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5" r:id="rId3"/>
    <p:sldId id="273" r:id="rId4"/>
    <p:sldId id="258" r:id="rId5"/>
    <p:sldId id="266" r:id="rId6"/>
    <p:sldId id="260" r:id="rId7"/>
    <p:sldId id="278" r:id="rId8"/>
    <p:sldId id="257" r:id="rId9"/>
    <p:sldId id="277" r:id="rId10"/>
    <p:sldId id="279" r:id="rId11"/>
    <p:sldId id="281" r:id="rId12"/>
    <p:sldId id="284" r:id="rId13"/>
    <p:sldId id="280" r:id="rId14"/>
    <p:sldId id="295" r:id="rId15"/>
    <p:sldId id="285" r:id="rId16"/>
    <p:sldId id="288" r:id="rId17"/>
    <p:sldId id="290" r:id="rId18"/>
    <p:sldId id="293" r:id="rId1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99"/>
    <a:srgbClr val="FFFF00"/>
    <a:srgbClr val="0000CC"/>
    <a:srgbClr val="00FF00"/>
    <a:srgbClr val="33CC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34" autoAdjust="0"/>
  </p:normalViewPr>
  <p:slideViewPr>
    <p:cSldViewPr>
      <p:cViewPr varScale="1">
        <p:scale>
          <a:sx n="41" d="100"/>
          <a:sy n="41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pPr>
              <a:defRPr/>
            </a:pPr>
            <a:fld id="{C8328F06-2330-4206-B74C-E8E9AF84C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081602-A582-4F07-9267-E10F8F198634}" type="datetimeFigureOut">
              <a:rPr lang="en-US"/>
              <a:pPr>
                <a:defRPr/>
              </a:pPr>
              <a:t>5/5/2012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281487-F559-470A-B848-65EFF4FD7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 living, comfort (cars, </a:t>
            </a:r>
            <a:r>
              <a:rPr lang="en-US" dirty="0" err="1" smtClean="0"/>
              <a:t>autostarters</a:t>
            </a:r>
            <a:r>
              <a:rPr lang="en-US" dirty="0" smtClean="0"/>
              <a:t>,</a:t>
            </a:r>
            <a:r>
              <a:rPr lang="en-US" baseline="0" dirty="0" smtClean="0"/>
              <a:t> automatic everything)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Stupid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readings during Holy 50. </a:t>
            </a:r>
          </a:p>
          <a:p>
            <a:r>
              <a:rPr lang="en-US" dirty="0" smtClean="0"/>
              <a:t>Why are you joyful</a:t>
            </a:r>
            <a:r>
              <a:rPr lang="en-US" baseline="0" dirty="0" smtClean="0"/>
              <a:t> because of food? Weather? Or resurrection.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adultererrrrr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Sounds great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Bozo.</a:t>
            </a:r>
            <a:r>
              <a:rPr lang="en-US" baseline="0" dirty="0" smtClean="0"/>
              <a:t> Busted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Doctor, can’t come</a:t>
            </a:r>
            <a:r>
              <a:rPr lang="en-US" baseline="0" dirty="0" smtClean="0"/>
              <a:t> out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 spouse, kids, friends. Who</a:t>
            </a:r>
            <a:r>
              <a:rPr lang="en-US" baseline="0" dirty="0" smtClean="0"/>
              <a:t> wouldn’t you tell?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81487-F559-470A-B848-65EFF4FD79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61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9130-8A90-4FB0-9C96-771F232E8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82C5-17D0-443F-A96A-E0DDEFC159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87B10-0246-4472-A789-11EB294242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7F384-C61A-4193-B12B-767DD541B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A6E4A-B45C-4276-B63C-BEE019AB7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CB31-CC64-4E85-8B10-B142F2F37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FB292-E4FD-4ADE-87DF-0D1409F2D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9F07B-1296-492F-8E0E-40FFE0014C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AF8BE-D130-4F90-9752-80EC823B7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71D18-7F34-4F62-B41A-9F131E65E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A0CA0-DC7B-4BEC-93F3-7482D47BC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97C9F2B-D4D9-4E5E-908D-DC5CCDF89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0099"/>
                </a:solidFill>
              </a:rPr>
              <a:t>Are you satisfied?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pic>
        <p:nvPicPr>
          <p:cNvPr id="15362" name="Picture 2" descr="http://www.usmagazine.com/uploads/assets/article_photos/junior-seau-arti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2362200"/>
            <a:ext cx="4129663" cy="35814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029200" y="2133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Happiness Survey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b="1" kern="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U.S			34%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b="1" kern="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Afghanistan	35%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400" b="1" kern="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400" b="1" kern="0" dirty="0" err="1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Legget</a:t>
            </a:r>
            <a:r>
              <a:rPr lang="en-US" sz="24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Marketing)</a:t>
            </a:r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eaLnBrk="1" hangingPunct="1">
              <a:buFont typeface="Arial" charset="0"/>
              <a:buChar char="•"/>
            </a:pPr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1) Come to Him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86868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“The LORD has been mindful of us; </a:t>
            </a:r>
            <a:br>
              <a:rPr lang="en-US" b="1" i="1" dirty="0" smtClean="0"/>
            </a:br>
            <a:r>
              <a:rPr lang="en-US" b="1" i="1" dirty="0" smtClean="0"/>
              <a:t>        He will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</a:t>
            </a:r>
            <a:r>
              <a:rPr lang="en-US" b="1" i="1" dirty="0" smtClean="0"/>
              <a:t> us; </a:t>
            </a:r>
            <a:br>
              <a:rPr lang="en-US" b="1" i="1" dirty="0" smtClean="0"/>
            </a:br>
            <a:r>
              <a:rPr lang="en-US" b="1" i="1" dirty="0" smtClean="0"/>
              <a:t>        He will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</a:t>
            </a:r>
            <a:r>
              <a:rPr lang="en-US" b="1" i="1" dirty="0" smtClean="0"/>
              <a:t> the house of Israel; </a:t>
            </a:r>
            <a:br>
              <a:rPr lang="en-US" b="1" i="1" dirty="0" smtClean="0"/>
            </a:br>
            <a:r>
              <a:rPr lang="en-US" b="1" i="1" dirty="0" smtClean="0"/>
              <a:t>        He will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</a:t>
            </a:r>
            <a:r>
              <a:rPr lang="en-US" b="1" i="1" dirty="0" smtClean="0"/>
              <a:t> the house of Aaron. </a:t>
            </a:r>
            <a:br>
              <a:rPr lang="en-US" b="1" i="1" dirty="0" smtClean="0"/>
            </a:br>
            <a:r>
              <a:rPr lang="en-US" b="1" i="1" dirty="0" smtClean="0"/>
              <a:t>        He will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</a:t>
            </a:r>
            <a:r>
              <a:rPr lang="en-US" b="1" i="1" dirty="0" smtClean="0"/>
              <a:t> those who fear the LORD, </a:t>
            </a:r>
            <a:br>
              <a:rPr lang="en-US" b="1" i="1" dirty="0" smtClean="0"/>
            </a:br>
            <a:r>
              <a:rPr lang="en-US" b="1" i="1" dirty="0" smtClean="0"/>
              <a:t>        Both small and great.” (Ps 115:12-13)</a:t>
            </a:r>
          </a:p>
          <a:p>
            <a:endParaRPr lang="en-US" b="1" i="1" kern="0" dirty="0" smtClean="0">
              <a:solidFill>
                <a:srgbClr val="000099"/>
              </a:solidFill>
            </a:endParaRPr>
          </a:p>
          <a:p>
            <a:r>
              <a:rPr lang="en-US" b="1" i="1" kern="0" dirty="0" smtClean="0">
                <a:solidFill>
                  <a:srgbClr val="000099"/>
                </a:solidFill>
              </a:rPr>
              <a:t>“</a:t>
            </a:r>
            <a:r>
              <a:rPr lang="en-US" b="1" i="1" dirty="0" smtClean="0"/>
              <a:t>I have come that they may have life, and that they may have it more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abundantly</a:t>
            </a:r>
            <a:r>
              <a:rPr lang="en-US" b="1" i="1" dirty="0" smtClean="0"/>
              <a:t>.” (</a:t>
            </a:r>
            <a:r>
              <a:rPr lang="en-US" b="1" i="1" dirty="0" err="1" smtClean="0"/>
              <a:t>Jn</a:t>
            </a:r>
            <a:r>
              <a:rPr lang="en-US" b="1" i="1" dirty="0" smtClean="0"/>
              <a:t> 10:10)</a:t>
            </a:r>
          </a:p>
          <a:p>
            <a:endParaRPr lang="en-US" b="1" i="1" dirty="0" smtClean="0"/>
          </a:p>
          <a:p>
            <a:r>
              <a:rPr lang="en-US" b="1" i="1" dirty="0" smtClean="0"/>
              <a:t>“These things I have spoken to you, that My joy may remain in you, and that your joy may be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</a:t>
            </a:r>
            <a:r>
              <a:rPr lang="en-US" b="1" i="1" dirty="0" smtClean="0"/>
              <a:t>” (</a:t>
            </a:r>
            <a:r>
              <a:rPr lang="en-US" b="1" i="1" dirty="0" err="1" smtClean="0"/>
              <a:t>Jn</a:t>
            </a:r>
            <a:r>
              <a:rPr lang="en-US" b="1" i="1" dirty="0" smtClean="0"/>
              <a:t> 15:11)</a:t>
            </a:r>
          </a:p>
          <a:p>
            <a:endParaRPr lang="en-US" b="1" i="1" dirty="0" smtClean="0"/>
          </a:p>
          <a:p>
            <a:r>
              <a:rPr lang="en-US" b="1" i="1" dirty="0" smtClean="0"/>
              <a:t>“In Your presence is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fullness of joy</a:t>
            </a:r>
            <a:r>
              <a:rPr lang="en-US" b="1" i="1" dirty="0" smtClean="0"/>
              <a:t>;</a:t>
            </a:r>
            <a:br>
              <a:rPr lang="en-US" b="1" i="1" dirty="0" smtClean="0"/>
            </a:br>
            <a:r>
              <a:rPr lang="en-US" b="1" i="1" dirty="0" smtClean="0"/>
              <a:t>At Your right hand are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pleasures forevermore</a:t>
            </a:r>
            <a:r>
              <a:rPr lang="en-US" b="1" i="1" dirty="0" smtClean="0"/>
              <a:t>.” (Ps 16:11)</a:t>
            </a:r>
          </a:p>
          <a:p>
            <a:endParaRPr lang="en-US" b="1" i="1" dirty="0" smtClean="0"/>
          </a:p>
          <a:p>
            <a:r>
              <a:rPr lang="en-US" b="1" i="1" dirty="0" smtClean="0"/>
              <a:t>“And God is able to make all grace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abound</a:t>
            </a:r>
            <a:r>
              <a:rPr lang="en-US" b="1" i="1" dirty="0" smtClean="0"/>
              <a:t> toward you, that you, always having all sufficiency in all things, may have an </a:t>
            </a: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abundance</a:t>
            </a:r>
            <a:r>
              <a:rPr lang="en-US" b="1" i="1" dirty="0" smtClean="0"/>
              <a:t> for every good work.” (2 </a:t>
            </a:r>
            <a:r>
              <a:rPr lang="en-US" b="1" i="1" dirty="0" err="1" smtClean="0"/>
              <a:t>Cor</a:t>
            </a:r>
            <a:r>
              <a:rPr lang="en-US" b="1" i="1" dirty="0" smtClean="0"/>
              <a:t> 9:8)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1) Come to Him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1"/>
            <a:ext cx="69342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kern="0" dirty="0" smtClean="0">
                <a:solidFill>
                  <a:srgbClr val="000099"/>
                </a:solidFill>
              </a:rPr>
              <a:t>Relationship with Jesus Christ – </a:t>
            </a:r>
          </a:p>
          <a:p>
            <a:r>
              <a:rPr lang="en-US" sz="2800" b="1" kern="0" dirty="0" smtClean="0">
                <a:solidFill>
                  <a:srgbClr val="000099"/>
                </a:solidFill>
              </a:rPr>
              <a:t>		The Son of the Living God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Bible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Prayer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Sacraments</a:t>
            </a:r>
          </a:p>
          <a:p>
            <a:pPr lvl="1">
              <a:buFont typeface="Wingdings" pitchFamily="2" charset="2"/>
              <a:buChar char="v"/>
            </a:pPr>
            <a:endParaRPr lang="en-US" sz="2800" b="1" kern="0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kern="0" dirty="0" smtClean="0">
                <a:solidFill>
                  <a:srgbClr val="000099"/>
                </a:solidFill>
              </a:rPr>
              <a:t>Obeying &amp; Trusting (Is 55:8,9)</a:t>
            </a:r>
          </a:p>
          <a:p>
            <a:pPr>
              <a:buFont typeface="Wingdings" pitchFamily="2" charset="2"/>
              <a:buChar char="v"/>
            </a:pPr>
            <a:endParaRPr lang="en-US" sz="2800" b="1" kern="0" dirty="0" smtClean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kern="0" dirty="0" smtClean="0">
                <a:solidFill>
                  <a:srgbClr val="000099"/>
                </a:solidFill>
              </a:rPr>
              <a:t>With </a:t>
            </a:r>
            <a:r>
              <a:rPr lang="en-US" sz="3600" b="1" kern="0" dirty="0" smtClean="0">
                <a:solidFill>
                  <a:srgbClr val="000099"/>
                </a:solidFill>
              </a:rPr>
              <a:t>GREAT</a:t>
            </a:r>
            <a:r>
              <a:rPr lang="en-US" sz="2800" b="1" kern="0" dirty="0" smtClean="0">
                <a:solidFill>
                  <a:srgbClr val="000099"/>
                </a:solidFill>
              </a:rPr>
              <a:t> Expectations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Satisfy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Solve your problems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kern="0" dirty="0" smtClean="0">
                <a:solidFill>
                  <a:srgbClr val="000099"/>
                </a:solidFill>
              </a:rPr>
              <a:t>Source of joy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  <p:pic>
        <p:nvPicPr>
          <p:cNvPr id="36866" name="Picture 2" descr="http://i718.photobucket.com/albums/ww183/adimurvi/100-percent-satisfaction-guarant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2927386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u="sng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Confront Sin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8991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kern="0" dirty="0" smtClean="0">
                <a:solidFill>
                  <a:srgbClr val="000099"/>
                </a:solidFill>
              </a:rPr>
              <a:t>“…</a:t>
            </a:r>
            <a:r>
              <a:rPr lang="en-US" sz="2800" b="1" i="1" dirty="0" smtClean="0"/>
              <a:t>“Go,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your husband</a:t>
            </a:r>
            <a:r>
              <a:rPr lang="en-US" sz="2800" b="1" i="1" dirty="0" smtClean="0"/>
              <a:t>, and come here.” (</a:t>
            </a:r>
            <a:r>
              <a:rPr lang="en-US" sz="2800" b="1" i="1" dirty="0" err="1" smtClean="0"/>
              <a:t>Jn</a:t>
            </a:r>
            <a:r>
              <a:rPr lang="en-US" sz="2800" b="1" i="1" dirty="0" smtClean="0"/>
              <a:t> 4:16)</a:t>
            </a:r>
          </a:p>
          <a:p>
            <a:endParaRPr lang="en-US" sz="2800" b="1" i="1" dirty="0" smtClean="0"/>
          </a:p>
          <a:p>
            <a:r>
              <a:rPr lang="en-US" sz="2800" b="1" i="1" dirty="0" smtClean="0"/>
              <a:t>“5 Therefore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to death </a:t>
            </a:r>
            <a:r>
              <a:rPr lang="en-US" sz="2800" b="1" i="1" dirty="0" smtClean="0"/>
              <a:t>your members which are on the earth: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fornication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uncleanness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passion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</a:t>
            </a:r>
            <a:r>
              <a:rPr lang="en-US" sz="2800" b="1" i="1" dirty="0" smtClean="0"/>
              <a:t>, and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covetousness</a:t>
            </a:r>
            <a:r>
              <a:rPr lang="en-US" sz="2800" b="1" i="1" dirty="0" smtClean="0"/>
              <a:t>, which is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</a:t>
            </a:r>
            <a:r>
              <a:rPr lang="en-US" sz="2800" b="1" i="1" dirty="0" smtClean="0"/>
              <a:t>. </a:t>
            </a:r>
          </a:p>
          <a:p>
            <a:r>
              <a:rPr lang="en-US" sz="2800" b="1" i="1" baseline="30000" dirty="0" smtClean="0"/>
              <a:t>8 </a:t>
            </a:r>
            <a:r>
              <a:rPr lang="en-US" sz="2800" b="1" i="1" dirty="0" smtClean="0"/>
              <a:t>But now you yourselves are to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off </a:t>
            </a:r>
            <a:r>
              <a:rPr lang="en-US" sz="2800" b="1" i="1" dirty="0" smtClean="0"/>
              <a:t>all these: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wrath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malice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blasphemy</a:t>
            </a:r>
            <a:r>
              <a:rPr lang="en-US" sz="2800" b="1" i="1" dirty="0" smtClean="0"/>
              <a:t>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filthy language </a:t>
            </a:r>
            <a:r>
              <a:rPr lang="en-US" sz="2800" b="1" i="1" dirty="0" smtClean="0"/>
              <a:t>out of your mouth. </a:t>
            </a:r>
            <a:r>
              <a:rPr lang="en-US" sz="2800" b="1" i="1" baseline="30000" dirty="0" smtClean="0"/>
              <a:t>12 </a:t>
            </a:r>
            <a:r>
              <a:rPr lang="en-US" sz="2800" b="1" i="1" dirty="0" smtClean="0"/>
              <a:t>Therefore, as the elect of God, holy and beloved,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on tender mercies, kindness, humility, meekness, longsuffering</a:t>
            </a:r>
            <a:r>
              <a:rPr lang="en-US" sz="2800" b="1" i="1" dirty="0" smtClean="0"/>
              <a:t>; </a:t>
            </a:r>
            <a:r>
              <a:rPr lang="en-US" sz="2800" b="1" i="1" baseline="30000" dirty="0" smtClean="0"/>
              <a:t>13 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bearing</a:t>
            </a:r>
            <a:r>
              <a:rPr lang="en-US" sz="2800" b="1" i="1" dirty="0" smtClean="0"/>
              <a:t> with one another, and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forgiving</a:t>
            </a:r>
            <a:r>
              <a:rPr lang="en-US" sz="2800" b="1" i="1" dirty="0" smtClean="0"/>
              <a:t> one another, </a:t>
            </a:r>
          </a:p>
          <a:p>
            <a:r>
              <a:rPr lang="en-US" sz="2800" b="1" i="1" dirty="0" smtClean="0"/>
              <a:t>(Col 3:5,8, 12-13)</a:t>
            </a:r>
          </a:p>
          <a:p>
            <a:endParaRPr lang="en-US" b="1" i="1" dirty="0" smtClean="0"/>
          </a:p>
          <a:p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u="sng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Confront Sin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447800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defRPr/>
            </a:pPr>
            <a:r>
              <a:rPr lang="en-US" sz="5400" b="1" kern="0" dirty="0" smtClean="0">
                <a:solidFill>
                  <a:srgbClr val="000099"/>
                </a:solidFill>
              </a:rPr>
              <a:t>Way to Jesus is holiness </a:t>
            </a:r>
          </a:p>
          <a:p>
            <a:pPr lvl="0" algn="ctr" eaLnBrk="1" hangingPunct="1">
              <a:defRPr/>
            </a:pPr>
            <a:endParaRPr lang="en-US" sz="5400" b="1" kern="0" dirty="0" smtClean="0">
              <a:solidFill>
                <a:srgbClr val="000099"/>
              </a:solidFill>
            </a:endParaRPr>
          </a:p>
          <a:p>
            <a:pPr lvl="0" algn="ctr" eaLnBrk="1" hangingPunct="1">
              <a:defRPr/>
            </a:pPr>
            <a:r>
              <a:rPr lang="en-US" sz="5400" b="1" kern="0" dirty="0" smtClean="0">
                <a:solidFill>
                  <a:srgbClr val="000099"/>
                </a:solidFill>
              </a:rPr>
              <a:t>OR</a:t>
            </a:r>
          </a:p>
          <a:p>
            <a:pPr lvl="0" algn="ctr" eaLnBrk="1" hangingPunct="1">
              <a:defRPr/>
            </a:pPr>
            <a:endParaRPr lang="en-US" sz="5400" b="1" kern="0" dirty="0" smtClean="0">
              <a:solidFill>
                <a:srgbClr val="000099"/>
              </a:solidFill>
            </a:endParaRPr>
          </a:p>
          <a:p>
            <a:pPr lvl="0" algn="ctr" eaLnBrk="1" hangingPunct="1">
              <a:defRPr/>
            </a:pPr>
            <a:r>
              <a:rPr lang="en-US" sz="5400" b="1" kern="0" dirty="0" smtClean="0">
                <a:solidFill>
                  <a:srgbClr val="000099"/>
                </a:solidFill>
              </a:rPr>
              <a:t>Way to holiness is Jesus</a:t>
            </a:r>
          </a:p>
          <a:p>
            <a:pPr lvl="0" eaLnBrk="1" hangingPunct="1">
              <a:buFont typeface="Arial" charset="0"/>
              <a:buChar char="•"/>
              <a:defRPr/>
            </a:pPr>
            <a:endParaRPr lang="en-US" sz="5400" b="1" kern="0" dirty="0" smtClean="0">
              <a:solidFill>
                <a:srgbClr val="000099"/>
              </a:solidFill>
            </a:endParaRPr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  <a:p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u="sng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Confront Sin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876800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en-US" sz="2800" b="1" kern="0" dirty="0" smtClean="0"/>
              <a:t>Litany of the sick – church is not for the saints, but for the sick - Hospital</a:t>
            </a:r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9938" name="Picture 2" descr="http://s2.hubimg.com/u/5082993_f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3810000" cy="2550243"/>
          </a:xfrm>
          <a:prstGeom prst="rect">
            <a:avLst/>
          </a:prstGeom>
          <a:noFill/>
        </p:spPr>
      </p:pic>
      <p:pic>
        <p:nvPicPr>
          <p:cNvPr id="39940" name="Picture 4" descr="http://www.goodnewshalifax.com/Portals/6/sin%20separates%2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3886200" cy="2590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u="sng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Confront Sin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95400"/>
            <a:ext cx="9144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en-US" sz="3200" b="1" kern="0" dirty="0" smtClean="0">
                <a:solidFill>
                  <a:srgbClr val="000099"/>
                </a:solidFill>
              </a:rPr>
              <a:t>Salvation requires a confrontation with sin</a:t>
            </a:r>
          </a:p>
          <a:p>
            <a:pPr lvl="0" eaLnBrk="1" hangingPunct="1">
              <a:defRPr/>
            </a:pPr>
            <a:endParaRPr lang="en-US" sz="3200" b="1" kern="0" dirty="0" smtClean="0">
              <a:solidFill>
                <a:srgbClr val="000099"/>
              </a:solidFill>
            </a:endParaRPr>
          </a:p>
          <a:p>
            <a:pPr lvl="0" eaLnBrk="1" hangingPunct="1">
              <a:defRPr/>
            </a:pPr>
            <a:r>
              <a:rPr lang="en-US" sz="3200" b="1" kern="0" dirty="0" smtClean="0">
                <a:solidFill>
                  <a:srgbClr val="000099"/>
                </a:solidFill>
              </a:rPr>
              <a:t>Salvation causes a transformation from within</a:t>
            </a:r>
          </a:p>
          <a:p>
            <a:pPr lvl="0" eaLnBrk="1" hangingPunct="1">
              <a:defRPr/>
            </a:pPr>
            <a:endParaRPr lang="en-US" sz="3200" b="1" kern="0" dirty="0" smtClean="0">
              <a:solidFill>
                <a:srgbClr val="000099"/>
              </a:solidFill>
            </a:endParaRPr>
          </a:p>
          <a:p>
            <a:pPr lvl="0" eaLnBrk="1" hangingPunct="1">
              <a:defRPr/>
            </a:pPr>
            <a:r>
              <a:rPr lang="en-US" sz="3200" b="1" kern="0" dirty="0" smtClean="0">
                <a:solidFill>
                  <a:srgbClr val="000099"/>
                </a:solidFill>
              </a:rPr>
              <a:t>God does not leave us the way He found us – </a:t>
            </a:r>
          </a:p>
          <a:p>
            <a:pPr lvl="0" eaLnBrk="1" hangingPunct="1">
              <a:defRPr/>
            </a:pPr>
            <a:endParaRPr lang="en-US" sz="3200" b="1" kern="0" dirty="0" smtClean="0">
              <a:solidFill>
                <a:srgbClr val="000099"/>
              </a:solidFill>
            </a:endParaRPr>
          </a:p>
          <a:p>
            <a:pPr lvl="0" algn="ctr" eaLnBrk="1" hangingPunct="1">
              <a:defRPr/>
            </a:pPr>
            <a:r>
              <a:rPr lang="en-US" sz="3600" b="1" kern="0" dirty="0" smtClean="0"/>
              <a:t>We can come as we are, </a:t>
            </a:r>
          </a:p>
          <a:p>
            <a:pPr lvl="0" algn="ctr" eaLnBrk="1" hangingPunct="1">
              <a:defRPr/>
            </a:pPr>
            <a:r>
              <a:rPr lang="en-US" sz="36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sz="3600" b="1" kern="0" dirty="0" smtClean="0"/>
              <a:t> </a:t>
            </a:r>
          </a:p>
          <a:p>
            <a:pPr lvl="0" algn="ctr" eaLnBrk="1" hangingPunct="1">
              <a:defRPr/>
            </a:pPr>
            <a:r>
              <a:rPr lang="en-US" sz="3600" b="1" kern="0" dirty="0" smtClean="0"/>
              <a:t>We will not leave as we were.</a:t>
            </a:r>
          </a:p>
          <a:p>
            <a:pPr lvl="0" algn="ctr" eaLnBrk="1" hangingPunct="1">
              <a:defRPr/>
            </a:pPr>
            <a:endParaRPr lang="en-US" sz="2800" b="1" kern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u="sng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Confront Sin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43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defRPr/>
            </a:pPr>
            <a:r>
              <a:rPr lang="en-US" sz="3600" b="1" kern="0" dirty="0" smtClean="0">
                <a:solidFill>
                  <a:srgbClr val="000099"/>
                </a:solidFill>
              </a:rPr>
              <a:t>In order to get the best, </a:t>
            </a:r>
          </a:p>
          <a:p>
            <a:pPr lvl="0" eaLnBrk="1" hangingPunct="1">
              <a:defRPr/>
            </a:pPr>
            <a:r>
              <a:rPr lang="en-US" sz="3600" b="1" kern="0" dirty="0" smtClean="0">
                <a:solidFill>
                  <a:srgbClr val="000099"/>
                </a:solidFill>
              </a:rPr>
              <a:t>you must give up the rest</a:t>
            </a:r>
          </a:p>
          <a:p>
            <a:pPr lvl="0" algn="ctr" eaLnBrk="1" hangingPunct="1">
              <a:defRPr/>
            </a:pPr>
            <a:endParaRPr lang="en-US" sz="3600" b="1" kern="0" dirty="0" smtClean="0"/>
          </a:p>
          <a:p>
            <a:pPr lvl="0" algn="ctr" eaLnBrk="1" hangingPunct="1">
              <a:defRPr/>
            </a:pPr>
            <a:endParaRPr lang="en-US" sz="3600" b="1" kern="0" dirty="0" smtClean="0"/>
          </a:p>
          <a:p>
            <a:pPr eaLnBrk="1" hangingPunct="1">
              <a:defRPr/>
            </a:pPr>
            <a:r>
              <a:rPr lang="en-US" sz="3600" b="1" i="1" kern="0" dirty="0" smtClean="0"/>
              <a:t>“Therefore, if anyone is in Christ, he is a </a:t>
            </a:r>
            <a:r>
              <a:rPr lang="en-US" sz="36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creation</a:t>
            </a:r>
            <a:r>
              <a:rPr lang="en-US" sz="3600" b="1" i="1" kern="0" dirty="0" smtClean="0"/>
              <a:t>; old things have passed away; behold, all things have become </a:t>
            </a:r>
            <a:r>
              <a:rPr lang="en-US" sz="36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US" sz="3600" b="1" i="1" kern="0" dirty="0" smtClean="0"/>
              <a:t>.” </a:t>
            </a:r>
            <a:r>
              <a:rPr lang="en-US" sz="3600" b="1" kern="0" dirty="0" smtClean="0"/>
              <a:t>(2 </a:t>
            </a:r>
            <a:r>
              <a:rPr lang="en-US" sz="3600" b="1" kern="0" dirty="0" err="1" smtClean="0"/>
              <a:t>Cor</a:t>
            </a:r>
            <a:r>
              <a:rPr lang="en-US" sz="3600" b="1" kern="0" dirty="0" smtClean="0"/>
              <a:t> 5:17)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Call Others</a:t>
            </a:r>
            <a:endParaRPr lang="en-US" sz="4000" b="1" u="sng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en-US" sz="2600" b="1" i="1" dirty="0" smtClean="0"/>
              <a:t>“The woman then left her </a:t>
            </a:r>
            <a:r>
              <a:rPr lang="en-US" sz="2600" b="1" i="1" dirty="0" err="1" smtClean="0"/>
              <a:t>waterpot</a:t>
            </a:r>
            <a:r>
              <a:rPr lang="en-US" sz="2600" b="1" i="1" dirty="0" smtClean="0"/>
              <a:t>, went her way into the city, and said to the men, </a:t>
            </a:r>
            <a:r>
              <a:rPr lang="en-US" sz="2600" b="1" i="1" baseline="30000" dirty="0" smtClean="0"/>
              <a:t>29 </a:t>
            </a:r>
            <a:r>
              <a:rPr lang="en-US" sz="2600" b="1" i="1" dirty="0" smtClean="0"/>
              <a:t>“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Come, see </a:t>
            </a:r>
            <a:r>
              <a:rPr lang="en-US" sz="2600" b="1" i="1" dirty="0" smtClean="0"/>
              <a:t>a Man who told me all things that I ever did. Could this be the Christ?” (</a:t>
            </a:r>
            <a:r>
              <a:rPr lang="en-US" sz="2600" b="1" i="1" dirty="0" err="1" smtClean="0"/>
              <a:t>Jn</a:t>
            </a:r>
            <a:r>
              <a:rPr lang="en-US" sz="2600" b="1" i="1" dirty="0" smtClean="0"/>
              <a:t> 4-28-29)</a:t>
            </a:r>
          </a:p>
          <a:p>
            <a:pPr lvl="0" eaLnBrk="1" hangingPunct="1">
              <a:defRPr/>
            </a:pPr>
            <a:endParaRPr kumimoji="0" lang="en-US" sz="2600" b="1" i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1" hangingPunct="1">
              <a:defRPr/>
            </a:pPr>
            <a:r>
              <a:rPr lang="en-US" sz="2600" b="1" i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en-US" sz="2600" b="1" i="1" dirty="0" smtClean="0"/>
              <a:t>My little children, let us not love in word or in tongue, but in 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deed</a:t>
            </a:r>
            <a:r>
              <a:rPr lang="en-US" sz="2600" b="1" i="1" dirty="0" smtClean="0"/>
              <a:t> and in truth” (1 </a:t>
            </a:r>
            <a:r>
              <a:rPr lang="en-US" sz="2600" b="1" i="1" dirty="0" err="1" smtClean="0"/>
              <a:t>Jn</a:t>
            </a:r>
            <a:r>
              <a:rPr lang="en-US" sz="2600" b="1" i="1" dirty="0" smtClean="0"/>
              <a:t> 3:18)</a:t>
            </a:r>
          </a:p>
          <a:p>
            <a:pPr lvl="0" eaLnBrk="1" hangingPunct="1">
              <a:defRPr/>
            </a:pPr>
            <a:endParaRPr kumimoji="0" lang="en-US" sz="2600" b="1" i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eaLnBrk="1" hangingPunct="1">
              <a:defRPr/>
            </a:pPr>
            <a:r>
              <a:rPr kumimoji="0" lang="en-US" sz="2600" b="1" i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lang="en-US" sz="2600" b="1" i="1" dirty="0" smtClean="0"/>
              <a:t>And we are 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witnesses</a:t>
            </a:r>
            <a:r>
              <a:rPr lang="en-US" sz="2600" b="1" i="1" dirty="0" smtClean="0"/>
              <a:t> of all things which He did…</a:t>
            </a:r>
          </a:p>
          <a:p>
            <a:pPr lvl="0" eaLnBrk="1" hangingPunct="1">
              <a:defRPr/>
            </a:pPr>
            <a:r>
              <a:rPr kumimoji="0" lang="en-US" sz="2600" b="1" i="1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lang="en-US" sz="2600" b="1" i="1" dirty="0" smtClean="0"/>
              <a:t>And He commanded us to 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  <a:r>
              <a:rPr lang="en-US" sz="2600" b="1" i="1" dirty="0" smtClean="0"/>
              <a:t> to the people, and to </a:t>
            </a:r>
            <a:r>
              <a:rPr lang="en-US" sz="2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testify</a:t>
            </a:r>
            <a:r>
              <a:rPr lang="en-US" sz="2600" b="1" i="1" dirty="0" smtClean="0"/>
              <a:t>… (Acts 10:39,42)</a:t>
            </a:r>
            <a:endParaRPr kumimoji="0" lang="en-US" sz="2600" b="1" i="1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5181600" cy="3886200"/>
          </a:xfrm>
        </p:spPr>
        <p:txBody>
          <a:bodyPr/>
          <a:lstStyle/>
          <a:p>
            <a:pPr lvl="0" eaLnBrk="1" hangingPunct="1">
              <a:defRPr/>
            </a:pP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Come to Him</a:t>
            </a:r>
            <a:b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Confront Sin</a:t>
            </a:r>
            <a:b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Call Others</a:t>
            </a:r>
            <a:endParaRPr lang="en-US" sz="4000" b="1" u="sng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http://www.turnbacktogod.com/wp-content/uploads/2008/10/i-am-a-samaritan-woman_slideshow_preview-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57400"/>
            <a:ext cx="347360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0099"/>
                </a:solidFill>
              </a:rPr>
              <a:t>King Solomon (</a:t>
            </a:r>
            <a:r>
              <a:rPr lang="en-US" sz="4800" b="1" dirty="0" err="1" smtClean="0">
                <a:solidFill>
                  <a:srgbClr val="000099"/>
                </a:solidFill>
              </a:rPr>
              <a:t>Ecc</a:t>
            </a:r>
            <a:r>
              <a:rPr lang="en-US" sz="4800" b="1" dirty="0" smtClean="0">
                <a:solidFill>
                  <a:srgbClr val="000099"/>
                </a:solidFill>
              </a:rPr>
              <a:t> 2)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5240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400" baseline="30000" dirty="0" smtClean="0"/>
          </a:p>
          <a:p>
            <a:r>
              <a:rPr lang="en-US" sz="2400" i="1" baseline="30000" dirty="0" smtClean="0"/>
              <a:t>3 </a:t>
            </a:r>
            <a:r>
              <a:rPr lang="en-US" sz="2400" i="1" dirty="0" smtClean="0"/>
              <a:t>I searched in my heart how to gratify my flesh with </a:t>
            </a:r>
          </a:p>
          <a:p>
            <a:pPr>
              <a:buFont typeface="Wingdings" pitchFamily="2" charset="2"/>
              <a:buChar char="q"/>
            </a:pP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Wine</a:t>
            </a:r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4 </a:t>
            </a:r>
            <a:r>
              <a:rPr lang="en-US" sz="2400" i="1" dirty="0" smtClean="0"/>
              <a:t>I built myself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houses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 smtClean="0"/>
              <a:t>and planted myself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vineyards</a:t>
            </a:r>
            <a:r>
              <a:rPr lang="en-US" sz="2400" i="1" dirty="0" smtClean="0"/>
              <a:t>. </a:t>
            </a:r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5 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gardens</a:t>
            </a:r>
            <a:r>
              <a:rPr lang="en-US" sz="2400" i="1" dirty="0" smtClean="0"/>
              <a:t> and orchards, and I planted all kinds of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 trees </a:t>
            </a:r>
            <a:endParaRPr lang="en-US" sz="2400" i="1" dirty="0" smtClean="0"/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6 </a:t>
            </a:r>
            <a:r>
              <a:rPr lang="en-US" sz="2400" i="1" dirty="0" smtClean="0"/>
              <a:t>water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pools</a:t>
            </a:r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7 </a:t>
            </a:r>
            <a:r>
              <a:rPr lang="en-US" sz="2400" i="1" dirty="0" smtClean="0"/>
              <a:t>male and female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servants</a:t>
            </a:r>
          </a:p>
          <a:p>
            <a:pPr>
              <a:buFont typeface="Wingdings" pitchFamily="2" charset="2"/>
              <a:buChar char="q"/>
            </a:pP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herds</a:t>
            </a:r>
            <a:r>
              <a:rPr lang="en-US" sz="2400" i="1" dirty="0" smtClean="0"/>
              <a:t> and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flocks</a:t>
            </a:r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8 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silver</a:t>
            </a:r>
            <a:r>
              <a:rPr lang="en-US" sz="2400" i="1" dirty="0" smtClean="0"/>
              <a:t> and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 smtClean="0"/>
              <a:t>male and female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singers</a:t>
            </a:r>
          </a:p>
          <a:p>
            <a:pPr>
              <a:buFont typeface="Wingdings" pitchFamily="2" charset="2"/>
              <a:buChar char="q"/>
            </a:pPr>
            <a:r>
              <a:rPr lang="en-US" sz="2400" i="1" baseline="30000" dirty="0" smtClean="0"/>
              <a:t>9 </a:t>
            </a:r>
            <a:r>
              <a:rPr lang="en-US" sz="2400" i="1" dirty="0" smtClean="0"/>
              <a:t>So I became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</a:t>
            </a:r>
          </a:p>
          <a:p>
            <a:endParaRPr lang="en-US" sz="2400" i="1" dirty="0" smtClean="0"/>
          </a:p>
          <a:p>
            <a:r>
              <a:rPr lang="en-US" sz="2400" i="1" baseline="30000" dirty="0" smtClean="0"/>
              <a:t>10 </a:t>
            </a:r>
            <a:r>
              <a:rPr lang="en-US" sz="2400" i="1" dirty="0" smtClean="0"/>
              <a:t>Whatever my eyes desired I did not keep from them.</a:t>
            </a:r>
            <a:br>
              <a:rPr lang="en-US" sz="2400" i="1" dirty="0" smtClean="0"/>
            </a:br>
            <a:r>
              <a:rPr lang="en-US" sz="2400" i="1" dirty="0" smtClean="0"/>
              <a:t>I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not withhold </a:t>
            </a:r>
            <a:r>
              <a:rPr lang="en-US" sz="2400" i="1" dirty="0" smtClean="0"/>
              <a:t>my heart from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pleasure </a:t>
            </a:r>
            <a:r>
              <a:rPr lang="en-US" sz="2400" i="1" dirty="0" smtClean="0"/>
              <a:t>(wives &amp; concubines included)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pPr eaLnBrk="1" hangingPunct="1"/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0099"/>
                </a:solidFill>
              </a:rPr>
              <a:t>Round hole – Square peg?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pic>
        <p:nvPicPr>
          <p:cNvPr id="33794" name="Picture 2" descr="http://www.newgeography.com/files/imagecache/Chart_Story_Inset/square+peg+round+hole+iStock_000007230466X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76400"/>
            <a:ext cx="4814159" cy="3200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" y="4953000"/>
            <a:ext cx="86106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/>
              <a:t>“All things are full of labor; Man cannot express it.</a:t>
            </a:r>
            <a:br>
              <a:rPr lang="en-US" sz="2200" b="1" i="1" dirty="0" smtClean="0"/>
            </a:br>
            <a:r>
              <a:rPr lang="en-US" sz="2200" b="1" i="1" dirty="0" smtClean="0"/>
              <a:t>The 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is not satisfied with seeing, Nor the ear filled with hearing</a:t>
            </a:r>
            <a:r>
              <a:rPr lang="en-US" sz="2200" b="1" i="1" dirty="0" smtClean="0"/>
              <a:t>.” (</a:t>
            </a:r>
            <a:r>
              <a:rPr lang="en-US" sz="2200" b="1" i="1" dirty="0" err="1" smtClean="0"/>
              <a:t>Ecc</a:t>
            </a:r>
            <a:r>
              <a:rPr lang="en-US" sz="2200" b="1" i="1" dirty="0" smtClean="0"/>
              <a:t> 1:8)</a:t>
            </a:r>
          </a:p>
          <a:p>
            <a:endParaRPr lang="en-US" sz="2200" b="1" i="1" dirty="0" smtClean="0"/>
          </a:p>
          <a:p>
            <a:r>
              <a:rPr lang="en-US" sz="2200" b="1" i="1" dirty="0" smtClean="0"/>
              <a:t>“… He has put 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eternity</a:t>
            </a:r>
            <a:r>
              <a:rPr lang="en-US" sz="2200" b="1" i="1" dirty="0" smtClean="0"/>
              <a:t> in their </a:t>
            </a:r>
            <a:r>
              <a:rPr lang="en-US" sz="2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hearts</a:t>
            </a:r>
            <a:r>
              <a:rPr lang="en-US" sz="2200" b="1" i="1" dirty="0" smtClean="0"/>
              <a:t>” (</a:t>
            </a:r>
            <a:r>
              <a:rPr lang="en-US" sz="2200" b="1" i="1" dirty="0" err="1" smtClean="0"/>
              <a:t>Ecc</a:t>
            </a:r>
            <a:r>
              <a:rPr lang="en-US" sz="2200" b="1" i="1" dirty="0" smtClean="0"/>
              <a:t> 3:11)</a:t>
            </a:r>
            <a:endParaRPr lang="en-US" sz="2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0099"/>
                </a:solidFill>
              </a:rPr>
              <a:t>Samaritan Woman</a:t>
            </a:r>
            <a:br>
              <a:rPr lang="en-US" sz="4800" b="1" dirty="0" smtClean="0">
                <a:solidFill>
                  <a:srgbClr val="000099"/>
                </a:solidFill>
              </a:rPr>
            </a:br>
            <a:r>
              <a:rPr lang="en-US" sz="4800" b="1" dirty="0" smtClean="0">
                <a:solidFill>
                  <a:srgbClr val="000099"/>
                </a:solidFill>
              </a:rPr>
              <a:t>Jn. 4:1-42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pic>
        <p:nvPicPr>
          <p:cNvPr id="37890" name="Picture 2" descr="http://sallysjourney.typepad.com/.a/6a00d8341c7a9f53ef01127974887528a4-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133600"/>
            <a:ext cx="3505200" cy="41308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990600"/>
            <a:ext cx="4038600" cy="2286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0099"/>
                </a:solidFill>
              </a:rPr>
              <a:t>1) Woman</a:t>
            </a:r>
            <a:br>
              <a:rPr lang="en-US" sz="4800" b="1" dirty="0" smtClean="0">
                <a:solidFill>
                  <a:srgbClr val="000099"/>
                </a:solidFill>
              </a:rPr>
            </a:br>
            <a:r>
              <a:rPr lang="en-US" sz="4800" b="1" dirty="0" smtClean="0">
                <a:solidFill>
                  <a:srgbClr val="000099"/>
                </a:solidFill>
              </a:rPr>
              <a:t>2) Samaritan</a:t>
            </a:r>
            <a:br>
              <a:rPr lang="en-US" sz="4800" b="1" dirty="0" smtClean="0">
                <a:solidFill>
                  <a:srgbClr val="000099"/>
                </a:solidFill>
              </a:rPr>
            </a:br>
            <a:r>
              <a:rPr lang="en-US" sz="4800" b="1" dirty="0" smtClean="0">
                <a:solidFill>
                  <a:srgbClr val="000099"/>
                </a:solidFill>
              </a:rPr>
              <a:t>3) Adulterer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pic>
        <p:nvPicPr>
          <p:cNvPr id="1030" name="Picture 6" descr="http://4closurefraud.org/wp-content/uploads/2010/09/three-strik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535543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4800" b="1" dirty="0" smtClean="0">
                <a:solidFill>
                  <a:srgbClr val="000099"/>
                </a:solidFill>
              </a:rPr>
              <a:t>Living Water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14478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i="1" dirty="0" smtClean="0"/>
              <a:t>…and He would have given you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water</a:t>
            </a:r>
            <a:r>
              <a:rPr lang="en-US" sz="3200" b="1" i="1" dirty="0" smtClean="0"/>
              <a:t>.” </a:t>
            </a:r>
            <a:r>
              <a:rPr lang="en-US" sz="3200" b="1" dirty="0" smtClean="0"/>
              <a:t>(Jn. 4:10)</a:t>
            </a:r>
          </a:p>
          <a:p>
            <a:endParaRPr lang="en-US" sz="3200" b="1" dirty="0" smtClean="0"/>
          </a:p>
          <a:p>
            <a:r>
              <a:rPr lang="en-US" sz="3200" b="1" i="1" dirty="0" smtClean="0"/>
              <a:t>“Whoever drinks of this water will thirst again, </a:t>
            </a:r>
            <a:r>
              <a:rPr lang="en-US" sz="3200" b="1" i="1" baseline="30000" dirty="0" smtClean="0"/>
              <a:t>14 </a:t>
            </a:r>
            <a:r>
              <a:rPr lang="en-US" sz="3200" b="1" i="1" dirty="0" smtClean="0"/>
              <a:t>but whoever drinks of the water that I shall give him will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thirst</a:t>
            </a:r>
            <a:r>
              <a:rPr lang="en-US" sz="3200" b="1" i="1" dirty="0" smtClean="0"/>
              <a:t>. But the water that I shall give him will become in him a </a:t>
            </a:r>
            <a:r>
              <a:rPr lang="en-US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fountain of water </a:t>
            </a:r>
            <a:r>
              <a:rPr lang="en-US" sz="3200" b="1" i="1" dirty="0" smtClean="0"/>
              <a:t>springing up into everlasting life.”</a:t>
            </a:r>
            <a:r>
              <a:rPr lang="en-US" sz="3200" b="1" dirty="0" smtClean="0"/>
              <a:t> (Jn. 4:13-14)</a:t>
            </a:r>
          </a:p>
          <a:p>
            <a:endParaRPr lang="en-US" b="1" dirty="0" smtClean="0"/>
          </a:p>
          <a:p>
            <a:pPr eaLnBrk="1" hangingPunct="1"/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609600"/>
            <a:ext cx="8686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 b="1" i="1" dirty="0" smtClean="0"/>
              <a:t>“Surely I am more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stupid</a:t>
            </a:r>
            <a:r>
              <a:rPr lang="en-US" sz="2400" b="1" i="1" dirty="0" smtClean="0"/>
              <a:t> than any man” (</a:t>
            </a:r>
            <a:r>
              <a:rPr lang="en-US" sz="2400" b="1" i="1" dirty="0" err="1" smtClean="0"/>
              <a:t>Prov</a:t>
            </a:r>
            <a:r>
              <a:rPr lang="en-US" sz="2400" b="1" i="1" dirty="0" smtClean="0"/>
              <a:t> 30:2)</a:t>
            </a:r>
          </a:p>
          <a:p>
            <a:pPr eaLnBrk="1" hangingPunct="1">
              <a:defRPr/>
            </a:pPr>
            <a:endParaRPr lang="en-US" sz="2400" b="1" i="1" dirty="0" smtClean="0"/>
          </a:p>
          <a:p>
            <a:pPr eaLnBrk="1" hangingPunct="1">
              <a:defRPr/>
            </a:pPr>
            <a:r>
              <a:rPr lang="en-US" sz="2400" b="1" i="1" dirty="0" smtClean="0"/>
              <a:t>“For My people have committed two evils:</a:t>
            </a:r>
            <a:br>
              <a:rPr lang="en-US" sz="2400" b="1" i="1" dirty="0" smtClean="0"/>
            </a:br>
            <a:r>
              <a:rPr lang="en-US" sz="2400" b="1" i="1" dirty="0" smtClean="0"/>
              <a:t>They have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forsaken Me</a:t>
            </a:r>
            <a:r>
              <a:rPr lang="en-US" sz="2400" b="1" i="1" dirty="0" smtClean="0"/>
              <a:t>, the fountain of living waters,</a:t>
            </a:r>
            <a:br>
              <a:rPr lang="en-US" sz="2400" b="1" i="1" dirty="0" smtClean="0"/>
            </a:br>
            <a:r>
              <a:rPr lang="en-US" sz="2400" b="1" i="1" dirty="0" smtClean="0"/>
              <a:t>And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hewn</a:t>
            </a:r>
            <a:r>
              <a:rPr lang="en-US" sz="2400" b="1" i="1" dirty="0" smtClean="0"/>
              <a:t> themselves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cisterns—broken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cisterns</a:t>
            </a:r>
            <a:r>
              <a:rPr lang="en-US" sz="2400" b="1" i="1" dirty="0" smtClean="0"/>
              <a:t> that can hold no water.” (</a:t>
            </a:r>
            <a:r>
              <a:rPr lang="en-US" sz="2400" b="1" i="1" dirty="0" err="1" smtClean="0"/>
              <a:t>Jer</a:t>
            </a:r>
            <a:r>
              <a:rPr lang="en-US" sz="2400" b="1" i="1" dirty="0" smtClean="0"/>
              <a:t> 2:13)</a:t>
            </a:r>
          </a:p>
          <a:p>
            <a:endParaRPr lang="en-US" sz="2400" dirty="0" smtClean="0"/>
          </a:p>
          <a:p>
            <a:pPr eaLnBrk="1" hangingPunct="1"/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 descr="http://shootingparrots.co.uk/wp-content/uploads/2011/12/Leaky-Buc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33800"/>
            <a:ext cx="3556000" cy="2667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3810000"/>
            <a:ext cx="312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2 Mistakes</a:t>
            </a:r>
          </a:p>
          <a:p>
            <a:pPr algn="ctr" eaLnBrk="1" hangingPunct="1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 eaLnBrk="1" hangingPunct="1">
              <a:buAutoNum type="arabicParenR"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Forgot about God – Fountain</a:t>
            </a:r>
          </a:p>
          <a:p>
            <a:pPr marL="457200" indent="-457200" eaLnBrk="1" hangingPunct="1">
              <a:buAutoNum type="arabicParenR"/>
              <a:defRPr/>
            </a:pPr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indent="-457200" eaLnBrk="1" hangingPunct="1">
              <a:buAutoNum type="arabicParenR"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Replaced with</a:t>
            </a:r>
          </a:p>
          <a:p>
            <a:pPr marL="914400" lvl="1" indent="-457200" eaLnBrk="1" hangingPunct="1">
              <a:buFont typeface="+mj-lt"/>
              <a:buAutoNum type="alphaLcPeriod"/>
              <a:defRPr/>
            </a:pPr>
            <a:r>
              <a:rPr lang="en-US" sz="2400" b="1" kern="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Bucket</a:t>
            </a:r>
          </a:p>
          <a:p>
            <a:pPr marL="914400" lvl="1" indent="-457200" eaLnBrk="1" hangingPunct="1">
              <a:buFont typeface="+mj-lt"/>
              <a:buAutoNum type="alphaLcPeriod"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Broken</a:t>
            </a:r>
          </a:p>
          <a:p>
            <a:pPr marL="457200" indent="-457200" eaLnBrk="1" hangingPunct="1">
              <a:buAutoNum type="arabicParenR"/>
              <a:defRPr/>
            </a:pPr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 descr="http://upload.wikimedia.org/wikipedia/commons/thumb/6/68/Jet-d'eau-Gen%C3%A8ve.jpg/220px-Jet-d'eau-Gen%C3%A8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429000"/>
            <a:ext cx="20955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silverjames.com/wp-content/uploads/2010/10/running-on-emp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415552" cy="2743200"/>
          </a:xfrm>
          <a:prstGeom prst="rect">
            <a:avLst/>
          </a:prstGeom>
          <a:noFill/>
        </p:spPr>
      </p:pic>
      <p:pic>
        <p:nvPicPr>
          <p:cNvPr id="3080" name="Picture 8" descr="http://responsiblemarketing.com/blog/wp-content/uploads/2008/05/pushing-a-ca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133600"/>
            <a:ext cx="3902192" cy="25908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Are you running on empty?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2578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kern="0" dirty="0" smtClean="0"/>
              <a:t>“As the deer pants for the water brooks, So </a:t>
            </a:r>
            <a:r>
              <a:rPr lang="en-US" sz="28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pants</a:t>
            </a:r>
            <a:r>
              <a:rPr lang="en-US" sz="2800" b="1" i="1" kern="0" dirty="0" smtClean="0"/>
              <a:t> my soul for You, O God. My </a:t>
            </a:r>
            <a:r>
              <a:rPr lang="en-US" sz="28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 thirsts </a:t>
            </a:r>
            <a:r>
              <a:rPr lang="en-US" sz="2800" b="1" i="1" kern="0" dirty="0" smtClean="0"/>
              <a:t>for God, for the living God.”(Ps 42:1-2)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0" y="1295400"/>
            <a:ext cx="4267200" cy="9144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000099"/>
                </a:solidFill>
              </a:rPr>
              <a:t>Thirsty</a:t>
            </a:r>
            <a:r>
              <a:rPr lang="en-US" sz="4800" b="1" dirty="0" smtClean="0">
                <a:solidFill>
                  <a:srgbClr val="000099"/>
                </a:solidFill>
              </a:rPr>
              <a:t>?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971800"/>
            <a:ext cx="624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en-US" sz="2400" b="1" i="1" dirty="0" smtClean="0"/>
              <a:t>“Ho! Everyone who thirsts,</a:t>
            </a:r>
            <a:br>
              <a:rPr lang="en-US" sz="2400" b="1" i="1" dirty="0" smtClean="0"/>
            </a:b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2400" b="1" i="1" dirty="0" smtClean="0"/>
              <a:t> to the waters;</a:t>
            </a:r>
            <a:br>
              <a:rPr lang="en-US" sz="2400" b="1" i="1" dirty="0" smtClean="0"/>
            </a:br>
            <a:r>
              <a:rPr lang="en-US" sz="2400" b="1" i="1" dirty="0" smtClean="0"/>
              <a:t>And you who have no money,</a:t>
            </a:r>
            <a:br>
              <a:rPr lang="en-US" sz="2400" b="1" i="1" dirty="0" smtClean="0"/>
            </a:b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2400" b="1" i="1" dirty="0" smtClean="0"/>
              <a:t>, buy and eat.</a:t>
            </a:r>
            <a:br>
              <a:rPr lang="en-US" sz="2400" b="1" i="1" dirty="0" smtClean="0"/>
            </a:br>
            <a:r>
              <a:rPr lang="en-US" sz="2400" b="1" i="1" dirty="0" smtClean="0"/>
              <a:t>Yes,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2400" b="1" i="1" dirty="0" smtClean="0"/>
              <a:t>, buy wine and milk</a:t>
            </a:r>
            <a:br>
              <a:rPr lang="en-US" sz="2400" b="1" i="1" dirty="0" smtClean="0"/>
            </a:br>
            <a:r>
              <a:rPr lang="en-US" sz="2400" b="1" i="1" dirty="0" smtClean="0"/>
              <a:t>Without money and without price.” </a:t>
            </a:r>
          </a:p>
          <a:p>
            <a:pPr lvl="0" eaLnBrk="1" hangingPunct="1">
              <a:defRPr/>
            </a:pPr>
            <a:r>
              <a:rPr lang="en-US" sz="2400" b="1" i="1" dirty="0" smtClean="0"/>
              <a:t>(Is 55:1)</a:t>
            </a:r>
          </a:p>
          <a:p>
            <a:pPr eaLnBrk="1" hangingPunct="1">
              <a:defRPr/>
            </a:pPr>
            <a:endParaRPr lang="en-US" sz="2400" b="1" i="1" kern="0" dirty="0" smtClean="0">
              <a:solidFill>
                <a:srgbClr val="000099"/>
              </a:solidFill>
            </a:endParaRPr>
          </a:p>
          <a:p>
            <a:pPr eaLnBrk="1" hangingPunct="1">
              <a:defRPr/>
            </a:pPr>
            <a:r>
              <a:rPr lang="en-US" sz="2400" b="1" i="1" dirty="0" smtClean="0"/>
              <a:t>“If anyone thirsts, let him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sz="2400" b="1" i="1" dirty="0" smtClean="0"/>
              <a:t> to</a:t>
            </a:r>
          </a:p>
          <a:p>
            <a:pPr eaLnBrk="1" hangingPunct="1">
              <a:defRPr/>
            </a:pPr>
            <a:r>
              <a:rPr lang="en-US" sz="2400" b="1" i="1" dirty="0" smtClean="0"/>
              <a:t>Me and drink.” (</a:t>
            </a:r>
            <a:r>
              <a:rPr lang="en-US" sz="2400" b="1" i="1" dirty="0" err="1" smtClean="0"/>
              <a:t>Jn</a:t>
            </a:r>
            <a:r>
              <a:rPr lang="en-US" sz="2400" b="1" i="1" dirty="0" smtClean="0"/>
              <a:t> 7:37)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pPr eaLnBrk="1" hangingPunct="1"/>
            <a:endParaRPr kumimoji="0" lang="en-US" sz="2400" b="1" i="0" u="none" strike="noStrike" kern="0" cap="none" spc="0" normalizeH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http://1.bp.blogspot.com/-0Avvyg-ifKo/T3L8RhEud9I/AAAAAAAABRM/-4ycXwJrwJE/s1600/john-7-living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733800"/>
            <a:ext cx="3352800" cy="2514600"/>
          </a:xfrm>
          <a:prstGeom prst="rect">
            <a:avLst/>
          </a:prstGeom>
          <a:noFill/>
        </p:spPr>
      </p:pic>
      <p:pic>
        <p:nvPicPr>
          <p:cNvPr id="8" name="Picture 4" descr="http://upload.wikimedia.org/wikipedia/commons/thumb/6/68/Jet-d'eau-Gen%C3%A8ve.jpg/220px-Jet-d'eau-Gen%C3%A8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09600"/>
            <a:ext cx="2095500" cy="3143250"/>
          </a:xfrm>
          <a:prstGeom prst="rect">
            <a:avLst/>
          </a:prstGeom>
          <a:noFill/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3048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1) Come to Him</a:t>
            </a:r>
            <a:endParaRPr kumimoji="0" lang="en-US" sz="4000" b="1" i="0" u="sng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10599</TotalTime>
  <Words>455</Words>
  <Application>Microsoft Office PowerPoint</Application>
  <PresentationFormat>On-screen Show (4:3)</PresentationFormat>
  <Paragraphs>147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Are you satisfied?</vt:lpstr>
      <vt:lpstr>King Solomon (Ecc 2)</vt:lpstr>
      <vt:lpstr>Round hole – Square peg?</vt:lpstr>
      <vt:lpstr>Samaritan Woman Jn. 4:1-42</vt:lpstr>
      <vt:lpstr>1) Woman 2) Samaritan 3) Adulterer</vt:lpstr>
      <vt:lpstr>Living Water</vt:lpstr>
      <vt:lpstr>Slide 7</vt:lpstr>
      <vt:lpstr>Slide 8</vt:lpstr>
      <vt:lpstr>Thirsty?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3) Call Others</vt:lpstr>
      <vt:lpstr>1) Come to Him  2) Confront Sin  3) Call Others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Friendships &amp;  Small Groups</dc:title>
  <dc:creator>Fr. Bishoy</dc:creator>
  <cp:lastModifiedBy>Sunday School</cp:lastModifiedBy>
  <cp:revision>104</cp:revision>
  <dcterms:created xsi:type="dcterms:W3CDTF">2008-12-12T02:55:56Z</dcterms:created>
  <dcterms:modified xsi:type="dcterms:W3CDTF">2012-05-06T02:43:08Z</dcterms:modified>
</cp:coreProperties>
</file>