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30" r:id="rId2"/>
    <p:sldId id="337" r:id="rId3"/>
    <p:sldId id="346" r:id="rId4"/>
    <p:sldId id="345" r:id="rId5"/>
    <p:sldId id="351" r:id="rId6"/>
    <p:sldId id="350" r:id="rId7"/>
    <p:sldId id="331" r:id="rId8"/>
    <p:sldId id="332" r:id="rId9"/>
    <p:sldId id="352" r:id="rId10"/>
    <p:sldId id="335" r:id="rId11"/>
    <p:sldId id="333" r:id="rId12"/>
    <p:sldId id="353" r:id="rId13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9D"/>
    <a:srgbClr val="005426"/>
    <a:srgbClr val="800080"/>
    <a:srgbClr val="62AA0A"/>
    <a:srgbClr val="00B0F0"/>
    <a:srgbClr val="FF0000"/>
    <a:srgbClr val="FF8000"/>
    <a:srgbClr val="54004F"/>
    <a:srgbClr val="CC0099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2561" autoAdjust="0"/>
  </p:normalViewPr>
  <p:slideViewPr>
    <p:cSldViewPr snapToGrid="0" snapToObjects="1">
      <p:cViewPr>
        <p:scale>
          <a:sx n="100" d="100"/>
          <a:sy n="100" d="100"/>
        </p:scale>
        <p:origin x="-8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5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9162F-B577-4595-9DA5-CADA65E9A1E6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EE67D-706B-4041-8FBE-5BBF686D1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67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0A5BB-8B3E-1147-923D-4E4AAB796084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43690-86C8-0B43-BDCD-A3B426639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7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43690-86C8-0B43-BDCD-A3B426639BF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486FD-7DB7-7442-8B67-F0F5641077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6090-FB48-4B28-A6A3-F6C063AC0444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3/3/2013</a:t>
            </a:fld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53A2615-7DCB-42FA-BBD9-6EA30EC2A813}" type="slidenum">
              <a:rPr lang="en-CA" smtClean="0">
                <a:latin typeface="Franklin Gothic Book"/>
              </a:rPr>
              <a:pPr/>
              <a:t>‹#›</a:t>
            </a:fld>
            <a:endParaRPr lang="en-CA"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rgbClr val="3366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0000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650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6090-FB48-4B28-A6A3-F6C063AC0444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3/3/2013</a:t>
            </a:fld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2615-7DCB-42FA-BBD9-6EA30EC2A813}" type="slidenum">
              <a:rPr lang="en-CA" smtClean="0">
                <a:latin typeface="Franklin Gothic Book"/>
              </a:rPr>
              <a:pPr/>
              <a:t>‹#›</a:t>
            </a:fld>
            <a:endParaRPr lang="en-CA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58002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6090-FB48-4B28-A6A3-F6C063AC0444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3/3/2013</a:t>
            </a:fld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2615-7DCB-42FA-BBD9-6EA30EC2A813}" type="slidenum">
              <a:rPr lang="en-CA" smtClean="0">
                <a:latin typeface="Franklin Gothic Book"/>
              </a:rPr>
              <a:pPr/>
              <a:t>‹#›</a:t>
            </a:fld>
            <a:endParaRPr lang="en-CA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59649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6090-FB48-4B28-A6A3-F6C063AC0444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3/3/2013</a:t>
            </a:fld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2615-7DCB-42FA-BBD9-6EA30EC2A813}" type="slidenum">
              <a:rPr lang="en-CA" smtClean="0">
                <a:latin typeface="Franklin Gothic Book"/>
              </a:rPr>
              <a:pPr/>
              <a:t>‹#›</a:t>
            </a:fld>
            <a:endParaRPr lang="en-CA">
              <a:latin typeface="Franklin Gothic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205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6090-FB48-4B28-A6A3-F6C063AC0444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3/3/2013</a:t>
            </a:fld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3A2615-7DCB-42FA-BBD9-6EA30EC2A813}" type="slidenum">
              <a:rPr lang="en-CA" smtClean="0">
                <a:latin typeface="Franklin Gothic Book"/>
              </a:rPr>
              <a:pPr/>
              <a:t>‹#›</a:t>
            </a:fld>
            <a:endParaRPr lang="en-CA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43249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6090-FB48-4B28-A6A3-F6C063AC0444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3/3/2013</a:t>
            </a:fld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2615-7DCB-42FA-BBD9-6EA30EC2A813}" type="slidenum">
              <a:rPr lang="en-CA" smtClean="0">
                <a:latin typeface="Franklin Gothic Book"/>
              </a:rPr>
              <a:pPr/>
              <a:t>‹#›</a:t>
            </a:fld>
            <a:endParaRPr lang="en-CA">
              <a:latin typeface="Franklin Gothic Boo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790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6090-FB48-4B28-A6A3-F6C063AC0444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3/3/2013</a:t>
            </a:fld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2615-7DCB-42FA-BBD9-6EA30EC2A813}" type="slidenum">
              <a:rPr lang="en-CA" smtClean="0">
                <a:latin typeface="Franklin Gothic Book"/>
              </a:rPr>
              <a:pPr/>
              <a:t>‹#›</a:t>
            </a:fld>
            <a:endParaRPr lang="en-CA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8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6090-FB48-4B28-A6A3-F6C063AC0444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3/3/2013</a:t>
            </a:fld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2615-7DCB-42FA-BBD9-6EA30EC2A813}" type="slidenum">
              <a:rPr lang="en-CA" smtClean="0">
                <a:latin typeface="Franklin Gothic Book"/>
              </a:rPr>
              <a:pPr/>
              <a:t>‹#›</a:t>
            </a:fld>
            <a:endParaRPr lang="en-CA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22612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6090-FB48-4B28-A6A3-F6C063AC0444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3/3/2013</a:t>
            </a:fld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2615-7DCB-42FA-BBD9-6EA30EC2A813}" type="slidenum">
              <a:rPr lang="en-CA" smtClean="0">
                <a:latin typeface="Franklin Gothic Book"/>
              </a:rPr>
              <a:pPr/>
              <a:t>‹#›</a:t>
            </a:fld>
            <a:endParaRPr lang="en-CA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62774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6090-FB48-4B28-A6A3-F6C063AC0444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3/3/2013</a:t>
            </a:fld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2615-7DCB-42FA-BBD9-6EA30EC2A813}" type="slidenum">
              <a:rPr lang="en-CA" smtClean="0">
                <a:latin typeface="Franklin Gothic Book"/>
              </a:rPr>
              <a:pPr/>
              <a:t>‹#›</a:t>
            </a:fld>
            <a:endParaRPr lang="en-CA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365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6090-FB48-4B28-A6A3-F6C063AC0444}" type="datetimeFigureOut">
              <a:rPr lang="en-US" smtClean="0">
                <a:solidFill>
                  <a:srgbClr val="696464"/>
                </a:solidFill>
                <a:latin typeface="Perpetua"/>
              </a:rPr>
              <a:pPr/>
              <a:t>3/3/2013</a:t>
            </a:fld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3A2615-7DCB-42FA-BBD9-6EA30EC2A813}" type="slidenum">
              <a:rPr lang="en-CA" smtClean="0">
                <a:latin typeface="Franklin Gothic Book"/>
              </a:rPr>
              <a:pPr/>
              <a:t>‹#›</a:t>
            </a:fld>
            <a:endParaRPr lang="en-CA"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4225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0E6B6090-FB48-4B28-A6A3-F6C063AC0444}" type="datetimeFigureOut">
              <a:rPr lang="en-US" smtClean="0">
                <a:solidFill>
                  <a:srgbClr val="696464"/>
                </a:solidFill>
                <a:latin typeface="Perpetua"/>
              </a:rPr>
              <a:pPr defTabSz="914400"/>
              <a:t>3/3/2013</a:t>
            </a:fld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endParaRPr lang="en-CA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fld id="{F53A2615-7DCB-42FA-BBD9-6EA30EC2A813}" type="slidenum">
              <a:rPr lang="en-CA" smtClean="0">
                <a:latin typeface="Franklin Gothic Book"/>
              </a:rPr>
              <a:pPr defTabSz="914400"/>
              <a:t>‹#›</a:t>
            </a:fld>
            <a:endParaRPr lang="en-CA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0968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27000"/>
            <a:ext cx="5668764" cy="6731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ZACCHAEUS</a:t>
            </a:r>
            <a:endParaRPr lang="en-US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864" y="2542961"/>
            <a:ext cx="1684535" cy="3911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6342" t="5312" r="9913" b="5294"/>
          <a:stretch/>
        </p:blipFill>
        <p:spPr>
          <a:xfrm>
            <a:off x="76200" y="2679907"/>
            <a:ext cx="1600200" cy="359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034" y="6386998"/>
            <a:ext cx="17175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800000"/>
                </a:solidFill>
              </a:rPr>
              <a:t>Saint Cyril</a:t>
            </a:r>
            <a:endParaRPr lang="en-US" sz="2400" i="1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5581" y="6374298"/>
            <a:ext cx="1820475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800000"/>
                </a:solidFill>
              </a:rPr>
              <a:t>Saint Augustine</a:t>
            </a:r>
            <a:endParaRPr lang="en-US" sz="24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42" y="274638"/>
            <a:ext cx="8620732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Must Forgive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2774" y="1447799"/>
            <a:ext cx="9058662" cy="5158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i="1" dirty="0" smtClean="0"/>
              <a:t>Even if </a:t>
            </a:r>
            <a:r>
              <a:rPr lang="en-US" sz="3200" b="1" i="1" dirty="0" smtClean="0">
                <a:solidFill>
                  <a:srgbClr val="6C0000"/>
                </a:solidFill>
              </a:rPr>
              <a:t>old Zacchaeus </a:t>
            </a:r>
            <a:r>
              <a:rPr lang="en-US" sz="3200" i="1" dirty="0" smtClean="0"/>
              <a:t>had hurt </a:t>
            </a:r>
            <a:r>
              <a:rPr lang="en-US" sz="3200" i="1" dirty="0" smtClean="0"/>
              <a:t>us, </a:t>
            </a:r>
            <a:r>
              <a:rPr lang="en-US" sz="3200" i="1" dirty="0" smtClean="0"/>
              <a:t>robbed or cheated </a:t>
            </a:r>
            <a:r>
              <a:rPr lang="en-US" sz="3200" i="1" dirty="0" smtClean="0"/>
              <a:t>us …</a:t>
            </a:r>
            <a:endParaRPr lang="en-US" sz="3200" i="1" dirty="0"/>
          </a:p>
          <a:p>
            <a:pPr marL="719138" lvl="1" indent="-400050">
              <a:buSzPct val="70000"/>
              <a:buFont typeface="Wingdings" charset="2"/>
              <a:buChar char="Ø"/>
            </a:pPr>
            <a:r>
              <a:rPr lang="en-US" sz="3200" dirty="0"/>
              <a:t>Do </a:t>
            </a:r>
            <a:r>
              <a:rPr lang="en-US" sz="3200" b="1" dirty="0"/>
              <a:t>NOT</a:t>
            </a:r>
            <a:r>
              <a:rPr lang="en-US" sz="3200" dirty="0"/>
              <a:t> </a:t>
            </a:r>
            <a:r>
              <a:rPr lang="en-US" sz="3200" dirty="0" smtClean="0"/>
              <a:t>hold onto the hurt feelings or memories</a:t>
            </a:r>
            <a:endParaRPr lang="en-US" sz="3200" dirty="0"/>
          </a:p>
          <a:p>
            <a:pPr marL="719138" lvl="1" indent="-400050">
              <a:buSzPct val="70000"/>
              <a:buFont typeface="Wingdings" charset="2"/>
              <a:buChar char="Ø"/>
            </a:pPr>
            <a:r>
              <a:rPr lang="en-US" sz="3200" dirty="0" smtClean="0"/>
              <a:t>Remember, that </a:t>
            </a:r>
            <a:r>
              <a:rPr lang="en-US" sz="3200" b="1" dirty="0" smtClean="0">
                <a:solidFill>
                  <a:srgbClr val="6C0000"/>
                </a:solidFill>
              </a:rPr>
              <a:t>old </a:t>
            </a:r>
            <a:r>
              <a:rPr lang="en-US" sz="3200" b="1" dirty="0" err="1" smtClean="0">
                <a:solidFill>
                  <a:srgbClr val="6C0000"/>
                </a:solidFill>
              </a:rPr>
              <a:t>Zacchaues</a:t>
            </a:r>
            <a:r>
              <a:rPr lang="en-US" sz="3200" b="1" dirty="0" smtClean="0">
                <a:solidFill>
                  <a:srgbClr val="6C0000"/>
                </a:solidFill>
              </a:rPr>
              <a:t> </a:t>
            </a:r>
            <a:r>
              <a:rPr lang="en-US" sz="3200" dirty="0" smtClean="0"/>
              <a:t>was a slave to sin!</a:t>
            </a:r>
          </a:p>
          <a:p>
            <a:pPr marL="719138" lvl="1" indent="-400050">
              <a:buSzPct val="70000"/>
              <a:buFont typeface="Wingdings" charset="2"/>
              <a:buChar char="Ø"/>
            </a:pPr>
            <a:r>
              <a:rPr lang="en-US" sz="3200" dirty="0" smtClean="0"/>
              <a:t>We also </a:t>
            </a:r>
            <a:r>
              <a:rPr lang="en-US" sz="3200" dirty="0"/>
              <a:t>were once </a:t>
            </a:r>
            <a:r>
              <a:rPr lang="en-US" sz="3200" dirty="0" smtClean="0"/>
              <a:t>a slave a like the </a:t>
            </a:r>
            <a:r>
              <a:rPr lang="en-US" sz="3200" b="1" dirty="0">
                <a:solidFill>
                  <a:srgbClr val="6C0000"/>
                </a:solidFill>
              </a:rPr>
              <a:t>old Zacchaeus</a:t>
            </a:r>
          </a:p>
          <a:p>
            <a:pPr marL="719138" lvl="1" indent="-400050">
              <a:buSzPct val="70000"/>
              <a:buFont typeface="Wingdings" charset="2"/>
              <a:buChar char="Ø"/>
            </a:pPr>
            <a:r>
              <a:rPr lang="en-US" sz="3200" dirty="0" smtClean="0"/>
              <a:t>Forgive </a:t>
            </a:r>
            <a:r>
              <a:rPr lang="en-US" sz="3200" b="1" dirty="0" smtClean="0">
                <a:solidFill>
                  <a:srgbClr val="0000FF"/>
                </a:solidFill>
              </a:rPr>
              <a:t>Zacchaeus</a:t>
            </a:r>
            <a:r>
              <a:rPr lang="en-US" sz="3200" dirty="0" smtClean="0"/>
              <a:t>, give him a new chance</a:t>
            </a:r>
          </a:p>
          <a:p>
            <a:pPr marL="719138" lvl="1" indent="-400050">
              <a:buSzPct val="70000"/>
              <a:buFont typeface="Wingdings" charset="2"/>
              <a:buChar char="Ø"/>
            </a:pPr>
            <a:r>
              <a:rPr lang="en-US" sz="3200" dirty="0" smtClean="0"/>
              <a:t>Accept </a:t>
            </a:r>
            <a:r>
              <a:rPr lang="en-US" sz="3200" b="1" dirty="0" smtClean="0">
                <a:solidFill>
                  <a:srgbClr val="0000FF"/>
                </a:solidFill>
              </a:rPr>
              <a:t>Zacchaeus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/>
              <a:t>back</a:t>
            </a:r>
          </a:p>
          <a:p>
            <a:pPr marL="993458" lvl="2" indent="-400050">
              <a:buSzPct val="70000"/>
              <a:buFont typeface="Wingdings" charset="2"/>
              <a:buChar char="Ø"/>
            </a:pPr>
            <a:r>
              <a:rPr lang="en-US" sz="2800" dirty="0"/>
              <a:t>as</a:t>
            </a:r>
            <a:r>
              <a:rPr lang="en-US" sz="2800" dirty="0" smtClean="0"/>
              <a:t> the Lord accepted him</a:t>
            </a:r>
          </a:p>
          <a:p>
            <a:pPr marL="993458" lvl="2" indent="-400050">
              <a:buSzPct val="70000"/>
              <a:buFont typeface="Wingdings" charset="2"/>
              <a:buChar char="Ø"/>
            </a:pPr>
            <a:r>
              <a:rPr lang="en-US" sz="2800" dirty="0"/>
              <a:t>as the Lords accepts you!</a:t>
            </a:r>
          </a:p>
          <a:p>
            <a:pPr marL="719138" lvl="1" indent="-400050">
              <a:buSzPct val="70000"/>
              <a:buFont typeface="Wingdings" charset="2"/>
              <a:buChar char="Ø"/>
            </a:pPr>
            <a:r>
              <a:rPr lang="en-US" sz="3200" dirty="0" smtClean="0"/>
              <a:t>Forgive &amp; Love </a:t>
            </a:r>
            <a:r>
              <a:rPr lang="en-US" sz="3200" b="1" dirty="0" smtClean="0">
                <a:solidFill>
                  <a:srgbClr val="0000FF"/>
                </a:solidFill>
              </a:rPr>
              <a:t>Zacchaeus</a:t>
            </a:r>
          </a:p>
        </p:txBody>
      </p:sp>
    </p:spTree>
    <p:extLst>
      <p:ext uri="{BB962C8B-B14F-4D97-AF65-F5344CB8AC3E}">
        <p14:creationId xmlns:p14="http://schemas.microsoft.com/office/powerpoint/2010/main" val="3896427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91" y="274638"/>
            <a:ext cx="8598709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Must Encourage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8091" y="1447800"/>
            <a:ext cx="8598709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/>
              <a:t>When </a:t>
            </a:r>
            <a:r>
              <a:rPr lang="en-US" sz="4000" i="1" dirty="0" smtClean="0"/>
              <a:t>we see </a:t>
            </a:r>
            <a:r>
              <a:rPr lang="en-US" sz="4000" i="1" dirty="0" smtClean="0"/>
              <a:t>someone climbing up the tree …</a:t>
            </a:r>
          </a:p>
          <a:p>
            <a:pPr marL="719138" lvl="1" indent="-400050">
              <a:buSzPct val="70000"/>
              <a:buFont typeface="Wingdings" charset="2"/>
              <a:buChar char="Ø"/>
            </a:pPr>
            <a:r>
              <a:rPr lang="en-US" sz="4000" dirty="0"/>
              <a:t>Do </a:t>
            </a:r>
            <a:r>
              <a:rPr lang="en-US" sz="4000" b="1" dirty="0"/>
              <a:t>NOT </a:t>
            </a:r>
            <a:r>
              <a:rPr lang="en-US" sz="4000" dirty="0" smtClean="0"/>
              <a:t>judge</a:t>
            </a:r>
            <a:endParaRPr lang="en-US" sz="4000" dirty="0"/>
          </a:p>
          <a:p>
            <a:pPr marL="719138" lvl="1" indent="-400050">
              <a:buSzPct val="70000"/>
              <a:buFont typeface="Wingdings" charset="2"/>
              <a:buChar char="Ø"/>
            </a:pPr>
            <a:r>
              <a:rPr lang="en-US" sz="4000" dirty="0" smtClean="0"/>
              <a:t>Do </a:t>
            </a:r>
            <a:r>
              <a:rPr lang="en-US" sz="4000" b="1" dirty="0"/>
              <a:t>NOT</a:t>
            </a:r>
            <a:r>
              <a:rPr lang="en-US" sz="4000" dirty="0"/>
              <a:t> </a:t>
            </a:r>
            <a:r>
              <a:rPr lang="en-US" sz="4000" dirty="0" smtClean="0"/>
              <a:t>pull him </a:t>
            </a:r>
            <a:r>
              <a:rPr lang="en-US" sz="4000" dirty="0"/>
              <a:t>down</a:t>
            </a:r>
          </a:p>
          <a:p>
            <a:pPr marL="719138" lvl="1" indent="-400050">
              <a:buSzPct val="70000"/>
              <a:buFont typeface="Wingdings" charset="2"/>
              <a:buChar char="Ø"/>
            </a:pPr>
            <a:r>
              <a:rPr lang="en-US" sz="4000" dirty="0" smtClean="0"/>
              <a:t>Do </a:t>
            </a:r>
            <a:r>
              <a:rPr lang="en-US" sz="4000" b="1" dirty="0" smtClean="0"/>
              <a:t>NOT</a:t>
            </a:r>
            <a:r>
              <a:rPr lang="en-US" sz="4000" dirty="0" smtClean="0"/>
              <a:t> make fun of him</a:t>
            </a:r>
          </a:p>
          <a:p>
            <a:pPr marL="719138" lvl="1" indent="-400050">
              <a:buSzPct val="70000"/>
              <a:buFont typeface="Wingdings" charset="2"/>
              <a:buChar char="Ø"/>
            </a:pPr>
            <a:r>
              <a:rPr lang="en-US" sz="4000" b="1" dirty="0"/>
              <a:t>Climb </a:t>
            </a:r>
            <a:r>
              <a:rPr lang="en-US" sz="4000" b="1" dirty="0" smtClean="0"/>
              <a:t>up </a:t>
            </a:r>
            <a:r>
              <a:rPr lang="en-US" sz="4000" dirty="0" smtClean="0"/>
              <a:t>with </a:t>
            </a:r>
            <a:r>
              <a:rPr lang="en-US" sz="4000" dirty="0"/>
              <a:t>Zacchaeus</a:t>
            </a:r>
          </a:p>
          <a:p>
            <a:pPr marL="719138" lvl="1" indent="-400050">
              <a:buSzPct val="70000"/>
              <a:buFont typeface="Wingdings" charset="2"/>
              <a:buChar char="Ø"/>
            </a:pPr>
            <a:r>
              <a:rPr lang="en-US" sz="4000" b="1" dirty="0" smtClean="0"/>
              <a:t>Encourage</a:t>
            </a:r>
            <a:r>
              <a:rPr lang="en-US" sz="4000" dirty="0" smtClean="0"/>
              <a:t> Zacchaeus</a:t>
            </a:r>
          </a:p>
          <a:p>
            <a:pPr marL="719138" lvl="1" indent="-400050">
              <a:buSzPct val="70000"/>
              <a:buFont typeface="Wingdings" charset="2"/>
              <a:buChar char="Ø"/>
            </a:pPr>
            <a:r>
              <a:rPr lang="en-US" sz="4000" b="1" dirty="0" smtClean="0"/>
              <a:t>Help </a:t>
            </a:r>
            <a:r>
              <a:rPr lang="en-US" sz="4000" dirty="0" smtClean="0"/>
              <a:t>Zacchaeus up!</a:t>
            </a:r>
          </a:p>
        </p:txBody>
      </p:sp>
    </p:spTree>
    <p:extLst>
      <p:ext uri="{BB962C8B-B14F-4D97-AF65-F5344CB8AC3E}">
        <p14:creationId xmlns:p14="http://schemas.microsoft.com/office/powerpoint/2010/main" val="3220354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97" y="-11661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Return to the Lord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1696" y="1161501"/>
            <a:ext cx="7402833" cy="4572000"/>
          </a:xfrm>
        </p:spPr>
        <p:txBody>
          <a:bodyPr/>
          <a:lstStyle/>
          <a:p>
            <a:r>
              <a:rPr lang="en-US" dirty="0" smtClean="0"/>
              <a:t>Before seeking the LORD:</a:t>
            </a:r>
          </a:p>
          <a:p>
            <a:pPr lvl="1"/>
            <a:r>
              <a:rPr lang="en-US" dirty="0" smtClean="0"/>
              <a:t>Enslaved in the world, in Greed &amp; Dishonesty</a:t>
            </a:r>
          </a:p>
          <a:p>
            <a:pPr lvl="1"/>
            <a:r>
              <a:rPr lang="en-US" dirty="0" smtClean="0"/>
              <a:t>MISERABLE, enslaved to sin, far from God</a:t>
            </a:r>
          </a:p>
          <a:p>
            <a:pPr lvl="1"/>
            <a:r>
              <a:rPr lang="en-US" dirty="0" smtClean="0"/>
              <a:t>POOR &amp; DYING Spiritually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By returning to the LORD:</a:t>
            </a:r>
          </a:p>
          <a:p>
            <a:pPr lvl="1"/>
            <a:r>
              <a:rPr lang="en-US" dirty="0"/>
              <a:t>Give up worldly riches in Repentance &amp; Charity</a:t>
            </a:r>
          </a:p>
          <a:p>
            <a:pPr lvl="1"/>
            <a:r>
              <a:rPr lang="en-US" b="1" dirty="0" smtClean="0"/>
              <a:t>Give up </a:t>
            </a:r>
            <a:r>
              <a:rPr lang="en-US" dirty="0" smtClean="0"/>
              <a:t>worldly </a:t>
            </a:r>
            <a:r>
              <a:rPr lang="en-US" b="1" dirty="0" smtClean="0"/>
              <a:t>Possessions</a:t>
            </a:r>
            <a:r>
              <a:rPr lang="en-US" dirty="0" smtClean="0"/>
              <a:t>, </a:t>
            </a:r>
            <a:r>
              <a:rPr lang="en-US" b="1" dirty="0" smtClean="0"/>
              <a:t>Pleasures</a:t>
            </a:r>
            <a:r>
              <a:rPr lang="en-US" dirty="0" smtClean="0"/>
              <a:t>, </a:t>
            </a:r>
            <a:r>
              <a:rPr lang="en-US" b="1" dirty="0" smtClean="0"/>
              <a:t>Pride</a:t>
            </a:r>
          </a:p>
          <a:p>
            <a:pPr lvl="1"/>
            <a:r>
              <a:rPr lang="en-US" b="1" dirty="0" smtClean="0"/>
              <a:t>BLESSED</a:t>
            </a:r>
            <a:r>
              <a:rPr lang="en-US" dirty="0" smtClean="0"/>
              <a:t>, forgiven, freed, saved by the Lord</a:t>
            </a:r>
          </a:p>
          <a:p>
            <a:pPr lvl="1"/>
            <a:r>
              <a:rPr lang="en-US" dirty="0" smtClean="0"/>
              <a:t>Full of </a:t>
            </a:r>
            <a:r>
              <a:rPr lang="en-US" b="1" dirty="0" smtClean="0"/>
              <a:t>JOY </a:t>
            </a:r>
            <a:r>
              <a:rPr lang="en-US" dirty="0" smtClean="0"/>
              <a:t>and</a:t>
            </a:r>
            <a:r>
              <a:rPr lang="en-US" b="1" dirty="0" smtClean="0"/>
              <a:t> RICH </a:t>
            </a:r>
            <a:r>
              <a:rPr lang="en-US" dirty="0" smtClean="0"/>
              <a:t>in the </a:t>
            </a:r>
            <a:r>
              <a:rPr lang="en-US" b="1" dirty="0" smtClean="0"/>
              <a:t>LOVING LORD</a:t>
            </a: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9636" y="5433799"/>
            <a:ext cx="7561118" cy="101861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“For the Son of man is come to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seek and save that which was lost.”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764" y="1394677"/>
            <a:ext cx="2291798" cy="331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495"/>
            <a:ext cx="9144000" cy="491973"/>
          </a:xfrm>
          <a:solidFill>
            <a:schemeClr val="tx1"/>
          </a:solidFill>
        </p:spPr>
        <p:txBody>
          <a:bodyPr anchor="ctr" anchorCtr="1"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Luke </a:t>
            </a:r>
            <a:r>
              <a:rPr lang="en-US" dirty="0" smtClean="0">
                <a:solidFill>
                  <a:srgbClr val="FFFFFF"/>
                </a:solidFill>
              </a:rPr>
              <a:t>19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4478"/>
            <a:ext cx="9144000" cy="6371693"/>
          </a:xfrm>
          <a:solidFill>
            <a:srgbClr val="0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aseline="30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Then Jesus entered and passed through Jericho. 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Now behold, there was a man named </a:t>
            </a:r>
            <a:r>
              <a:rPr lang="en-US" b="1" dirty="0" smtClean="0">
                <a:solidFill>
                  <a:srgbClr val="FFFF00"/>
                </a:solidFill>
              </a:rPr>
              <a:t>Zacchaeus</a:t>
            </a:r>
            <a:r>
              <a:rPr lang="en-US" dirty="0" smtClean="0">
                <a:solidFill>
                  <a:schemeClr val="bg1"/>
                </a:solidFill>
              </a:rPr>
              <a:t>, which was a </a:t>
            </a:r>
            <a:r>
              <a:rPr lang="en-US" b="1" dirty="0" smtClean="0">
                <a:solidFill>
                  <a:srgbClr val="FFFF00"/>
                </a:solidFill>
              </a:rPr>
              <a:t>chief tax collector</a:t>
            </a:r>
            <a:r>
              <a:rPr lang="en-US" dirty="0" smtClean="0">
                <a:solidFill>
                  <a:schemeClr val="bg1"/>
                </a:solidFill>
              </a:rPr>
              <a:t>, and he was </a:t>
            </a:r>
            <a:r>
              <a:rPr lang="en-US" b="1" dirty="0" smtClean="0">
                <a:solidFill>
                  <a:srgbClr val="FFFF00"/>
                </a:solidFill>
              </a:rPr>
              <a:t>rich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baseline="30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 And he </a:t>
            </a:r>
            <a:r>
              <a:rPr lang="en-US" b="1" dirty="0" smtClean="0">
                <a:solidFill>
                  <a:srgbClr val="FFFF00"/>
                </a:solidFill>
              </a:rPr>
              <a:t>sought to see </a:t>
            </a:r>
            <a:r>
              <a:rPr lang="en-US" dirty="0" smtClean="0">
                <a:solidFill>
                  <a:schemeClr val="bg1"/>
                </a:solidFill>
              </a:rPr>
              <a:t>who Jesus was, but could not because of the crowd, because he was of short stature. </a:t>
            </a:r>
            <a:r>
              <a:rPr lang="en-US" baseline="300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 So </a:t>
            </a:r>
            <a:r>
              <a:rPr lang="en-US" b="1" dirty="0" smtClean="0">
                <a:solidFill>
                  <a:srgbClr val="FFFF00"/>
                </a:solidFill>
              </a:rPr>
              <a:t>he ran ahead</a:t>
            </a:r>
            <a:r>
              <a:rPr lang="en-US" dirty="0" smtClean="0">
                <a:solidFill>
                  <a:schemeClr val="bg1"/>
                </a:solidFill>
              </a:rPr>
              <a:t>, and </a:t>
            </a:r>
            <a:r>
              <a:rPr lang="en-US" b="1" dirty="0" smtClean="0">
                <a:solidFill>
                  <a:srgbClr val="FFFF00"/>
                </a:solidFill>
              </a:rPr>
              <a:t>climbed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into a sycamore tree </a:t>
            </a:r>
            <a:r>
              <a:rPr lang="en-US" dirty="0" smtClean="0">
                <a:solidFill>
                  <a:schemeClr val="bg1"/>
                </a:solidFill>
              </a:rPr>
              <a:t>to see him, for he was going to pass that way. </a:t>
            </a:r>
          </a:p>
          <a:p>
            <a:pPr marL="0" indent="0">
              <a:buNone/>
            </a:pPr>
            <a:endParaRPr lang="en-US" sz="900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aseline="30000" dirty="0" smtClean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when Jesus came to the place, </a:t>
            </a:r>
            <a:r>
              <a:rPr lang="en-US" b="1" dirty="0" smtClean="0">
                <a:solidFill>
                  <a:srgbClr val="FFFF00"/>
                </a:solidFill>
              </a:rPr>
              <a:t>He </a:t>
            </a:r>
            <a:r>
              <a:rPr lang="en-US" b="1" dirty="0">
                <a:solidFill>
                  <a:srgbClr val="FFFF00"/>
                </a:solidFill>
              </a:rPr>
              <a:t>looked </a:t>
            </a:r>
            <a:r>
              <a:rPr lang="en-US" b="1" dirty="0" smtClean="0">
                <a:solidFill>
                  <a:srgbClr val="FFFF00"/>
                </a:solidFill>
              </a:rPr>
              <a:t>up </a:t>
            </a:r>
            <a:r>
              <a:rPr lang="en-US" b="1" dirty="0">
                <a:solidFill>
                  <a:srgbClr val="FFFF00"/>
                </a:solidFill>
              </a:rPr>
              <a:t>and saw him</a:t>
            </a:r>
            <a:r>
              <a:rPr lang="en-US" dirty="0">
                <a:solidFill>
                  <a:schemeClr val="bg1"/>
                </a:solidFill>
              </a:rPr>
              <a:t>, and said unto him, </a:t>
            </a:r>
            <a:r>
              <a:rPr lang="en-US" b="1" dirty="0" smtClean="0">
                <a:solidFill>
                  <a:srgbClr val="FF0000"/>
                </a:solidFill>
              </a:rPr>
              <a:t>Zacchaeus</a:t>
            </a:r>
            <a:r>
              <a:rPr lang="en-US" dirty="0">
                <a:solidFill>
                  <a:srgbClr val="FF0000"/>
                </a:solidFill>
              </a:rPr>
              <a:t>, make </a:t>
            </a:r>
            <a:r>
              <a:rPr lang="en-US" dirty="0" smtClean="0">
                <a:solidFill>
                  <a:srgbClr val="FF0000"/>
                </a:solidFill>
              </a:rPr>
              <a:t>haste </a:t>
            </a:r>
            <a:r>
              <a:rPr lang="en-US" dirty="0">
                <a:solidFill>
                  <a:srgbClr val="FF0000"/>
                </a:solidFill>
              </a:rPr>
              <a:t>and come </a:t>
            </a:r>
            <a:r>
              <a:rPr lang="en-US" dirty="0" smtClean="0">
                <a:solidFill>
                  <a:srgbClr val="FF0000"/>
                </a:solidFill>
              </a:rPr>
              <a:t>down, </a:t>
            </a:r>
            <a:r>
              <a:rPr lang="en-US" dirty="0">
                <a:solidFill>
                  <a:srgbClr val="FF0000"/>
                </a:solidFill>
              </a:rPr>
              <a:t>for </a:t>
            </a:r>
            <a:r>
              <a:rPr lang="en-US" dirty="0" smtClean="0">
                <a:solidFill>
                  <a:srgbClr val="FF0000"/>
                </a:solidFill>
              </a:rPr>
              <a:t>today </a:t>
            </a:r>
            <a:r>
              <a:rPr lang="en-US" b="1" dirty="0">
                <a:solidFill>
                  <a:srgbClr val="FF0000"/>
                </a:solidFill>
              </a:rPr>
              <a:t>I must </a:t>
            </a:r>
            <a:r>
              <a:rPr lang="en-US" dirty="0" smtClean="0">
                <a:solidFill>
                  <a:srgbClr val="FF0000"/>
                </a:solidFill>
              </a:rPr>
              <a:t>stay at your </a:t>
            </a:r>
            <a:r>
              <a:rPr lang="en-US" dirty="0">
                <a:solidFill>
                  <a:srgbClr val="FF0000"/>
                </a:solidFill>
              </a:rPr>
              <a:t>house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baseline="30000" dirty="0">
                <a:solidFill>
                  <a:srgbClr val="FFFFFF"/>
                </a:solidFill>
              </a:rPr>
              <a:t>6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So </a:t>
            </a:r>
            <a:r>
              <a:rPr lang="en-US" b="1" dirty="0" smtClean="0">
                <a:solidFill>
                  <a:srgbClr val="FFFF00"/>
                </a:solidFill>
              </a:rPr>
              <a:t>he </a:t>
            </a:r>
            <a:r>
              <a:rPr lang="en-US" b="1" dirty="0">
                <a:solidFill>
                  <a:srgbClr val="FFFF00"/>
                </a:solidFill>
              </a:rPr>
              <a:t>made </a:t>
            </a:r>
            <a:r>
              <a:rPr lang="en-US" b="1" dirty="0" smtClean="0">
                <a:solidFill>
                  <a:srgbClr val="FFFF00"/>
                </a:solidFill>
              </a:rPr>
              <a:t>haste </a:t>
            </a:r>
            <a:r>
              <a:rPr lang="en-US" dirty="0">
                <a:solidFill>
                  <a:schemeClr val="bg1"/>
                </a:solidFill>
              </a:rPr>
              <a:t>and came down</a:t>
            </a:r>
            <a:r>
              <a:rPr lang="en-US" dirty="0">
                <a:solidFill>
                  <a:srgbClr val="FFFFFF"/>
                </a:solidFill>
              </a:rPr>
              <a:t>, and received him </a:t>
            </a:r>
            <a:r>
              <a:rPr lang="en-US" b="1" dirty="0">
                <a:solidFill>
                  <a:srgbClr val="FFFF00"/>
                </a:solidFill>
              </a:rPr>
              <a:t>joyfully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baseline="30000" dirty="0">
                <a:solidFill>
                  <a:srgbClr val="FFFFFF"/>
                </a:solidFill>
              </a:rPr>
              <a:t>7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But when </a:t>
            </a:r>
            <a:r>
              <a:rPr lang="en-US" dirty="0">
                <a:solidFill>
                  <a:schemeClr val="bg1"/>
                </a:solidFill>
              </a:rPr>
              <a:t>they saw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it, they all </a:t>
            </a:r>
            <a:r>
              <a:rPr lang="en-US" dirty="0" smtClean="0">
                <a:solidFill>
                  <a:schemeClr val="bg1"/>
                </a:solidFill>
              </a:rPr>
              <a:t>complained, </a:t>
            </a:r>
            <a:r>
              <a:rPr lang="en-US" dirty="0">
                <a:solidFill>
                  <a:schemeClr val="bg1"/>
                </a:solidFill>
              </a:rPr>
              <a:t>saying, H</a:t>
            </a:r>
            <a:r>
              <a:rPr lang="en-US" dirty="0" smtClean="0">
                <a:solidFill>
                  <a:schemeClr val="bg1"/>
                </a:solidFill>
              </a:rPr>
              <a:t>e has gone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be a </a:t>
            </a:r>
            <a:r>
              <a:rPr lang="en-US" dirty="0">
                <a:solidFill>
                  <a:schemeClr val="bg1"/>
                </a:solidFill>
              </a:rPr>
              <a:t>guest with a man </a:t>
            </a:r>
            <a:r>
              <a:rPr lang="en-US" dirty="0" smtClean="0">
                <a:solidFill>
                  <a:schemeClr val="bg1"/>
                </a:solidFill>
              </a:rPr>
              <a:t>who is </a:t>
            </a:r>
            <a:r>
              <a:rPr lang="en-US" dirty="0">
                <a:solidFill>
                  <a:schemeClr val="bg1"/>
                </a:solidFill>
              </a:rPr>
              <a:t>a sinner. </a:t>
            </a:r>
            <a:r>
              <a:rPr lang="en-US" baseline="30000" dirty="0" smtClean="0">
                <a:solidFill>
                  <a:srgbClr val="FFFFFF"/>
                </a:solidFill>
              </a:rPr>
              <a:t>8</a:t>
            </a:r>
            <a:r>
              <a:rPr lang="en-US" dirty="0" smtClean="0">
                <a:solidFill>
                  <a:srgbClr val="FFFFFF"/>
                </a:solidFill>
              </a:rPr>
              <a:t> Then </a:t>
            </a:r>
            <a:r>
              <a:rPr lang="en-US" b="1" dirty="0" smtClean="0">
                <a:solidFill>
                  <a:srgbClr val="FFFF00"/>
                </a:solidFill>
              </a:rPr>
              <a:t>Zacchaeus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stood </a:t>
            </a:r>
            <a:r>
              <a:rPr lang="en-US" dirty="0">
                <a:solidFill>
                  <a:srgbClr val="FFFFFF"/>
                </a:solidFill>
              </a:rPr>
              <a:t>and said </a:t>
            </a:r>
            <a:r>
              <a:rPr lang="en-US" dirty="0" smtClean="0">
                <a:solidFill>
                  <a:srgbClr val="FFFFFF"/>
                </a:solidFill>
              </a:rPr>
              <a:t>to </a:t>
            </a:r>
            <a:r>
              <a:rPr lang="en-US" dirty="0">
                <a:solidFill>
                  <a:srgbClr val="FFFFFF"/>
                </a:solidFill>
              </a:rPr>
              <a:t>the </a:t>
            </a:r>
            <a:r>
              <a:rPr lang="en-US" dirty="0" smtClean="0">
                <a:solidFill>
                  <a:srgbClr val="FFFFFF"/>
                </a:solidFill>
              </a:rPr>
              <a:t>Lord, Look, </a:t>
            </a:r>
            <a:r>
              <a:rPr lang="en-US" dirty="0">
                <a:solidFill>
                  <a:srgbClr val="FFFFFF"/>
                </a:solidFill>
              </a:rPr>
              <a:t>Lord, </a:t>
            </a:r>
            <a:r>
              <a:rPr lang="en-US" b="1" dirty="0" smtClean="0">
                <a:solidFill>
                  <a:srgbClr val="FFFF00"/>
                </a:solidFill>
              </a:rPr>
              <a:t>I give </a:t>
            </a:r>
            <a:r>
              <a:rPr lang="en-US" dirty="0" smtClean="0">
                <a:solidFill>
                  <a:srgbClr val="FFFFFF"/>
                </a:solidFill>
              </a:rPr>
              <a:t>half of my goods to the poor; and </a:t>
            </a:r>
            <a:r>
              <a:rPr lang="en-US" dirty="0">
                <a:solidFill>
                  <a:srgbClr val="FFFFFF"/>
                </a:solidFill>
              </a:rPr>
              <a:t>if I have taken any thing from </a:t>
            </a:r>
            <a:r>
              <a:rPr lang="en-US" dirty="0" smtClean="0">
                <a:solidFill>
                  <a:srgbClr val="FFFFFF"/>
                </a:solidFill>
              </a:rPr>
              <a:t>anyone by </a:t>
            </a:r>
            <a:r>
              <a:rPr lang="en-US" dirty="0">
                <a:solidFill>
                  <a:srgbClr val="FFFFFF"/>
                </a:solidFill>
              </a:rPr>
              <a:t>false accusation, </a:t>
            </a:r>
            <a:r>
              <a:rPr lang="en-US" b="1" dirty="0">
                <a:solidFill>
                  <a:srgbClr val="FFFF00"/>
                </a:solidFill>
              </a:rPr>
              <a:t>I restore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fourfold</a:t>
            </a:r>
            <a:r>
              <a:rPr lang="en-US" dirty="0">
                <a:solidFill>
                  <a:srgbClr val="FFFFFF"/>
                </a:solidFill>
              </a:rPr>
              <a:t>. 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900" baseline="30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baseline="30000" dirty="0" smtClean="0">
                <a:solidFill>
                  <a:srgbClr val="FFFFFF"/>
                </a:solidFill>
              </a:rPr>
              <a:t>9</a:t>
            </a:r>
            <a:r>
              <a:rPr lang="en-US" dirty="0" smtClean="0">
                <a:solidFill>
                  <a:srgbClr val="FFFFFF"/>
                </a:solidFill>
              </a:rPr>
              <a:t> And Jesus said unto him, </a:t>
            </a:r>
            <a:r>
              <a:rPr lang="en-US" dirty="0" smtClean="0">
                <a:solidFill>
                  <a:srgbClr val="FF0000"/>
                </a:solidFill>
              </a:rPr>
              <a:t>Today salvation has come to this house, because he also is a son of Abraham. </a:t>
            </a:r>
            <a:r>
              <a:rPr lang="en-US" baseline="30000" dirty="0" smtClean="0">
                <a:solidFill>
                  <a:srgbClr val="FFFFFF"/>
                </a:solidFill>
              </a:rPr>
              <a:t>10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For the Son of man is come to seek and to save that which was lost. </a:t>
            </a:r>
          </a:p>
        </p:txBody>
      </p:sp>
    </p:spTree>
    <p:extLst>
      <p:ext uri="{BB962C8B-B14F-4D97-AF65-F5344CB8AC3E}">
        <p14:creationId xmlns:p14="http://schemas.microsoft.com/office/powerpoint/2010/main" val="83865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181" y="274638"/>
            <a:ext cx="8510619" cy="69432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To See the Lord …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6181" y="968965"/>
            <a:ext cx="8895284" cy="54908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Zacchaeus wanted to see Jesus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He </a:t>
            </a:r>
            <a:r>
              <a:rPr lang="en-US" b="1" dirty="0" smtClean="0">
                <a:solidFill>
                  <a:srgbClr val="800000"/>
                </a:solidFill>
              </a:rPr>
              <a:t>climbed</a:t>
            </a:r>
            <a:r>
              <a:rPr lang="en-US" dirty="0" smtClean="0">
                <a:solidFill>
                  <a:srgbClr val="800000"/>
                </a:solidFill>
              </a:rPr>
              <a:t> into a sycamore tree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A seed of salvation sprouted within him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Christ saw this with his Divine eyes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Jesus </a:t>
            </a:r>
            <a:r>
              <a:rPr lang="en-US" b="1" dirty="0" smtClean="0">
                <a:solidFill>
                  <a:srgbClr val="0000FF"/>
                </a:solidFill>
              </a:rPr>
              <a:t>looked</a:t>
            </a:r>
            <a:r>
              <a:rPr lang="en-US" dirty="0" smtClean="0">
                <a:solidFill>
                  <a:srgbClr val="0000FF"/>
                </a:solidFill>
              </a:rPr>
              <a:t> up, and wanted to </a:t>
            </a:r>
            <a:r>
              <a:rPr lang="en-US" b="1" dirty="0" smtClean="0">
                <a:solidFill>
                  <a:srgbClr val="0000FF"/>
                </a:solidFill>
              </a:rPr>
              <a:t>save</a:t>
            </a:r>
            <a:r>
              <a:rPr lang="en-US" dirty="0" smtClean="0">
                <a:solidFill>
                  <a:srgbClr val="0000FF"/>
                </a:solidFill>
              </a:rPr>
              <a:t> him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Jesus </a:t>
            </a:r>
            <a:r>
              <a:rPr lang="en-US" b="1" dirty="0" smtClean="0">
                <a:solidFill>
                  <a:srgbClr val="0000FF"/>
                </a:solidFill>
              </a:rPr>
              <a:t>encourages</a:t>
            </a:r>
            <a:r>
              <a:rPr lang="en-US" dirty="0" smtClean="0">
                <a:solidFill>
                  <a:srgbClr val="0000FF"/>
                </a:solidFill>
              </a:rPr>
              <a:t>, “Come down quickly.”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Zacchaeus searched to see Christ</a:t>
            </a:r>
            <a:endParaRPr lang="en-US" b="1" dirty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but the multitude prevented him …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not just the multitude of people, but the </a:t>
            </a:r>
            <a:r>
              <a:rPr lang="en-US" b="1" dirty="0" smtClean="0">
                <a:solidFill>
                  <a:srgbClr val="800000"/>
                </a:solidFill>
              </a:rPr>
              <a:t>multitude of his sins</a:t>
            </a:r>
            <a:r>
              <a:rPr lang="en-US" dirty="0" smtClean="0">
                <a:solidFill>
                  <a:srgbClr val="800000"/>
                </a:solidFill>
              </a:rPr>
              <a:t>!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 order to see the Lord, he had to climb the tree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By climbing up,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Zacchaeus </a:t>
            </a:r>
            <a:r>
              <a:rPr lang="en-US" b="1" dirty="0" smtClean="0">
                <a:solidFill>
                  <a:srgbClr val="0000FF"/>
                </a:solidFill>
              </a:rPr>
              <a:t>says NO to his OLD sinful way </a:t>
            </a:r>
            <a:r>
              <a:rPr lang="en-US" dirty="0" smtClean="0">
                <a:solidFill>
                  <a:srgbClr val="0000FF"/>
                </a:solidFill>
              </a:rPr>
              <a:t>of earthly life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Zacchaeus </a:t>
            </a:r>
            <a:r>
              <a:rPr lang="en-US" b="1" dirty="0" smtClean="0">
                <a:solidFill>
                  <a:srgbClr val="0000FF"/>
                </a:solidFill>
              </a:rPr>
              <a:t>gives up his OLD way</a:t>
            </a:r>
            <a:r>
              <a:rPr lang="en-US" dirty="0" smtClean="0">
                <a:solidFill>
                  <a:srgbClr val="0000FF"/>
                </a:solidFill>
              </a:rPr>
              <a:t>, in order </a:t>
            </a:r>
            <a:r>
              <a:rPr lang="en-US" b="1" dirty="0" smtClean="0">
                <a:solidFill>
                  <a:srgbClr val="0000FF"/>
                </a:solidFill>
              </a:rPr>
              <a:t>to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GROW</a:t>
            </a:r>
            <a:r>
              <a:rPr lang="en-US" dirty="0" smtClean="0">
                <a:solidFill>
                  <a:srgbClr val="0000FF"/>
                </a:solidFill>
              </a:rPr>
              <a:t> spiritually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6064" y="6380237"/>
            <a:ext cx="2471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800000"/>
                </a:solidFill>
              </a:rPr>
              <a:t>Saint Cyril of Alexandria</a:t>
            </a:r>
            <a:endParaRPr lang="en-US" i="1" dirty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723" y="76639"/>
            <a:ext cx="2788743" cy="408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575" y="1387432"/>
            <a:ext cx="2309628" cy="48594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629" y="275531"/>
            <a:ext cx="7772400" cy="7227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Sinful Zacchaeus Seeks Jesus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65629" y="998328"/>
            <a:ext cx="7772400" cy="5644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smtClean="0">
                <a:solidFill>
                  <a:srgbClr val="800000"/>
                </a:solidFill>
              </a:rPr>
              <a:t>Zacchaeus BEFORE</a:t>
            </a:r>
          </a:p>
          <a:p>
            <a:r>
              <a:rPr lang="en-US" sz="3200" dirty="0" smtClean="0">
                <a:solidFill>
                  <a:srgbClr val="800000"/>
                </a:solidFill>
              </a:rPr>
              <a:t>A rich </a:t>
            </a:r>
            <a:r>
              <a:rPr lang="en-US" sz="3200" dirty="0">
                <a:solidFill>
                  <a:srgbClr val="800000"/>
                </a:solidFill>
              </a:rPr>
              <a:t>leader of tax collectors</a:t>
            </a:r>
          </a:p>
          <a:p>
            <a:r>
              <a:rPr lang="en-US" sz="3200" dirty="0" smtClean="0">
                <a:solidFill>
                  <a:srgbClr val="800000"/>
                </a:solidFill>
              </a:rPr>
              <a:t>Life full </a:t>
            </a:r>
            <a:r>
              <a:rPr lang="en-US" sz="3200" dirty="0">
                <a:solidFill>
                  <a:srgbClr val="800000"/>
                </a:solidFill>
              </a:rPr>
              <a:t>of greed, cheating, </a:t>
            </a:r>
            <a:r>
              <a:rPr lang="en-US" sz="3200" dirty="0" smtClean="0">
                <a:solidFill>
                  <a:srgbClr val="800000"/>
                </a:solidFill>
              </a:rPr>
              <a:t>selfish</a:t>
            </a:r>
          </a:p>
          <a:p>
            <a:r>
              <a:rPr lang="en-US" sz="3200" dirty="0" smtClean="0">
                <a:solidFill>
                  <a:srgbClr val="800000"/>
                </a:solidFill>
              </a:rPr>
              <a:t>But he </a:t>
            </a:r>
            <a:r>
              <a:rPr lang="en-US" sz="3200" b="1" dirty="0" smtClean="0">
                <a:solidFill>
                  <a:srgbClr val="800000"/>
                </a:solidFill>
              </a:rPr>
              <a:t>repented</a:t>
            </a:r>
            <a:endParaRPr lang="en-US" sz="32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3200" b="1" u="sng" dirty="0" smtClean="0">
                <a:solidFill>
                  <a:srgbClr val="800000"/>
                </a:solidFill>
              </a:rPr>
              <a:t>Zacchaeus AFTER</a:t>
            </a:r>
          </a:p>
          <a:p>
            <a:r>
              <a:rPr lang="en-US" sz="3200" dirty="0" smtClean="0">
                <a:solidFill>
                  <a:srgbClr val="800000"/>
                </a:solidFill>
              </a:rPr>
              <a:t>Zacchaeus </a:t>
            </a:r>
            <a:r>
              <a:rPr lang="en-US" sz="3200" dirty="0">
                <a:solidFill>
                  <a:srgbClr val="800000"/>
                </a:solidFill>
              </a:rPr>
              <a:t>received mercy from Jesus</a:t>
            </a:r>
            <a:r>
              <a:rPr lang="en-US" sz="3200" dirty="0" smtClean="0">
                <a:solidFill>
                  <a:srgbClr val="800000"/>
                </a:solidFill>
              </a:rPr>
              <a:t>,</a:t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3200" dirty="0" smtClean="0">
                <a:solidFill>
                  <a:srgbClr val="800000"/>
                </a:solidFill>
              </a:rPr>
              <a:t>and </a:t>
            </a:r>
            <a:r>
              <a:rPr lang="en-US" sz="3200" b="1" dirty="0">
                <a:solidFill>
                  <a:srgbClr val="800000"/>
                </a:solidFill>
              </a:rPr>
              <a:t>changed his life</a:t>
            </a:r>
          </a:p>
          <a:p>
            <a:pPr marL="0" indent="0">
              <a:buNone/>
            </a:pPr>
            <a:r>
              <a:rPr lang="en-US" sz="3200" b="1" u="sng" dirty="0" smtClean="0">
                <a:solidFill>
                  <a:srgbClr val="800000"/>
                </a:solidFill>
              </a:rPr>
              <a:t>HOPE for ME</a:t>
            </a:r>
          </a:p>
          <a:p>
            <a:r>
              <a:rPr lang="en-US" sz="3200" dirty="0" smtClean="0">
                <a:solidFill>
                  <a:srgbClr val="800000"/>
                </a:solidFill>
              </a:rPr>
              <a:t>Jesus </a:t>
            </a:r>
            <a:r>
              <a:rPr lang="en-US" sz="3200" b="1" dirty="0">
                <a:solidFill>
                  <a:srgbClr val="800000"/>
                </a:solidFill>
              </a:rPr>
              <a:t>calls</a:t>
            </a:r>
            <a:r>
              <a:rPr lang="en-US" sz="3200" dirty="0">
                <a:solidFill>
                  <a:srgbClr val="800000"/>
                </a:solidFill>
              </a:rPr>
              <a:t> those who are far </a:t>
            </a:r>
            <a:r>
              <a:rPr lang="en-US" sz="3200" dirty="0" smtClean="0">
                <a:solidFill>
                  <a:srgbClr val="800000"/>
                </a:solidFill>
              </a:rPr>
              <a:t>away</a:t>
            </a:r>
            <a:endParaRPr lang="en-US" sz="3200" dirty="0">
              <a:solidFill>
                <a:srgbClr val="800000"/>
              </a:solidFill>
            </a:endParaRPr>
          </a:p>
          <a:p>
            <a:r>
              <a:rPr lang="en-US" sz="3200" dirty="0" smtClean="0">
                <a:solidFill>
                  <a:srgbClr val="800000"/>
                </a:solidFill>
              </a:rPr>
              <a:t>Jesus </a:t>
            </a:r>
            <a:r>
              <a:rPr lang="en-US" sz="3200" b="1" dirty="0" smtClean="0">
                <a:solidFill>
                  <a:srgbClr val="800000"/>
                </a:solidFill>
              </a:rPr>
              <a:t>gives </a:t>
            </a:r>
            <a:r>
              <a:rPr lang="en-US" sz="3200" b="1" dirty="0">
                <a:solidFill>
                  <a:srgbClr val="800000"/>
                </a:solidFill>
              </a:rPr>
              <a:t>light </a:t>
            </a:r>
            <a:r>
              <a:rPr lang="en-US" sz="3200" dirty="0">
                <a:solidFill>
                  <a:srgbClr val="800000"/>
                </a:solidFill>
              </a:rPr>
              <a:t>to those who are in darkness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751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629" y="275531"/>
            <a:ext cx="7772400" cy="7227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Unashamed to Climb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65629" y="998328"/>
            <a:ext cx="6470539" cy="5644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800000"/>
                </a:solidFill>
              </a:rPr>
              <a:t>U</a:t>
            </a:r>
            <a:r>
              <a:rPr lang="en-US" sz="3200" b="1" dirty="0" smtClean="0">
                <a:solidFill>
                  <a:srgbClr val="800000"/>
                </a:solidFill>
              </a:rPr>
              <a:t>nable </a:t>
            </a:r>
            <a:r>
              <a:rPr lang="en-US" sz="3200" b="1" dirty="0">
                <a:solidFill>
                  <a:srgbClr val="800000"/>
                </a:solidFill>
              </a:rPr>
              <a:t>to see </a:t>
            </a:r>
            <a:r>
              <a:rPr lang="en-US" sz="3200" b="1" dirty="0" smtClean="0">
                <a:solidFill>
                  <a:srgbClr val="800000"/>
                </a:solidFill>
              </a:rPr>
              <a:t>through </a:t>
            </a:r>
            <a:r>
              <a:rPr lang="en-US" sz="3200" b="1" dirty="0">
                <a:solidFill>
                  <a:srgbClr val="800000"/>
                </a:solidFill>
              </a:rPr>
              <a:t>the crowd</a:t>
            </a:r>
          </a:p>
          <a:p>
            <a:r>
              <a:rPr lang="en-US" sz="3200" dirty="0">
                <a:solidFill>
                  <a:srgbClr val="800000"/>
                </a:solidFill>
              </a:rPr>
              <a:t>He was not ashamed to climb</a:t>
            </a:r>
          </a:p>
          <a:p>
            <a:r>
              <a:rPr lang="en-US" sz="3200" dirty="0" smtClean="0">
                <a:solidFill>
                  <a:srgbClr val="800000"/>
                </a:solidFill>
              </a:rPr>
              <a:t>Do you think the crowd laughed at him?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3366FF"/>
                </a:solidFill>
              </a:rPr>
              <a:t>Do </a:t>
            </a:r>
            <a:r>
              <a:rPr lang="en-US" sz="3200" b="1" dirty="0">
                <a:solidFill>
                  <a:srgbClr val="3366FF"/>
                </a:solidFill>
              </a:rPr>
              <a:t>not be ashamed of the </a:t>
            </a:r>
            <a:r>
              <a:rPr lang="en-US" sz="3200" b="1" dirty="0" smtClean="0">
                <a:solidFill>
                  <a:srgbClr val="3366FF"/>
                </a:solidFill>
              </a:rPr>
              <a:t>Cross</a:t>
            </a:r>
            <a:endParaRPr lang="en-US" sz="3200" b="1" dirty="0">
              <a:solidFill>
                <a:srgbClr val="3366FF"/>
              </a:solidFill>
            </a:endParaRPr>
          </a:p>
          <a:p>
            <a:r>
              <a:rPr lang="en-US" sz="3200" dirty="0">
                <a:solidFill>
                  <a:srgbClr val="3366FF"/>
                </a:solidFill>
              </a:rPr>
              <a:t>Don’t focus on the crowd,</a:t>
            </a:r>
            <a:br>
              <a:rPr lang="en-US" sz="3200" dirty="0">
                <a:solidFill>
                  <a:srgbClr val="3366FF"/>
                </a:solidFill>
              </a:rPr>
            </a:br>
            <a:r>
              <a:rPr lang="en-US" sz="3200" dirty="0" smtClean="0">
                <a:solidFill>
                  <a:srgbClr val="3366FF"/>
                </a:solidFill>
              </a:rPr>
              <a:t>But focus </a:t>
            </a:r>
            <a:r>
              <a:rPr lang="en-US" sz="3200" dirty="0">
                <a:solidFill>
                  <a:srgbClr val="3366FF"/>
                </a:solidFill>
              </a:rPr>
              <a:t>on the Cross</a:t>
            </a:r>
          </a:p>
          <a:p>
            <a:r>
              <a:rPr lang="en-US" sz="3200" dirty="0" smtClean="0">
                <a:solidFill>
                  <a:srgbClr val="3366FF"/>
                </a:solidFill>
              </a:rPr>
              <a:t>Climb </a:t>
            </a:r>
            <a:r>
              <a:rPr lang="en-US" sz="3200" dirty="0">
                <a:solidFill>
                  <a:srgbClr val="3366FF"/>
                </a:solidFill>
              </a:rPr>
              <a:t>up, to see the Lord</a:t>
            </a:r>
          </a:p>
          <a:p>
            <a:r>
              <a:rPr lang="en-US" sz="3200" dirty="0" smtClean="0">
                <a:solidFill>
                  <a:srgbClr val="3366FF"/>
                </a:solidFill>
              </a:rPr>
              <a:t>Do </a:t>
            </a:r>
            <a:r>
              <a:rPr lang="en-US" sz="3200" dirty="0">
                <a:solidFill>
                  <a:srgbClr val="3366FF"/>
                </a:solidFill>
              </a:rPr>
              <a:t>not be ashamed </a:t>
            </a:r>
            <a:r>
              <a:rPr lang="en-US" sz="3200" dirty="0" smtClean="0">
                <a:solidFill>
                  <a:srgbClr val="3366FF"/>
                </a:solidFill>
              </a:rPr>
              <a:t>of the Lord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168" y="1196193"/>
            <a:ext cx="2266980" cy="52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7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181" y="274638"/>
            <a:ext cx="8510619" cy="69432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Lord welcomes him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6181" y="968965"/>
            <a:ext cx="8895284" cy="54908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800000"/>
                </a:solidFill>
              </a:rPr>
              <a:t>The Lord welcomed Zacchaeus in His heart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Zacchaeus welcomed the Lord into his home</a:t>
            </a:r>
            <a:endParaRPr lang="en-US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Zacchaeus Repents</a:t>
            </a:r>
          </a:p>
          <a:p>
            <a:r>
              <a:rPr lang="en-US" dirty="0">
                <a:solidFill>
                  <a:srgbClr val="800000"/>
                </a:solidFill>
              </a:rPr>
              <a:t>G</a:t>
            </a:r>
            <a:r>
              <a:rPr lang="en-US" dirty="0" smtClean="0">
                <a:solidFill>
                  <a:srgbClr val="800000"/>
                </a:solidFill>
              </a:rPr>
              <a:t>ives </a:t>
            </a:r>
            <a:r>
              <a:rPr lang="en-US" dirty="0">
                <a:solidFill>
                  <a:srgbClr val="800000"/>
                </a:solidFill>
              </a:rPr>
              <a:t>half his goods to the poor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Pays back those he </a:t>
            </a:r>
            <a:r>
              <a:rPr lang="en-US" dirty="0">
                <a:solidFill>
                  <a:srgbClr val="800000"/>
                </a:solidFill>
              </a:rPr>
              <a:t>had cheated </a:t>
            </a:r>
            <a:r>
              <a:rPr lang="en-US" dirty="0" smtClean="0">
                <a:solidFill>
                  <a:srgbClr val="800000"/>
                </a:solidFill>
              </a:rPr>
              <a:t>before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3366FF"/>
                </a:solidFill>
              </a:rPr>
              <a:t>Repentance is Joy</a:t>
            </a:r>
            <a:endParaRPr lang="en-US" b="1" dirty="0">
              <a:solidFill>
                <a:srgbClr val="3366FF"/>
              </a:solidFill>
            </a:endParaRPr>
          </a:p>
          <a:p>
            <a:r>
              <a:rPr lang="en-US" b="1" dirty="0" smtClean="0">
                <a:solidFill>
                  <a:srgbClr val="3366FF"/>
                </a:solidFill>
              </a:rPr>
              <a:t>BEFORE</a:t>
            </a:r>
            <a:r>
              <a:rPr lang="en-US" dirty="0" smtClean="0">
                <a:solidFill>
                  <a:srgbClr val="3366FF"/>
                </a:solidFill>
              </a:rPr>
              <a:t>:  Zacchaeus </a:t>
            </a:r>
            <a:r>
              <a:rPr lang="en-US" dirty="0">
                <a:solidFill>
                  <a:srgbClr val="3366FF"/>
                </a:solidFill>
              </a:rPr>
              <a:t>was </a:t>
            </a:r>
            <a:r>
              <a:rPr lang="en-US" dirty="0" smtClean="0">
                <a:solidFill>
                  <a:srgbClr val="3366FF"/>
                </a:solidFill>
              </a:rPr>
              <a:t>filthy rich, but </a:t>
            </a:r>
            <a:r>
              <a:rPr lang="en-US" b="1" dirty="0" smtClean="0">
                <a:solidFill>
                  <a:srgbClr val="3366FF"/>
                </a:solidFill>
              </a:rPr>
              <a:t>MISERABLE</a:t>
            </a:r>
            <a:r>
              <a:rPr lang="en-US" dirty="0" smtClean="0">
                <a:solidFill>
                  <a:srgbClr val="3366FF"/>
                </a:solidFill>
              </a:rPr>
              <a:t>!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b="1" dirty="0" smtClean="0">
                <a:solidFill>
                  <a:srgbClr val="3366FF"/>
                </a:solidFill>
              </a:rPr>
              <a:t>AFTER</a:t>
            </a:r>
            <a:r>
              <a:rPr lang="en-US" dirty="0" smtClean="0">
                <a:solidFill>
                  <a:srgbClr val="3366FF"/>
                </a:solidFill>
              </a:rPr>
              <a:t>:  Zacchaeus was </a:t>
            </a:r>
            <a:r>
              <a:rPr lang="en-US" b="1" dirty="0" smtClean="0">
                <a:solidFill>
                  <a:srgbClr val="3366FF"/>
                </a:solidFill>
              </a:rPr>
              <a:t>Heavenly Rich</a:t>
            </a:r>
            <a:r>
              <a:rPr lang="en-US" dirty="0" smtClean="0">
                <a:solidFill>
                  <a:srgbClr val="3366FF"/>
                </a:solidFill>
              </a:rPr>
              <a:t>, and </a:t>
            </a:r>
            <a:r>
              <a:rPr lang="en-US" b="1" dirty="0" smtClean="0">
                <a:solidFill>
                  <a:srgbClr val="3366FF"/>
                </a:solidFill>
              </a:rPr>
              <a:t>full of Joy</a:t>
            </a:r>
            <a:r>
              <a:rPr lang="en-US" dirty="0">
                <a:solidFill>
                  <a:srgbClr val="3366FF"/>
                </a:solidFill>
              </a:rPr>
              <a:t>!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Trade in earthly </a:t>
            </a:r>
            <a:r>
              <a:rPr lang="en-US" dirty="0">
                <a:solidFill>
                  <a:srgbClr val="3366FF"/>
                </a:solidFill>
              </a:rPr>
              <a:t>riches, </a:t>
            </a:r>
            <a:r>
              <a:rPr lang="en-US" dirty="0" smtClean="0">
                <a:solidFill>
                  <a:srgbClr val="3366FF"/>
                </a:solidFill>
              </a:rPr>
              <a:t>receive </a:t>
            </a:r>
            <a:r>
              <a:rPr lang="en-US" b="1" dirty="0">
                <a:solidFill>
                  <a:srgbClr val="3366FF"/>
                </a:solidFill>
              </a:rPr>
              <a:t>H</a:t>
            </a:r>
            <a:r>
              <a:rPr lang="en-US" b="1" dirty="0" smtClean="0">
                <a:solidFill>
                  <a:srgbClr val="3366FF"/>
                </a:solidFill>
              </a:rPr>
              <a:t>eavenly </a:t>
            </a:r>
            <a:r>
              <a:rPr lang="en-US" b="1" dirty="0" smtClean="0">
                <a:solidFill>
                  <a:srgbClr val="3366FF"/>
                </a:solidFill>
              </a:rPr>
              <a:t>Riches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5678" y="6380237"/>
            <a:ext cx="14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800000"/>
                </a:solidFill>
              </a:rPr>
              <a:t>Saint Augustine</a:t>
            </a:r>
            <a:endParaRPr lang="en-US" i="1" dirty="0">
              <a:solidFill>
                <a:srgbClr val="8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508" y="1537061"/>
            <a:ext cx="1862708" cy="269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2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Zacchaeus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37100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Zacchaeus simply </a:t>
            </a:r>
            <a:r>
              <a:rPr lang="en-US" sz="3200" b="1" dirty="0" smtClean="0">
                <a:solidFill>
                  <a:srgbClr val="FF0000"/>
                </a:solidFill>
              </a:rPr>
              <a:t>took a step </a:t>
            </a:r>
            <a:r>
              <a:rPr lang="en-US" sz="3200" dirty="0" smtClean="0"/>
              <a:t>toward the Lord.</a:t>
            </a:r>
          </a:p>
          <a:p>
            <a:r>
              <a:rPr lang="en-US" sz="3200" dirty="0" smtClean="0"/>
              <a:t>The Lord did all the rest!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6770" y="3451385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should we do?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6770" y="4624547"/>
            <a:ext cx="7772400" cy="137100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Like Zacchaeus, </a:t>
            </a:r>
            <a:r>
              <a:rPr lang="en-US" sz="3200" b="1" dirty="0" smtClean="0">
                <a:solidFill>
                  <a:srgbClr val="FF0000"/>
                </a:solidFill>
              </a:rPr>
              <a:t>take a step </a:t>
            </a:r>
            <a:r>
              <a:rPr lang="en-US" sz="3200" dirty="0" smtClean="0"/>
              <a:t>toward the Lord.</a:t>
            </a:r>
          </a:p>
          <a:p>
            <a:r>
              <a:rPr lang="en-US" sz="3200" dirty="0" smtClean="0"/>
              <a:t>The Lord will do all the rest!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20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6879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Follow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Zacchaeus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take a step towards the Lord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90041"/>
            <a:ext cx="7772400" cy="45720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Zacchaeus</a:t>
            </a:r>
            <a:r>
              <a:rPr lang="en-US" dirty="0" smtClean="0"/>
              <a:t> – </a:t>
            </a:r>
            <a:r>
              <a:rPr lang="en-US" b="1" dirty="0" smtClean="0">
                <a:solidFill>
                  <a:srgbClr val="FF0000"/>
                </a:solidFill>
              </a:rPr>
              <a:t>climbed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 tree </a:t>
            </a:r>
            <a:r>
              <a:rPr lang="en-US" b="1" dirty="0" smtClean="0">
                <a:solidFill>
                  <a:srgbClr val="FF0000"/>
                </a:solidFill>
              </a:rPr>
              <a:t>to see </a:t>
            </a:r>
            <a:r>
              <a:rPr lang="en-US" dirty="0" smtClean="0"/>
              <a:t>the Lord</a:t>
            </a:r>
          </a:p>
          <a:p>
            <a:r>
              <a:rPr lang="en-US" dirty="0"/>
              <a:t>The Right Hand </a:t>
            </a:r>
            <a:r>
              <a:rPr lang="en-US" b="1" dirty="0"/>
              <a:t>Thief</a:t>
            </a:r>
            <a:r>
              <a:rPr lang="en-US" dirty="0"/>
              <a:t> – </a:t>
            </a:r>
            <a:r>
              <a:rPr lang="en-US" b="1" dirty="0" smtClean="0">
                <a:solidFill>
                  <a:srgbClr val="FF0000"/>
                </a:solidFill>
              </a:rPr>
              <a:t>believed in </a:t>
            </a:r>
            <a:r>
              <a:rPr lang="en-US" dirty="0" smtClean="0"/>
              <a:t>the </a:t>
            </a:r>
            <a:r>
              <a:rPr lang="en-US" dirty="0"/>
              <a:t>Lord</a:t>
            </a:r>
          </a:p>
          <a:p>
            <a:r>
              <a:rPr lang="en-US" dirty="0"/>
              <a:t>The </a:t>
            </a:r>
            <a:r>
              <a:rPr lang="en-US" b="1" dirty="0"/>
              <a:t>Canaanite</a:t>
            </a:r>
            <a:r>
              <a:rPr lang="en-US" dirty="0"/>
              <a:t> Woman – </a:t>
            </a:r>
            <a:r>
              <a:rPr lang="en-US" b="1" dirty="0">
                <a:solidFill>
                  <a:srgbClr val="FF0000"/>
                </a:solidFill>
              </a:rPr>
              <a:t>pleaded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with the Lord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Bleeding</a:t>
            </a:r>
            <a:r>
              <a:rPr lang="en-US" dirty="0" smtClean="0"/>
              <a:t> Woman – </a:t>
            </a:r>
            <a:r>
              <a:rPr lang="en-US" b="1" dirty="0" smtClean="0">
                <a:solidFill>
                  <a:srgbClr val="FF0000"/>
                </a:solidFill>
              </a:rPr>
              <a:t>touched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Lord’s garment</a:t>
            </a:r>
          </a:p>
          <a:p>
            <a:r>
              <a:rPr lang="en-US" b="1" dirty="0"/>
              <a:t>Matthew</a:t>
            </a:r>
            <a:r>
              <a:rPr lang="en-US" dirty="0"/>
              <a:t> the Tax Collector – </a:t>
            </a:r>
            <a:r>
              <a:rPr lang="en-US" b="1" dirty="0">
                <a:solidFill>
                  <a:srgbClr val="FF0000"/>
                </a:solidFill>
              </a:rPr>
              <a:t>left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all and followed the Lord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“Come to Me, all you who labor and are heavy laden, and I will give you rest.”</a:t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i="1" dirty="0" smtClean="0"/>
              <a:t>(Matthew 11:28)</a:t>
            </a:r>
          </a:p>
        </p:txBody>
      </p:sp>
    </p:spTree>
    <p:extLst>
      <p:ext uri="{BB962C8B-B14F-4D97-AF65-F5344CB8AC3E}">
        <p14:creationId xmlns:p14="http://schemas.microsoft.com/office/powerpoint/2010/main" val="37396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 crowd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399" y="1447800"/>
            <a:ext cx="7953399" cy="137100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crowd judged and made fun of Zacchaeus</a:t>
            </a:r>
          </a:p>
          <a:p>
            <a:r>
              <a:rPr lang="en-US" sz="3200" dirty="0" smtClean="0"/>
              <a:t>The crowd made fun of Jesus for saving Zacchaeus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6770" y="3451385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should we do!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6770" y="4624547"/>
            <a:ext cx="7772400" cy="15783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Forgive others</a:t>
            </a:r>
          </a:p>
          <a:p>
            <a:r>
              <a:rPr lang="en-US" sz="3200" dirty="0" smtClean="0"/>
              <a:t>Encourage others</a:t>
            </a:r>
          </a:p>
          <a:p>
            <a:r>
              <a:rPr lang="en-US" sz="3200" dirty="0" smtClean="0"/>
              <a:t>Don’t judge others, don’t be jealous of others</a:t>
            </a:r>
          </a:p>
        </p:txBody>
      </p:sp>
    </p:spTree>
    <p:extLst>
      <p:ext uri="{BB962C8B-B14F-4D97-AF65-F5344CB8AC3E}">
        <p14:creationId xmlns:p14="http://schemas.microsoft.com/office/powerpoint/2010/main" val="12441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32590</TotalTime>
  <Words>825</Words>
  <Application>Microsoft Office PowerPoint</Application>
  <PresentationFormat>On-screen Show (4:3)</PresentationFormat>
  <Paragraphs>105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ZACCHAEUS</vt:lpstr>
      <vt:lpstr>Luke 19</vt:lpstr>
      <vt:lpstr>To See the Lord …</vt:lpstr>
      <vt:lpstr>Sinful Zacchaeus Seeks Jesus</vt:lpstr>
      <vt:lpstr>Unashamed to Climb</vt:lpstr>
      <vt:lpstr>The Lord welcomes him</vt:lpstr>
      <vt:lpstr>What did Zacchaeus do?</vt:lpstr>
      <vt:lpstr>Follow Zacchaeus  take a step towards the Lord</vt:lpstr>
      <vt:lpstr>What did the crowd do?</vt:lpstr>
      <vt:lpstr>Must Forgive</vt:lpstr>
      <vt:lpstr>Must Encourage</vt:lpstr>
      <vt:lpstr>Return to the Lord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Gawargy</dc:creator>
  <cp:lastModifiedBy>Thao</cp:lastModifiedBy>
  <cp:revision>716</cp:revision>
  <cp:lastPrinted>2012-04-19T18:52:27Z</cp:lastPrinted>
  <dcterms:created xsi:type="dcterms:W3CDTF">2011-03-11T03:45:51Z</dcterms:created>
  <dcterms:modified xsi:type="dcterms:W3CDTF">2013-03-03T17:34:01Z</dcterms:modified>
</cp:coreProperties>
</file>