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6" r:id="rId12"/>
    <p:sldId id="265" r:id="rId13"/>
    <p:sldId id="268" r:id="rId14"/>
    <p:sldId id="26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96" y="-57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solidFill>
                  <a:srgbClr val="00B050"/>
                </a:solidFill>
              </a:rPr>
              <a:t>Faithful Service</a:t>
            </a:r>
            <a:endParaRPr lang="en-CA" dirty="0">
              <a:solidFill>
                <a:srgbClr val="00B050"/>
              </a:solidFill>
            </a:endParaRPr>
          </a:p>
        </p:txBody>
      </p:sp>
      <p:sp>
        <p:nvSpPr>
          <p:cNvPr id="3" name="Subtitle 2"/>
          <p:cNvSpPr>
            <a:spLocks noGrp="1"/>
          </p:cNvSpPr>
          <p:nvPr>
            <p:ph type="subTitle" idx="1"/>
          </p:nvPr>
        </p:nvSpPr>
        <p:spPr/>
        <p:txBody>
          <a:bodyPr/>
          <a:lstStyle/>
          <a:p>
            <a:r>
              <a:rPr lang="en-CA" dirty="0" smtClean="0">
                <a:solidFill>
                  <a:srgbClr val="00B0F0"/>
                </a:solidFill>
              </a:rPr>
              <a:t>Saint Mary’s Ottawa</a:t>
            </a:r>
          </a:p>
          <a:p>
            <a:r>
              <a:rPr lang="en-CA" dirty="0" smtClean="0"/>
              <a:t>2013-10-27</a:t>
            </a:r>
            <a:endParaRPr lang="en-CA" dirty="0"/>
          </a:p>
        </p:txBody>
      </p:sp>
    </p:spTree>
    <p:extLst>
      <p:ext uri="{BB962C8B-B14F-4D97-AF65-F5344CB8AC3E}">
        <p14:creationId xmlns:p14="http://schemas.microsoft.com/office/powerpoint/2010/main" val="183129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CA" b="1" dirty="0" smtClean="0"/>
              <a:t>Why</a:t>
            </a:r>
            <a:r>
              <a:rPr lang="en-CA" dirty="0" smtClean="0"/>
              <a:t> am I serving?</a:t>
            </a:r>
            <a:br>
              <a:rPr lang="en-CA" dirty="0" smtClean="0"/>
            </a:br>
            <a:r>
              <a:rPr lang="en-CA" sz="2700" b="1" dirty="0" smtClean="0"/>
              <a:t>(self-examine my motivation)</a:t>
            </a:r>
            <a:endParaRPr lang="en-CA" sz="2700" b="1" dirty="0"/>
          </a:p>
        </p:txBody>
      </p:sp>
      <p:sp>
        <p:nvSpPr>
          <p:cNvPr id="3" name="Content Placeholder 2"/>
          <p:cNvSpPr>
            <a:spLocks noGrp="1"/>
          </p:cNvSpPr>
          <p:nvPr>
            <p:ph idx="1"/>
          </p:nvPr>
        </p:nvSpPr>
        <p:spPr>
          <a:xfrm>
            <a:off x="457200" y="994172"/>
            <a:ext cx="8229600" cy="4149328"/>
          </a:xfrm>
        </p:spPr>
        <p:txBody>
          <a:bodyPr>
            <a:normAutofit fontScale="70000" lnSpcReduction="20000"/>
          </a:bodyPr>
          <a:lstStyle/>
          <a:p>
            <a:pPr lvl="0"/>
            <a:r>
              <a:rPr lang="en-CA" b="1" dirty="0">
                <a:solidFill>
                  <a:srgbClr val="00B050"/>
                </a:solidFill>
              </a:rPr>
              <a:t>I serve because it brings me closer to GOD</a:t>
            </a:r>
          </a:p>
          <a:p>
            <a:pPr lvl="1"/>
            <a:r>
              <a:rPr lang="en-CA" dirty="0">
                <a:solidFill>
                  <a:srgbClr val="00B050"/>
                </a:solidFill>
              </a:rPr>
              <a:t>an excellent reason to </a:t>
            </a:r>
            <a:r>
              <a:rPr lang="en-CA" dirty="0" smtClean="0">
                <a:solidFill>
                  <a:srgbClr val="00B050"/>
                </a:solidFill>
              </a:rPr>
              <a:t>serve</a:t>
            </a:r>
          </a:p>
          <a:p>
            <a:pPr lvl="1"/>
            <a:endParaRPr lang="en-CA" sz="1100" dirty="0">
              <a:solidFill>
                <a:srgbClr val="00B050"/>
              </a:solidFill>
            </a:endParaRPr>
          </a:p>
          <a:p>
            <a:pPr lvl="0"/>
            <a:r>
              <a:rPr lang="en-CA" b="1" dirty="0" smtClean="0">
                <a:solidFill>
                  <a:srgbClr val="FFC000"/>
                </a:solidFill>
              </a:rPr>
              <a:t>I </a:t>
            </a:r>
            <a:r>
              <a:rPr lang="en-CA" b="1" dirty="0">
                <a:solidFill>
                  <a:srgbClr val="FFC000"/>
                </a:solidFill>
              </a:rPr>
              <a:t>serve because it brings others closer to GOD</a:t>
            </a:r>
          </a:p>
          <a:p>
            <a:pPr lvl="1"/>
            <a:r>
              <a:rPr lang="en-CA" dirty="0" smtClean="0">
                <a:solidFill>
                  <a:srgbClr val="00B050"/>
                </a:solidFill>
              </a:rPr>
              <a:t>so </a:t>
            </a:r>
            <a:r>
              <a:rPr lang="en-CA" dirty="0">
                <a:solidFill>
                  <a:srgbClr val="00B050"/>
                </a:solidFill>
              </a:rPr>
              <a:t>long as you </a:t>
            </a:r>
            <a:r>
              <a:rPr lang="en-CA" b="1" dirty="0">
                <a:solidFill>
                  <a:srgbClr val="00B050"/>
                </a:solidFill>
              </a:rPr>
              <a:t>also</a:t>
            </a:r>
            <a:r>
              <a:rPr lang="en-CA" dirty="0">
                <a:solidFill>
                  <a:srgbClr val="00B050"/>
                </a:solidFill>
              </a:rPr>
              <a:t> bring yourself closer to GOD (no hypocrisy</a:t>
            </a:r>
            <a:r>
              <a:rPr lang="en-CA" dirty="0" smtClean="0">
                <a:solidFill>
                  <a:srgbClr val="00B050"/>
                </a:solidFill>
              </a:rPr>
              <a:t>)</a:t>
            </a:r>
          </a:p>
          <a:p>
            <a:pPr lvl="1"/>
            <a:endParaRPr lang="en-CA" sz="1100" dirty="0">
              <a:solidFill>
                <a:srgbClr val="00B050"/>
              </a:solidFill>
            </a:endParaRPr>
          </a:p>
          <a:p>
            <a:pPr lvl="0"/>
            <a:r>
              <a:rPr lang="en-CA" b="1" dirty="0" smtClean="0">
                <a:solidFill>
                  <a:srgbClr val="FFC000"/>
                </a:solidFill>
              </a:rPr>
              <a:t>I </a:t>
            </a:r>
            <a:r>
              <a:rPr lang="en-CA" b="1" dirty="0">
                <a:solidFill>
                  <a:srgbClr val="FFC000"/>
                </a:solidFill>
              </a:rPr>
              <a:t>serve because it makes me feel GOOD</a:t>
            </a:r>
          </a:p>
          <a:p>
            <a:pPr lvl="1"/>
            <a:r>
              <a:rPr lang="en-CA" dirty="0">
                <a:solidFill>
                  <a:srgbClr val="00B050"/>
                </a:solidFill>
              </a:rPr>
              <a:t>If I feel GOOD because I am coming closer to </a:t>
            </a:r>
            <a:r>
              <a:rPr lang="en-CA" dirty="0" smtClean="0">
                <a:solidFill>
                  <a:srgbClr val="00B050"/>
                </a:solidFill>
              </a:rPr>
              <a:t>GOD (this </a:t>
            </a:r>
            <a:r>
              <a:rPr lang="en-CA" dirty="0">
                <a:solidFill>
                  <a:srgbClr val="00B050"/>
                </a:solidFill>
              </a:rPr>
              <a:t>is </a:t>
            </a:r>
            <a:r>
              <a:rPr lang="en-CA" dirty="0" smtClean="0">
                <a:solidFill>
                  <a:srgbClr val="00B050"/>
                </a:solidFill>
              </a:rPr>
              <a:t>GOOD)</a:t>
            </a:r>
            <a:endParaRPr lang="en-CA" dirty="0">
              <a:solidFill>
                <a:srgbClr val="00B050"/>
              </a:solidFill>
            </a:endParaRPr>
          </a:p>
          <a:p>
            <a:pPr lvl="1"/>
            <a:r>
              <a:rPr lang="en-CA" dirty="0">
                <a:solidFill>
                  <a:srgbClr val="C00000"/>
                </a:solidFill>
              </a:rPr>
              <a:t>If I feel GOOD because people </a:t>
            </a:r>
            <a:r>
              <a:rPr lang="en-CA" dirty="0" smtClean="0">
                <a:solidFill>
                  <a:srgbClr val="C00000"/>
                </a:solidFill>
              </a:rPr>
              <a:t>praise me (that </a:t>
            </a:r>
            <a:r>
              <a:rPr lang="en-CA" dirty="0">
                <a:solidFill>
                  <a:srgbClr val="C00000"/>
                </a:solidFill>
              </a:rPr>
              <a:t>is </a:t>
            </a:r>
            <a:r>
              <a:rPr lang="en-CA" dirty="0" smtClean="0">
                <a:solidFill>
                  <a:srgbClr val="C00000"/>
                </a:solidFill>
              </a:rPr>
              <a:t>DANGEROUS)</a:t>
            </a:r>
          </a:p>
          <a:p>
            <a:pPr lvl="1"/>
            <a:endParaRPr lang="en-CA" sz="1300" dirty="0" smtClean="0">
              <a:solidFill>
                <a:srgbClr val="C00000"/>
              </a:solidFill>
            </a:endParaRPr>
          </a:p>
          <a:p>
            <a:pPr lvl="0"/>
            <a:r>
              <a:rPr lang="en-CA" b="1" dirty="0">
                <a:solidFill>
                  <a:srgbClr val="C00000"/>
                </a:solidFill>
              </a:rPr>
              <a:t>I was forced to serve</a:t>
            </a:r>
          </a:p>
          <a:p>
            <a:r>
              <a:rPr lang="en-CA" b="1" dirty="0" smtClean="0">
                <a:solidFill>
                  <a:srgbClr val="C00000"/>
                </a:solidFill>
              </a:rPr>
              <a:t>I just serve to keep busy</a:t>
            </a:r>
          </a:p>
          <a:p>
            <a:pPr lvl="0"/>
            <a:r>
              <a:rPr lang="en-CA" b="1" dirty="0" smtClean="0">
                <a:solidFill>
                  <a:srgbClr val="C00000"/>
                </a:solidFill>
              </a:rPr>
              <a:t>I </a:t>
            </a:r>
            <a:r>
              <a:rPr lang="en-CA" b="1" dirty="0">
                <a:solidFill>
                  <a:srgbClr val="C00000"/>
                </a:solidFill>
              </a:rPr>
              <a:t>serve </a:t>
            </a:r>
            <a:r>
              <a:rPr lang="en-CA" b="1" dirty="0" smtClean="0">
                <a:solidFill>
                  <a:srgbClr val="C00000"/>
                </a:solidFill>
              </a:rPr>
              <a:t>to have authority over others</a:t>
            </a:r>
          </a:p>
          <a:p>
            <a:pPr lvl="0"/>
            <a:r>
              <a:rPr lang="en-CA" b="1" dirty="0" smtClean="0">
                <a:solidFill>
                  <a:srgbClr val="C00000"/>
                </a:solidFill>
              </a:rPr>
              <a:t>I </a:t>
            </a:r>
            <a:r>
              <a:rPr lang="en-CA" b="1" dirty="0">
                <a:solidFill>
                  <a:srgbClr val="C00000"/>
                </a:solidFill>
              </a:rPr>
              <a:t>want to </a:t>
            </a:r>
            <a:r>
              <a:rPr lang="en-CA" b="1" dirty="0" smtClean="0">
                <a:solidFill>
                  <a:srgbClr val="C00000"/>
                </a:solidFill>
              </a:rPr>
              <a:t>appear to be active </a:t>
            </a:r>
            <a:r>
              <a:rPr lang="en-CA" b="1" dirty="0">
                <a:solidFill>
                  <a:srgbClr val="C00000"/>
                </a:solidFill>
              </a:rPr>
              <a:t>in the </a:t>
            </a:r>
            <a:r>
              <a:rPr lang="en-CA" b="1" dirty="0" smtClean="0">
                <a:solidFill>
                  <a:srgbClr val="C00000"/>
                </a:solidFill>
              </a:rPr>
              <a:t>community</a:t>
            </a:r>
          </a:p>
        </p:txBody>
      </p:sp>
    </p:spTree>
    <p:extLst>
      <p:ext uri="{BB962C8B-B14F-4D97-AF65-F5344CB8AC3E}">
        <p14:creationId xmlns:p14="http://schemas.microsoft.com/office/powerpoint/2010/main" val="10388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fontScale="90000"/>
          </a:bodyPr>
          <a:lstStyle/>
          <a:p>
            <a:r>
              <a:rPr lang="en-CA" b="1" dirty="0" smtClean="0"/>
              <a:t>How</a:t>
            </a:r>
            <a:r>
              <a:rPr lang="en-CA" dirty="0" smtClean="0"/>
              <a:t> am I serving?</a:t>
            </a:r>
            <a:br>
              <a:rPr lang="en-CA" dirty="0" smtClean="0"/>
            </a:br>
            <a:r>
              <a:rPr lang="en-CA" sz="2700" b="1" dirty="0" smtClean="0"/>
              <a:t>(take care that we do </a:t>
            </a:r>
            <a:r>
              <a:rPr lang="en-CA" sz="2700" b="1" dirty="0" smtClean="0">
                <a:solidFill>
                  <a:srgbClr val="C00000"/>
                </a:solidFill>
              </a:rPr>
              <a:t>NOT</a:t>
            </a:r>
            <a:r>
              <a:rPr lang="en-CA" sz="2700" b="1" dirty="0" smtClean="0"/>
              <a:t> serve this way …)</a:t>
            </a:r>
            <a:endParaRPr lang="en-CA" sz="2700" b="1" dirty="0"/>
          </a:p>
        </p:txBody>
      </p:sp>
      <p:sp>
        <p:nvSpPr>
          <p:cNvPr id="3" name="Content Placeholder 2"/>
          <p:cNvSpPr>
            <a:spLocks noGrp="1"/>
          </p:cNvSpPr>
          <p:nvPr>
            <p:ph idx="1"/>
          </p:nvPr>
        </p:nvSpPr>
        <p:spPr>
          <a:xfrm>
            <a:off x="457200" y="952499"/>
            <a:ext cx="8229600" cy="3394472"/>
          </a:xfrm>
        </p:spPr>
        <p:txBody>
          <a:bodyPr numCol="2">
            <a:noAutofit/>
          </a:bodyPr>
          <a:lstStyle/>
          <a:p>
            <a:r>
              <a:rPr lang="en-CA" sz="2000" b="1" cap="all" dirty="0" smtClean="0">
                <a:solidFill>
                  <a:srgbClr val="C00000"/>
                </a:solidFill>
              </a:rPr>
              <a:t>LACKING LOVE</a:t>
            </a:r>
          </a:p>
          <a:p>
            <a:r>
              <a:rPr lang="en-CA" sz="2000" b="1" cap="all" dirty="0" smtClean="0">
                <a:solidFill>
                  <a:srgbClr val="C00000"/>
                </a:solidFill>
              </a:rPr>
              <a:t>Inconsistent</a:t>
            </a:r>
            <a:endParaRPr lang="en-CA" sz="2000" b="1" cap="all" dirty="0" smtClean="0">
              <a:solidFill>
                <a:srgbClr val="C00000"/>
              </a:solidFill>
            </a:endParaRPr>
          </a:p>
          <a:p>
            <a:r>
              <a:rPr lang="en-CA" sz="2000" b="1" cap="all" dirty="0" smtClean="0">
                <a:solidFill>
                  <a:srgbClr val="C00000"/>
                </a:solidFill>
              </a:rPr>
              <a:t>Untruthful</a:t>
            </a:r>
          </a:p>
          <a:p>
            <a:r>
              <a:rPr lang="en-CA" sz="2000" b="1" cap="all" dirty="0" smtClean="0">
                <a:solidFill>
                  <a:srgbClr val="C00000"/>
                </a:solidFill>
              </a:rPr>
              <a:t>Not compassionate</a:t>
            </a:r>
          </a:p>
          <a:p>
            <a:r>
              <a:rPr lang="en-CA" sz="2000" b="1" cap="all" dirty="0" smtClean="0">
                <a:solidFill>
                  <a:srgbClr val="C00000"/>
                </a:solidFill>
              </a:rPr>
              <a:t>Selfish</a:t>
            </a:r>
          </a:p>
          <a:p>
            <a:r>
              <a:rPr lang="en-CA" sz="2000" b="1" cap="all" dirty="0" smtClean="0">
                <a:solidFill>
                  <a:srgbClr val="C00000"/>
                </a:solidFill>
              </a:rPr>
              <a:t>Lacking humility</a:t>
            </a:r>
          </a:p>
          <a:p>
            <a:r>
              <a:rPr lang="en-CA" sz="2000" b="1" cap="all" dirty="0" smtClean="0">
                <a:solidFill>
                  <a:srgbClr val="C00000"/>
                </a:solidFill>
              </a:rPr>
              <a:t>Disorganized</a:t>
            </a:r>
          </a:p>
          <a:p>
            <a:r>
              <a:rPr lang="en-CA" sz="2000" b="1" cap="all" dirty="0" smtClean="0">
                <a:solidFill>
                  <a:srgbClr val="C00000"/>
                </a:solidFill>
              </a:rPr>
              <a:t>Measuring success in money or number of attendees</a:t>
            </a:r>
          </a:p>
          <a:p>
            <a:r>
              <a:rPr lang="en-CA" sz="2000" b="1" cap="all" dirty="0" smtClean="0">
                <a:solidFill>
                  <a:srgbClr val="C00000"/>
                </a:solidFill>
              </a:rPr>
              <a:t>Non-communicative</a:t>
            </a:r>
          </a:p>
          <a:p>
            <a:r>
              <a:rPr lang="en-CA" sz="2000" b="1" cap="all" dirty="0" smtClean="0">
                <a:solidFill>
                  <a:srgbClr val="C00000"/>
                </a:solidFill>
              </a:rPr>
              <a:t>Having my own agenda</a:t>
            </a:r>
          </a:p>
          <a:p>
            <a:r>
              <a:rPr lang="en-CA" sz="2000" b="1" cap="all" dirty="0" smtClean="0">
                <a:solidFill>
                  <a:srgbClr val="C00000"/>
                </a:solidFill>
              </a:rPr>
              <a:t>Micro-managing</a:t>
            </a:r>
            <a:endParaRPr lang="en-CA" sz="2000" b="1" cap="all" dirty="0" smtClean="0">
              <a:solidFill>
                <a:srgbClr val="C00000"/>
              </a:solidFill>
            </a:endParaRPr>
          </a:p>
          <a:p>
            <a:r>
              <a:rPr lang="en-CA" sz="2000" b="1" cap="all" dirty="0" smtClean="0">
                <a:solidFill>
                  <a:srgbClr val="C00000"/>
                </a:solidFill>
              </a:rPr>
              <a:t>Small picture mentality</a:t>
            </a:r>
            <a:br>
              <a:rPr lang="en-CA" sz="2000" b="1" cap="all" dirty="0" smtClean="0">
                <a:solidFill>
                  <a:srgbClr val="C00000"/>
                </a:solidFill>
              </a:rPr>
            </a:br>
            <a:r>
              <a:rPr lang="en-CA" sz="2000" b="1" cap="all" dirty="0" smtClean="0">
                <a:solidFill>
                  <a:srgbClr val="C00000"/>
                </a:solidFill>
              </a:rPr>
              <a:t>(losing the big picture)</a:t>
            </a:r>
          </a:p>
          <a:p>
            <a:r>
              <a:rPr lang="en-CA" sz="2000" b="1" cap="all" dirty="0" smtClean="0">
                <a:solidFill>
                  <a:srgbClr val="C00000"/>
                </a:solidFill>
              </a:rPr>
              <a:t>Never </a:t>
            </a:r>
            <a:r>
              <a:rPr lang="en-CA" sz="2000" b="1" cap="all" dirty="0" smtClean="0">
                <a:solidFill>
                  <a:srgbClr val="C00000"/>
                </a:solidFill>
              </a:rPr>
              <a:t>supportive</a:t>
            </a:r>
            <a:br>
              <a:rPr lang="en-CA" sz="2000" b="1" cap="all" dirty="0" smtClean="0">
                <a:solidFill>
                  <a:srgbClr val="C00000"/>
                </a:solidFill>
              </a:rPr>
            </a:br>
            <a:r>
              <a:rPr lang="en-CA" sz="2000" b="1" cap="all" dirty="0" smtClean="0">
                <a:solidFill>
                  <a:srgbClr val="C00000"/>
                </a:solidFill>
              </a:rPr>
              <a:t>(against </a:t>
            </a:r>
            <a:r>
              <a:rPr lang="en-CA" sz="2000" b="1" cap="all" dirty="0" smtClean="0">
                <a:solidFill>
                  <a:srgbClr val="C00000"/>
                </a:solidFill>
              </a:rPr>
              <a:t>every new idea)</a:t>
            </a:r>
          </a:p>
          <a:p>
            <a:r>
              <a:rPr lang="en-CA" sz="2000" b="1" cap="all" dirty="0" smtClean="0">
                <a:solidFill>
                  <a:srgbClr val="C00000"/>
                </a:solidFill>
              </a:rPr>
              <a:t>Authoritarian</a:t>
            </a:r>
          </a:p>
          <a:p>
            <a:r>
              <a:rPr lang="en-CA" sz="2000" b="1" cap="all" dirty="0" smtClean="0">
                <a:solidFill>
                  <a:srgbClr val="C00000"/>
                </a:solidFill>
              </a:rPr>
              <a:t>Arbitrary</a:t>
            </a:r>
          </a:p>
          <a:p>
            <a:r>
              <a:rPr lang="en-CA" sz="2000" b="1" cap="all" dirty="0" smtClean="0">
                <a:solidFill>
                  <a:srgbClr val="C00000"/>
                </a:solidFill>
              </a:rPr>
              <a:t>Distrustful of others</a:t>
            </a:r>
          </a:p>
          <a:p>
            <a:r>
              <a:rPr lang="en-CA" sz="2000" b="1" cap="all" dirty="0" smtClean="0">
                <a:solidFill>
                  <a:srgbClr val="C00000"/>
                </a:solidFill>
              </a:rPr>
              <a:t>Waffling on issues</a:t>
            </a:r>
          </a:p>
          <a:p>
            <a:r>
              <a:rPr lang="en-CA" sz="2000" b="1" cap="all" dirty="0" smtClean="0">
                <a:solidFill>
                  <a:srgbClr val="C00000"/>
                </a:solidFill>
              </a:rPr>
              <a:t>Lacking discernment</a:t>
            </a:r>
          </a:p>
          <a:p>
            <a:r>
              <a:rPr lang="en-CA" sz="2000" b="1" cap="all" dirty="0" smtClean="0">
                <a:solidFill>
                  <a:srgbClr val="C00000"/>
                </a:solidFill>
              </a:rPr>
              <a:t>demeaning</a:t>
            </a:r>
            <a:endParaRPr lang="en-CA" sz="2000" b="1" cap="all" dirty="0" smtClean="0">
              <a:solidFill>
                <a:srgbClr val="C00000"/>
              </a:solidFill>
            </a:endParaRPr>
          </a:p>
        </p:txBody>
      </p:sp>
      <p:sp>
        <p:nvSpPr>
          <p:cNvPr id="4" name="Rectangle 3"/>
          <p:cNvSpPr/>
          <p:nvPr/>
        </p:nvSpPr>
        <p:spPr>
          <a:xfrm>
            <a:off x="7287530" y="4516219"/>
            <a:ext cx="1856470" cy="646331"/>
          </a:xfrm>
          <a:prstGeom prst="rect">
            <a:avLst/>
          </a:prstGeom>
        </p:spPr>
        <p:txBody>
          <a:bodyPr wrap="none">
            <a:spAutoFit/>
          </a:bodyPr>
          <a:lstStyle/>
          <a:p>
            <a:r>
              <a:rPr lang="en-CA" b="1" i="1" dirty="0" smtClean="0">
                <a:solidFill>
                  <a:srgbClr val="0070C0"/>
                </a:solidFill>
              </a:rPr>
              <a:t>Reference:</a:t>
            </a:r>
            <a:br>
              <a:rPr lang="en-CA" b="1" i="1" dirty="0" smtClean="0">
                <a:solidFill>
                  <a:srgbClr val="0070C0"/>
                </a:solidFill>
              </a:rPr>
            </a:br>
            <a:r>
              <a:rPr lang="en-CA" b="1" i="1" dirty="0" smtClean="0">
                <a:solidFill>
                  <a:srgbClr val="0070C0"/>
                </a:solidFill>
              </a:rPr>
              <a:t>Fr</a:t>
            </a:r>
            <a:r>
              <a:rPr lang="en-CA" b="1" i="1" dirty="0">
                <a:solidFill>
                  <a:srgbClr val="0070C0"/>
                </a:solidFill>
              </a:rPr>
              <a:t>. </a:t>
            </a:r>
            <a:r>
              <a:rPr lang="en-CA" b="1" i="1" dirty="0" err="1">
                <a:solidFill>
                  <a:srgbClr val="0070C0"/>
                </a:solidFill>
              </a:rPr>
              <a:t>Pishoy</a:t>
            </a:r>
            <a:r>
              <a:rPr lang="en-CA" b="1" i="1" dirty="0">
                <a:solidFill>
                  <a:srgbClr val="0070C0"/>
                </a:solidFill>
              </a:rPr>
              <a:t> </a:t>
            </a:r>
            <a:r>
              <a:rPr lang="en-CA" b="1" i="1" dirty="0" err="1">
                <a:solidFill>
                  <a:srgbClr val="0070C0"/>
                </a:solidFill>
              </a:rPr>
              <a:t>Salama</a:t>
            </a:r>
            <a:endParaRPr lang="en-CA" b="1" i="1" dirty="0">
              <a:solidFill>
                <a:srgbClr val="0070C0"/>
              </a:solidFill>
            </a:endParaRPr>
          </a:p>
        </p:txBody>
      </p:sp>
    </p:spTree>
    <p:extLst>
      <p:ext uri="{BB962C8B-B14F-4D97-AF65-F5344CB8AC3E}">
        <p14:creationId xmlns:p14="http://schemas.microsoft.com/office/powerpoint/2010/main" val="2514886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fontScale="90000"/>
          </a:bodyPr>
          <a:lstStyle/>
          <a:p>
            <a:r>
              <a:rPr lang="en-CA" b="1" dirty="0" smtClean="0"/>
              <a:t>How</a:t>
            </a:r>
            <a:r>
              <a:rPr lang="en-CA" dirty="0" smtClean="0"/>
              <a:t> am I serving?</a:t>
            </a:r>
            <a:br>
              <a:rPr lang="en-CA" dirty="0" smtClean="0"/>
            </a:br>
            <a:r>
              <a:rPr lang="en-CA" sz="2700" b="1" dirty="0" smtClean="0"/>
              <a:t>(self-examine my characteristics, attitude &amp; behavior)</a:t>
            </a:r>
            <a:endParaRPr lang="en-CA" sz="2700" b="1" dirty="0"/>
          </a:p>
        </p:txBody>
      </p:sp>
      <p:sp>
        <p:nvSpPr>
          <p:cNvPr id="3" name="Content Placeholder 2"/>
          <p:cNvSpPr>
            <a:spLocks noGrp="1"/>
          </p:cNvSpPr>
          <p:nvPr>
            <p:ph idx="1"/>
          </p:nvPr>
        </p:nvSpPr>
        <p:spPr>
          <a:xfrm>
            <a:off x="457200" y="898921"/>
            <a:ext cx="8229600" cy="3700596"/>
          </a:xfrm>
        </p:spPr>
        <p:txBody>
          <a:bodyPr numCol="3">
            <a:noAutofit/>
          </a:bodyPr>
          <a:lstStyle/>
          <a:p>
            <a:r>
              <a:rPr lang="en-CA" sz="1500" b="1" cap="all" dirty="0" smtClean="0">
                <a:solidFill>
                  <a:srgbClr val="00B050"/>
                </a:solidFill>
              </a:rPr>
              <a:t>Loving</a:t>
            </a:r>
          </a:p>
          <a:p>
            <a:r>
              <a:rPr lang="en-CA" sz="1500" b="1" cap="all" dirty="0" smtClean="0">
                <a:solidFill>
                  <a:srgbClr val="00B050"/>
                </a:solidFill>
              </a:rPr>
              <a:t>Caring</a:t>
            </a:r>
          </a:p>
          <a:p>
            <a:r>
              <a:rPr lang="en-CA" sz="1500" b="1" cap="all" dirty="0" smtClean="0">
                <a:solidFill>
                  <a:srgbClr val="00B050"/>
                </a:solidFill>
              </a:rPr>
              <a:t>Respectful</a:t>
            </a:r>
            <a:r>
              <a:rPr lang="en-CA" sz="1500" b="1" cap="all" dirty="0" smtClean="0">
                <a:solidFill>
                  <a:srgbClr val="0070C0"/>
                </a:solidFill>
              </a:rPr>
              <a:t>     </a:t>
            </a:r>
          </a:p>
          <a:p>
            <a:pPr marL="0" indent="0">
              <a:buNone/>
            </a:pPr>
            <a:r>
              <a:rPr lang="en-CA" sz="1500" b="1" cap="all" dirty="0" smtClean="0">
                <a:solidFill>
                  <a:srgbClr val="0070C0"/>
                </a:solidFill>
              </a:rPr>
              <a:t>…</a:t>
            </a:r>
          </a:p>
          <a:p>
            <a:r>
              <a:rPr lang="en-CA" sz="1500" b="1" cap="all" dirty="0" smtClean="0">
                <a:solidFill>
                  <a:srgbClr val="0070C0"/>
                </a:solidFill>
              </a:rPr>
              <a:t>Motivates</a:t>
            </a:r>
            <a:endParaRPr lang="en-CA" sz="1500" b="1" cap="all" dirty="0" smtClean="0">
              <a:solidFill>
                <a:srgbClr val="0070C0"/>
              </a:solidFill>
            </a:endParaRPr>
          </a:p>
          <a:p>
            <a:r>
              <a:rPr lang="en-CA" sz="1500" b="1" cap="all" dirty="0" smtClean="0">
                <a:solidFill>
                  <a:srgbClr val="0070C0"/>
                </a:solidFill>
              </a:rPr>
              <a:t>Shows courage</a:t>
            </a:r>
          </a:p>
          <a:p>
            <a:r>
              <a:rPr lang="en-CA" sz="1500" b="1" cap="all" dirty="0" smtClean="0">
                <a:solidFill>
                  <a:srgbClr val="0070C0"/>
                </a:solidFill>
              </a:rPr>
              <a:t>Gives recognition</a:t>
            </a:r>
          </a:p>
          <a:p>
            <a:r>
              <a:rPr lang="en-CA" sz="1500" b="1" cap="all" dirty="0" smtClean="0">
                <a:solidFill>
                  <a:srgbClr val="0070C0"/>
                </a:solidFill>
              </a:rPr>
              <a:t>Is consistent</a:t>
            </a:r>
          </a:p>
          <a:p>
            <a:r>
              <a:rPr lang="en-CA" sz="1500" b="1" cap="all" dirty="0" smtClean="0">
                <a:solidFill>
                  <a:srgbClr val="0070C0"/>
                </a:solidFill>
              </a:rPr>
              <a:t>Gentle</a:t>
            </a:r>
          </a:p>
          <a:p>
            <a:r>
              <a:rPr lang="en-CA" sz="1500" b="1" cap="all" dirty="0">
                <a:solidFill>
                  <a:srgbClr val="0070C0"/>
                </a:solidFill>
              </a:rPr>
              <a:t>Non-demeaning</a:t>
            </a:r>
          </a:p>
          <a:p>
            <a:r>
              <a:rPr lang="en-CA" sz="1500" b="1" cap="all" dirty="0" smtClean="0">
                <a:solidFill>
                  <a:srgbClr val="0070C0"/>
                </a:solidFill>
              </a:rPr>
              <a:t>Confident</a:t>
            </a:r>
          </a:p>
          <a:p>
            <a:r>
              <a:rPr lang="en-CA" sz="1500" b="1" cap="all" dirty="0" smtClean="0">
                <a:solidFill>
                  <a:srgbClr val="0070C0"/>
                </a:solidFill>
              </a:rPr>
              <a:t>Leads by example</a:t>
            </a:r>
          </a:p>
          <a:p>
            <a:r>
              <a:rPr lang="en-CA" sz="1500" b="1" cap="all" dirty="0" smtClean="0">
                <a:solidFill>
                  <a:srgbClr val="0070C0"/>
                </a:solidFill>
              </a:rPr>
              <a:t>Knowledgeable</a:t>
            </a:r>
          </a:p>
          <a:p>
            <a:r>
              <a:rPr lang="en-CA" sz="1500" b="1" cap="all" dirty="0" smtClean="0">
                <a:solidFill>
                  <a:srgbClr val="0070C0"/>
                </a:solidFill>
              </a:rPr>
              <a:t>Concerned </a:t>
            </a:r>
            <a:r>
              <a:rPr lang="en-CA" sz="1500" b="1" cap="all" dirty="0" smtClean="0">
                <a:solidFill>
                  <a:srgbClr val="0070C0"/>
                </a:solidFill>
              </a:rPr>
              <a:t>for others</a:t>
            </a:r>
          </a:p>
          <a:p>
            <a:r>
              <a:rPr lang="en-CA" sz="1500" b="1" cap="all" dirty="0" smtClean="0">
                <a:solidFill>
                  <a:srgbClr val="0070C0"/>
                </a:solidFill>
              </a:rPr>
              <a:t>Patient</a:t>
            </a:r>
          </a:p>
          <a:p>
            <a:r>
              <a:rPr lang="en-CA" sz="1500" b="1" cap="all" dirty="0" smtClean="0">
                <a:solidFill>
                  <a:srgbClr val="0070C0"/>
                </a:solidFill>
              </a:rPr>
              <a:t>Coaches</a:t>
            </a:r>
          </a:p>
          <a:p>
            <a:r>
              <a:rPr lang="en-CA" sz="1500" b="1" cap="all" dirty="0" smtClean="0">
                <a:solidFill>
                  <a:srgbClr val="0070C0"/>
                </a:solidFill>
              </a:rPr>
              <a:t>Obedient to God</a:t>
            </a:r>
          </a:p>
          <a:p>
            <a:r>
              <a:rPr lang="en-CA" sz="1500" b="1" cap="all" dirty="0" smtClean="0">
                <a:solidFill>
                  <a:srgbClr val="0070C0"/>
                </a:solidFill>
              </a:rPr>
              <a:t>Humble</a:t>
            </a:r>
          </a:p>
          <a:p>
            <a:r>
              <a:rPr lang="en-CA" sz="1500" b="1" cap="all" dirty="0" smtClean="0">
                <a:solidFill>
                  <a:srgbClr val="0070C0"/>
                </a:solidFill>
              </a:rPr>
              <a:t>Not egocentric</a:t>
            </a:r>
          </a:p>
          <a:p>
            <a:r>
              <a:rPr lang="en-CA" sz="1500" b="1" cap="all" dirty="0" smtClean="0">
                <a:solidFill>
                  <a:srgbClr val="0070C0"/>
                </a:solidFill>
              </a:rPr>
              <a:t>Sets goals </a:t>
            </a:r>
            <a:r>
              <a:rPr lang="en-CA" sz="1500" b="1" cap="all" dirty="0" smtClean="0">
                <a:solidFill>
                  <a:srgbClr val="0070C0"/>
                </a:solidFill>
              </a:rPr>
              <a:t>, follows </a:t>
            </a:r>
            <a:r>
              <a:rPr lang="en-CA" sz="1500" b="1" cap="all" dirty="0" smtClean="0">
                <a:solidFill>
                  <a:srgbClr val="0070C0"/>
                </a:solidFill>
              </a:rPr>
              <a:t>up</a:t>
            </a:r>
          </a:p>
          <a:p>
            <a:r>
              <a:rPr lang="en-CA" sz="1500" b="1" cap="all" dirty="0" smtClean="0">
                <a:solidFill>
                  <a:srgbClr val="0070C0"/>
                </a:solidFill>
              </a:rPr>
              <a:t>Seeks quality of faith</a:t>
            </a:r>
          </a:p>
          <a:p>
            <a:r>
              <a:rPr lang="en-CA" sz="1500" b="1" cap="all" dirty="0" smtClean="0">
                <a:solidFill>
                  <a:srgbClr val="0070C0"/>
                </a:solidFill>
              </a:rPr>
              <a:t>Organized</a:t>
            </a:r>
          </a:p>
          <a:p>
            <a:r>
              <a:rPr lang="en-CA" sz="1500" b="1" cap="all" dirty="0" smtClean="0">
                <a:solidFill>
                  <a:srgbClr val="0070C0"/>
                </a:solidFill>
              </a:rPr>
              <a:t>Communicates effectively</a:t>
            </a:r>
          </a:p>
          <a:p>
            <a:r>
              <a:rPr lang="en-CA" sz="1500" b="1" cap="all" dirty="0" smtClean="0">
                <a:solidFill>
                  <a:srgbClr val="0070C0"/>
                </a:solidFill>
              </a:rPr>
              <a:t>Good teacher</a:t>
            </a:r>
          </a:p>
          <a:p>
            <a:r>
              <a:rPr lang="en-CA" sz="1500" b="1" cap="all" dirty="0" smtClean="0">
                <a:solidFill>
                  <a:srgbClr val="0070C0"/>
                </a:solidFill>
              </a:rPr>
              <a:t>Has clarity</a:t>
            </a:r>
          </a:p>
          <a:p>
            <a:r>
              <a:rPr lang="en-CA" sz="1500" b="1" cap="all" dirty="0" smtClean="0">
                <a:solidFill>
                  <a:srgbClr val="0070C0"/>
                </a:solidFill>
              </a:rPr>
              <a:t>Makes it look easy</a:t>
            </a:r>
          </a:p>
          <a:p>
            <a:r>
              <a:rPr lang="en-CA" sz="1500" b="1" cap="all" dirty="0" smtClean="0">
                <a:solidFill>
                  <a:srgbClr val="0070C0"/>
                </a:solidFill>
              </a:rPr>
              <a:t>core values,  standards</a:t>
            </a:r>
          </a:p>
          <a:p>
            <a:r>
              <a:rPr lang="en-CA" sz="1500" b="1" cap="all" dirty="0" smtClean="0">
                <a:solidFill>
                  <a:srgbClr val="0070C0"/>
                </a:solidFill>
              </a:rPr>
              <a:t>Trustworthy</a:t>
            </a:r>
            <a:endParaRPr lang="en-CA" sz="1500" b="1" cap="all" dirty="0" smtClean="0">
              <a:solidFill>
                <a:srgbClr val="0070C0"/>
              </a:solidFill>
            </a:endParaRPr>
          </a:p>
          <a:p>
            <a:r>
              <a:rPr lang="en-CA" sz="1500" b="1" cap="all" dirty="0" smtClean="0">
                <a:solidFill>
                  <a:srgbClr val="0070C0"/>
                </a:solidFill>
              </a:rPr>
              <a:t>Lives servant-hood</a:t>
            </a:r>
          </a:p>
          <a:p>
            <a:r>
              <a:rPr lang="en-CA" sz="1500" b="1" cap="all" dirty="0" smtClean="0">
                <a:solidFill>
                  <a:srgbClr val="0070C0"/>
                </a:solidFill>
              </a:rPr>
              <a:t>Inspires &amp; encourages</a:t>
            </a:r>
          </a:p>
          <a:p>
            <a:r>
              <a:rPr lang="en-CA" sz="1500" b="1" cap="all" dirty="0" smtClean="0">
                <a:solidFill>
                  <a:srgbClr val="0070C0"/>
                </a:solidFill>
              </a:rPr>
              <a:t>Open view</a:t>
            </a:r>
          </a:p>
          <a:p>
            <a:r>
              <a:rPr lang="en-CA" sz="1500" b="1" cap="all" dirty="0" smtClean="0">
                <a:solidFill>
                  <a:srgbClr val="0070C0"/>
                </a:solidFill>
              </a:rPr>
              <a:t>Has a vision</a:t>
            </a:r>
          </a:p>
          <a:p>
            <a:r>
              <a:rPr lang="en-CA" sz="1500" b="1" cap="all" dirty="0" smtClean="0">
                <a:solidFill>
                  <a:srgbClr val="0070C0"/>
                </a:solidFill>
              </a:rPr>
              <a:t>Accessible</a:t>
            </a:r>
          </a:p>
          <a:p>
            <a:r>
              <a:rPr lang="en-CA" sz="1500" b="1" cap="all" dirty="0" smtClean="0">
                <a:solidFill>
                  <a:srgbClr val="0070C0"/>
                </a:solidFill>
              </a:rPr>
              <a:t>Takes ownership &amp; responsibility</a:t>
            </a:r>
          </a:p>
          <a:p>
            <a:r>
              <a:rPr lang="en-CA" sz="1500" b="1" cap="all" dirty="0" smtClean="0">
                <a:solidFill>
                  <a:srgbClr val="0070C0"/>
                </a:solidFill>
              </a:rPr>
              <a:t>Good steward</a:t>
            </a:r>
          </a:p>
          <a:p>
            <a:r>
              <a:rPr lang="en-CA" sz="1500" b="1" cap="all" dirty="0" smtClean="0">
                <a:solidFill>
                  <a:srgbClr val="0070C0"/>
                </a:solidFill>
              </a:rPr>
              <a:t>Honest</a:t>
            </a:r>
          </a:p>
          <a:p>
            <a:r>
              <a:rPr lang="en-CA" sz="1500" b="1" cap="all" dirty="0" smtClean="0">
                <a:solidFill>
                  <a:srgbClr val="0070C0"/>
                </a:solidFill>
              </a:rPr>
              <a:t>Integrity</a:t>
            </a:r>
          </a:p>
          <a:p>
            <a:r>
              <a:rPr lang="en-CA" sz="1500" b="1" cap="all" dirty="0" smtClean="0">
                <a:solidFill>
                  <a:srgbClr val="0070C0"/>
                </a:solidFill>
              </a:rPr>
              <a:t>Understands People</a:t>
            </a:r>
          </a:p>
          <a:p>
            <a:r>
              <a:rPr lang="en-CA" sz="1500" b="1" cap="all" dirty="0" smtClean="0">
                <a:solidFill>
                  <a:srgbClr val="0070C0"/>
                </a:solidFill>
              </a:rPr>
              <a:t>Likes People</a:t>
            </a:r>
          </a:p>
          <a:p>
            <a:r>
              <a:rPr lang="en-CA" sz="1500" b="1" cap="all" dirty="0" smtClean="0">
                <a:solidFill>
                  <a:srgbClr val="0070C0"/>
                </a:solidFill>
              </a:rPr>
              <a:t>Ability to Connect with </a:t>
            </a:r>
            <a:r>
              <a:rPr lang="en-CA" sz="1500" b="1" cap="all" dirty="0" smtClean="0">
                <a:solidFill>
                  <a:srgbClr val="0070C0"/>
                </a:solidFill>
              </a:rPr>
              <a:t>Others</a:t>
            </a:r>
          </a:p>
        </p:txBody>
      </p:sp>
      <p:pic>
        <p:nvPicPr>
          <p:cNvPr id="5" name="FPS 01 Characteristics of Orthodox Leade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48400" y="4382184"/>
            <a:ext cx="609600" cy="457200"/>
          </a:xfrm>
          <a:prstGeom prst="rect">
            <a:avLst/>
          </a:prstGeom>
        </p:spPr>
      </p:pic>
      <p:sp>
        <p:nvSpPr>
          <p:cNvPr id="6" name="Rectangle 5"/>
          <p:cNvSpPr/>
          <p:nvPr/>
        </p:nvSpPr>
        <p:spPr>
          <a:xfrm>
            <a:off x="7287530" y="4516219"/>
            <a:ext cx="1856470" cy="646331"/>
          </a:xfrm>
          <a:prstGeom prst="rect">
            <a:avLst/>
          </a:prstGeom>
        </p:spPr>
        <p:txBody>
          <a:bodyPr wrap="none">
            <a:spAutoFit/>
          </a:bodyPr>
          <a:lstStyle/>
          <a:p>
            <a:r>
              <a:rPr lang="en-CA" b="1" i="1" dirty="0" smtClean="0">
                <a:solidFill>
                  <a:srgbClr val="0070C0"/>
                </a:solidFill>
              </a:rPr>
              <a:t>Reference:</a:t>
            </a:r>
            <a:br>
              <a:rPr lang="en-CA" b="1" i="1" dirty="0" smtClean="0">
                <a:solidFill>
                  <a:srgbClr val="0070C0"/>
                </a:solidFill>
              </a:rPr>
            </a:br>
            <a:r>
              <a:rPr lang="en-CA" b="1" i="1" dirty="0" smtClean="0">
                <a:solidFill>
                  <a:srgbClr val="0070C0"/>
                </a:solidFill>
              </a:rPr>
              <a:t>Fr</a:t>
            </a:r>
            <a:r>
              <a:rPr lang="en-CA" b="1" i="1" dirty="0">
                <a:solidFill>
                  <a:srgbClr val="0070C0"/>
                </a:solidFill>
              </a:rPr>
              <a:t>. </a:t>
            </a:r>
            <a:r>
              <a:rPr lang="en-CA" b="1" i="1" dirty="0" err="1">
                <a:solidFill>
                  <a:srgbClr val="0070C0"/>
                </a:solidFill>
              </a:rPr>
              <a:t>Pishoy</a:t>
            </a:r>
            <a:r>
              <a:rPr lang="en-CA" b="1" i="1" dirty="0">
                <a:solidFill>
                  <a:srgbClr val="0070C0"/>
                </a:solidFill>
              </a:rPr>
              <a:t> </a:t>
            </a:r>
            <a:r>
              <a:rPr lang="en-CA" b="1" i="1" dirty="0" err="1">
                <a:solidFill>
                  <a:srgbClr val="0070C0"/>
                </a:solidFill>
              </a:rPr>
              <a:t>Salama</a:t>
            </a:r>
            <a:endParaRPr lang="en-CA" b="1" i="1" dirty="0">
              <a:solidFill>
                <a:srgbClr val="0070C0"/>
              </a:solidFill>
            </a:endParaRPr>
          </a:p>
        </p:txBody>
      </p:sp>
    </p:spTree>
    <p:extLst>
      <p:ext uri="{BB962C8B-B14F-4D97-AF65-F5344CB8AC3E}">
        <p14:creationId xmlns:p14="http://schemas.microsoft.com/office/powerpoint/2010/main" val="29716876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77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71450"/>
          </a:xfrm>
        </p:spPr>
        <p:txBody>
          <a:bodyPr>
            <a:noAutofit/>
          </a:bodyPr>
          <a:lstStyle/>
          <a:p>
            <a:r>
              <a:rPr lang="en-CA" sz="3600" b="1" dirty="0">
                <a:solidFill>
                  <a:srgbClr val="92D050"/>
                </a:solidFill>
              </a:rPr>
              <a:t>Matthew 24:42-51</a:t>
            </a:r>
            <a:endParaRPr lang="en-CA" sz="3600" dirty="0">
              <a:solidFill>
                <a:srgbClr val="92D050"/>
              </a:solidFill>
            </a:endParaRPr>
          </a:p>
        </p:txBody>
      </p:sp>
      <p:sp>
        <p:nvSpPr>
          <p:cNvPr id="3" name="Content Placeholder 2"/>
          <p:cNvSpPr>
            <a:spLocks noGrp="1"/>
          </p:cNvSpPr>
          <p:nvPr>
            <p:ph idx="1"/>
          </p:nvPr>
        </p:nvSpPr>
        <p:spPr>
          <a:xfrm>
            <a:off x="0" y="400050"/>
            <a:ext cx="9144000" cy="4914900"/>
          </a:xfrm>
        </p:spPr>
        <p:txBody>
          <a:bodyPr>
            <a:normAutofit fontScale="77500" lnSpcReduction="20000"/>
          </a:bodyPr>
          <a:lstStyle/>
          <a:p>
            <a:pPr marL="0" indent="0">
              <a:buNone/>
            </a:pPr>
            <a:r>
              <a:rPr lang="en-CA" baseline="30000" dirty="0"/>
              <a:t>42 </a:t>
            </a:r>
            <a:r>
              <a:rPr lang="en-CA" dirty="0"/>
              <a:t>Watch therefore, for you do not know what hour your Lord is coming. </a:t>
            </a:r>
            <a:r>
              <a:rPr lang="en-CA" baseline="30000" dirty="0"/>
              <a:t>43 </a:t>
            </a:r>
            <a:r>
              <a:rPr lang="en-CA" dirty="0"/>
              <a:t>But know this, that if the master of the house had known what hour the thief would come, he would have watched and not allowed his house to be broken into. </a:t>
            </a:r>
            <a:r>
              <a:rPr lang="en-CA" baseline="30000" dirty="0"/>
              <a:t>44 </a:t>
            </a:r>
            <a:r>
              <a:rPr lang="en-CA" dirty="0"/>
              <a:t>Therefore you also be ready, for the Son of Man is coming at an hour you do not expect.</a:t>
            </a:r>
          </a:p>
          <a:p>
            <a:pPr marL="0" indent="0">
              <a:buNone/>
            </a:pPr>
            <a:r>
              <a:rPr lang="en-CA" baseline="30000" dirty="0" smtClean="0"/>
              <a:t>45</a:t>
            </a:r>
            <a:r>
              <a:rPr lang="en-CA" baseline="30000" dirty="0"/>
              <a:t> </a:t>
            </a:r>
            <a:r>
              <a:rPr lang="en-CA" dirty="0"/>
              <a:t>“Who then is a </a:t>
            </a:r>
            <a:r>
              <a:rPr lang="en-CA" b="1" dirty="0">
                <a:solidFill>
                  <a:srgbClr val="92D050"/>
                </a:solidFill>
              </a:rPr>
              <a:t>faithful and wise servant</a:t>
            </a:r>
            <a:r>
              <a:rPr lang="en-CA" dirty="0"/>
              <a:t>, whom his master made ruler over his household, to give them food in due season? </a:t>
            </a:r>
            <a:r>
              <a:rPr lang="en-CA" baseline="30000" dirty="0"/>
              <a:t>46 </a:t>
            </a:r>
            <a:r>
              <a:rPr lang="en-CA" dirty="0"/>
              <a:t>Blessed is that servant whom his master, when he comes, will find so doing. </a:t>
            </a:r>
            <a:r>
              <a:rPr lang="en-CA" baseline="30000" dirty="0"/>
              <a:t>47 </a:t>
            </a:r>
            <a:r>
              <a:rPr lang="en-CA" dirty="0"/>
              <a:t>Assuredly, I say to you that he will make him ruler over all his goods. </a:t>
            </a:r>
            <a:r>
              <a:rPr lang="en-CA" baseline="30000" dirty="0"/>
              <a:t>48 </a:t>
            </a:r>
            <a:r>
              <a:rPr lang="en-CA" dirty="0"/>
              <a:t>But if that evil servant says in his heart, ‘My master is delaying his coming,’ </a:t>
            </a:r>
            <a:r>
              <a:rPr lang="en-CA" baseline="30000" dirty="0"/>
              <a:t>49 </a:t>
            </a:r>
            <a:r>
              <a:rPr lang="en-CA" dirty="0"/>
              <a:t>and begins to beat his fellow servants, and to eat and drink with the drunkards, </a:t>
            </a:r>
            <a:r>
              <a:rPr lang="en-CA" baseline="30000" dirty="0"/>
              <a:t>50 </a:t>
            </a:r>
            <a:r>
              <a:rPr lang="en-CA" dirty="0"/>
              <a:t>the master of that servant will come on a day when he is not looking for him and at an hour that he is not aware of, </a:t>
            </a:r>
            <a:r>
              <a:rPr lang="en-CA" baseline="30000" dirty="0"/>
              <a:t>51 </a:t>
            </a:r>
            <a:r>
              <a:rPr lang="en-CA" dirty="0"/>
              <a:t>and will cut him in two and appoint him his portion with the hypocrites. There shall be weeping and gnashing of teeth</a:t>
            </a:r>
            <a:r>
              <a:rPr lang="en-CA" dirty="0" smtClean="0"/>
              <a:t>.</a:t>
            </a:r>
            <a:endParaRPr lang="en-CA" dirty="0"/>
          </a:p>
          <a:p>
            <a:pPr marL="0" indent="0">
              <a:buNone/>
            </a:pPr>
            <a:endParaRPr lang="en-CA" dirty="0"/>
          </a:p>
        </p:txBody>
      </p:sp>
    </p:spTree>
    <p:extLst>
      <p:ext uri="{BB962C8B-B14F-4D97-AF65-F5344CB8AC3E}">
        <p14:creationId xmlns:p14="http://schemas.microsoft.com/office/powerpoint/2010/main" val="609616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B050"/>
                </a:solidFill>
              </a:rPr>
              <a:t>Faithful </a:t>
            </a:r>
            <a:r>
              <a:rPr lang="en-CA" dirty="0" smtClean="0"/>
              <a:t>&amp; </a:t>
            </a:r>
            <a:r>
              <a:rPr lang="en-CA" b="1" dirty="0" smtClean="0">
                <a:solidFill>
                  <a:srgbClr val="0070C0"/>
                </a:solidFill>
              </a:rPr>
              <a:t>Wise </a:t>
            </a:r>
            <a:r>
              <a:rPr lang="en-CA" dirty="0" smtClean="0"/>
              <a:t>Servant</a:t>
            </a:r>
            <a:endParaRPr lang="en-CA" dirty="0"/>
          </a:p>
        </p:txBody>
      </p:sp>
      <p:sp>
        <p:nvSpPr>
          <p:cNvPr id="3" name="Content Placeholder 2"/>
          <p:cNvSpPr>
            <a:spLocks noGrp="1"/>
          </p:cNvSpPr>
          <p:nvPr>
            <p:ph idx="1"/>
          </p:nvPr>
        </p:nvSpPr>
        <p:spPr>
          <a:xfrm>
            <a:off x="457200" y="971550"/>
            <a:ext cx="8229600" cy="4114800"/>
          </a:xfrm>
        </p:spPr>
        <p:txBody>
          <a:bodyPr>
            <a:normAutofit fontScale="70000" lnSpcReduction="20000"/>
          </a:bodyPr>
          <a:lstStyle/>
          <a:p>
            <a:r>
              <a:rPr lang="en-CA" b="1" u="sng" dirty="0" smtClean="0">
                <a:solidFill>
                  <a:srgbClr val="00B050"/>
                </a:solidFill>
              </a:rPr>
              <a:t>Faithful</a:t>
            </a:r>
            <a:endParaRPr lang="en-CA" b="1" u="sng" dirty="0">
              <a:solidFill>
                <a:srgbClr val="00B050"/>
              </a:solidFill>
            </a:endParaRPr>
          </a:p>
          <a:p>
            <a:pPr lvl="1"/>
            <a:r>
              <a:rPr lang="en-CA" dirty="0"/>
              <a:t>Requires my </a:t>
            </a:r>
            <a:r>
              <a:rPr lang="en-CA" u="sng" dirty="0"/>
              <a:t>self-examination</a:t>
            </a:r>
          </a:p>
          <a:p>
            <a:pPr lvl="2"/>
            <a:r>
              <a:rPr lang="en-CA" b="1" dirty="0">
                <a:solidFill>
                  <a:schemeClr val="bg1">
                    <a:lumMod val="50000"/>
                  </a:schemeClr>
                </a:solidFill>
              </a:rPr>
              <a:t>WHAT</a:t>
            </a:r>
            <a:r>
              <a:rPr lang="en-CA" dirty="0">
                <a:solidFill>
                  <a:schemeClr val="bg1">
                    <a:lumMod val="50000"/>
                  </a:schemeClr>
                </a:solidFill>
              </a:rPr>
              <a:t> </a:t>
            </a:r>
            <a:r>
              <a:rPr lang="en-CA" dirty="0"/>
              <a:t>am I doing (e.g. </a:t>
            </a:r>
            <a:r>
              <a:rPr lang="en-CA" b="1" dirty="0" smtClean="0">
                <a:solidFill>
                  <a:srgbClr val="00B050"/>
                </a:solidFill>
              </a:rPr>
              <a:t>loving</a:t>
            </a:r>
            <a:r>
              <a:rPr lang="en-CA" dirty="0" smtClean="0">
                <a:solidFill>
                  <a:srgbClr val="00B050"/>
                </a:solidFill>
              </a:rPr>
              <a:t> </a:t>
            </a:r>
            <a:r>
              <a:rPr lang="en-CA" b="1" dirty="0" smtClean="0"/>
              <a:t>service</a:t>
            </a:r>
            <a:r>
              <a:rPr lang="en-CA" dirty="0"/>
              <a:t>)</a:t>
            </a:r>
          </a:p>
          <a:p>
            <a:pPr lvl="2"/>
            <a:r>
              <a:rPr lang="en-CA" b="1" dirty="0">
                <a:solidFill>
                  <a:schemeClr val="bg1">
                    <a:lumMod val="50000"/>
                  </a:schemeClr>
                </a:solidFill>
              </a:rPr>
              <a:t>WHY</a:t>
            </a:r>
            <a:r>
              <a:rPr lang="en-CA" dirty="0">
                <a:solidFill>
                  <a:schemeClr val="bg1">
                    <a:lumMod val="50000"/>
                  </a:schemeClr>
                </a:solidFill>
              </a:rPr>
              <a:t> </a:t>
            </a:r>
            <a:r>
              <a:rPr lang="en-CA" dirty="0"/>
              <a:t>am I serving (my </a:t>
            </a:r>
            <a:r>
              <a:rPr lang="en-CA" b="1" dirty="0" smtClean="0">
                <a:solidFill>
                  <a:srgbClr val="00B050"/>
                </a:solidFill>
              </a:rPr>
              <a:t>honest</a:t>
            </a:r>
            <a:r>
              <a:rPr lang="en-CA" dirty="0" smtClean="0">
                <a:solidFill>
                  <a:srgbClr val="00B050"/>
                </a:solidFill>
              </a:rPr>
              <a:t> </a:t>
            </a:r>
            <a:r>
              <a:rPr lang="en-CA" b="1" dirty="0" smtClean="0"/>
              <a:t>motives</a:t>
            </a:r>
            <a:r>
              <a:rPr lang="en-CA" dirty="0"/>
              <a:t>)</a:t>
            </a:r>
          </a:p>
          <a:p>
            <a:pPr lvl="2"/>
            <a:r>
              <a:rPr lang="en-CA" b="1" dirty="0">
                <a:solidFill>
                  <a:schemeClr val="bg1">
                    <a:lumMod val="50000"/>
                  </a:schemeClr>
                </a:solidFill>
              </a:rPr>
              <a:t>HOW</a:t>
            </a:r>
            <a:r>
              <a:rPr lang="en-CA" dirty="0">
                <a:solidFill>
                  <a:schemeClr val="bg1">
                    <a:lumMod val="50000"/>
                  </a:schemeClr>
                </a:solidFill>
              </a:rPr>
              <a:t> </a:t>
            </a:r>
            <a:r>
              <a:rPr lang="en-CA" dirty="0"/>
              <a:t>am I serving (e.g. </a:t>
            </a:r>
            <a:r>
              <a:rPr lang="en-CA" b="1" dirty="0">
                <a:solidFill>
                  <a:srgbClr val="00B050"/>
                </a:solidFill>
              </a:rPr>
              <a:t>loving</a:t>
            </a:r>
            <a:r>
              <a:rPr lang="en-CA" dirty="0">
                <a:solidFill>
                  <a:srgbClr val="00B050"/>
                </a:solidFill>
              </a:rPr>
              <a:t>, </a:t>
            </a:r>
            <a:r>
              <a:rPr lang="en-CA" b="1" dirty="0">
                <a:solidFill>
                  <a:srgbClr val="00B050"/>
                </a:solidFill>
              </a:rPr>
              <a:t>caring</a:t>
            </a:r>
            <a:r>
              <a:rPr lang="en-CA" dirty="0">
                <a:solidFill>
                  <a:srgbClr val="00B050"/>
                </a:solidFill>
              </a:rPr>
              <a:t>, </a:t>
            </a:r>
            <a:r>
              <a:rPr lang="en-CA" b="1" dirty="0">
                <a:solidFill>
                  <a:srgbClr val="00B050"/>
                </a:solidFill>
              </a:rPr>
              <a:t>forgiving</a:t>
            </a:r>
            <a:r>
              <a:rPr lang="en-CA" dirty="0">
                <a:solidFill>
                  <a:srgbClr val="00B050"/>
                </a:solidFill>
              </a:rPr>
              <a:t>, </a:t>
            </a:r>
            <a:r>
              <a:rPr lang="en-CA" b="1" dirty="0">
                <a:solidFill>
                  <a:srgbClr val="00B050"/>
                </a:solidFill>
              </a:rPr>
              <a:t>humble</a:t>
            </a:r>
            <a:r>
              <a:rPr lang="en-CA" dirty="0"/>
              <a:t>)</a:t>
            </a:r>
          </a:p>
          <a:p>
            <a:pPr lvl="2"/>
            <a:r>
              <a:rPr lang="en-CA" b="1" dirty="0">
                <a:solidFill>
                  <a:schemeClr val="bg1">
                    <a:lumMod val="50000"/>
                  </a:schemeClr>
                </a:solidFill>
              </a:rPr>
              <a:t>WHO</a:t>
            </a:r>
            <a:r>
              <a:rPr lang="en-CA" dirty="0">
                <a:solidFill>
                  <a:schemeClr val="bg1">
                    <a:lumMod val="50000"/>
                  </a:schemeClr>
                </a:solidFill>
              </a:rPr>
              <a:t> </a:t>
            </a:r>
            <a:r>
              <a:rPr lang="en-CA" dirty="0"/>
              <a:t>am I serving (</a:t>
            </a:r>
            <a:r>
              <a:rPr lang="en-CA" dirty="0">
                <a:solidFill>
                  <a:srgbClr val="00B050"/>
                </a:solidFill>
              </a:rPr>
              <a:t>my </a:t>
            </a:r>
            <a:r>
              <a:rPr lang="en-CA" b="1" dirty="0">
                <a:solidFill>
                  <a:srgbClr val="00B050"/>
                </a:solidFill>
              </a:rPr>
              <a:t>self</a:t>
            </a:r>
            <a:r>
              <a:rPr lang="en-CA" dirty="0">
                <a:solidFill>
                  <a:srgbClr val="00B050"/>
                </a:solidFill>
              </a:rPr>
              <a:t>, </a:t>
            </a:r>
            <a:r>
              <a:rPr lang="en-CA" b="1" dirty="0">
                <a:solidFill>
                  <a:srgbClr val="00B050"/>
                </a:solidFill>
              </a:rPr>
              <a:t>family</a:t>
            </a:r>
            <a:r>
              <a:rPr lang="en-CA" dirty="0">
                <a:solidFill>
                  <a:srgbClr val="00B050"/>
                </a:solidFill>
              </a:rPr>
              <a:t>, the </a:t>
            </a:r>
            <a:r>
              <a:rPr lang="en-CA" b="1" dirty="0">
                <a:solidFill>
                  <a:srgbClr val="00B050"/>
                </a:solidFill>
              </a:rPr>
              <a:t>Lord</a:t>
            </a:r>
            <a:r>
              <a:rPr lang="en-CA" dirty="0">
                <a:solidFill>
                  <a:srgbClr val="00B050"/>
                </a:solidFill>
              </a:rPr>
              <a:t>, </a:t>
            </a:r>
            <a:r>
              <a:rPr lang="en-CA" b="1" dirty="0">
                <a:solidFill>
                  <a:srgbClr val="00B050"/>
                </a:solidFill>
              </a:rPr>
              <a:t>His children</a:t>
            </a:r>
            <a:r>
              <a:rPr lang="en-CA" dirty="0"/>
              <a:t>)</a:t>
            </a:r>
          </a:p>
          <a:p>
            <a:pPr lvl="2"/>
            <a:r>
              <a:rPr lang="en-CA" b="1" dirty="0">
                <a:solidFill>
                  <a:schemeClr val="bg1">
                    <a:lumMod val="50000"/>
                  </a:schemeClr>
                </a:solidFill>
              </a:rPr>
              <a:t>WHEN</a:t>
            </a:r>
            <a:r>
              <a:rPr lang="en-CA" dirty="0">
                <a:solidFill>
                  <a:schemeClr val="bg1">
                    <a:lumMod val="50000"/>
                  </a:schemeClr>
                </a:solidFill>
              </a:rPr>
              <a:t> </a:t>
            </a:r>
            <a:r>
              <a:rPr lang="en-CA" dirty="0"/>
              <a:t>I am serving (</a:t>
            </a:r>
            <a:r>
              <a:rPr lang="en-CA" b="1" dirty="0">
                <a:solidFill>
                  <a:srgbClr val="00B050"/>
                </a:solidFill>
              </a:rPr>
              <a:t>equipped</a:t>
            </a:r>
            <a:r>
              <a:rPr lang="en-CA" dirty="0">
                <a:solidFill>
                  <a:srgbClr val="00B050"/>
                </a:solidFill>
              </a:rPr>
              <a:t>, </a:t>
            </a:r>
            <a:r>
              <a:rPr lang="en-CA" b="1" dirty="0">
                <a:solidFill>
                  <a:srgbClr val="00B050"/>
                </a:solidFill>
              </a:rPr>
              <a:t>repented</a:t>
            </a:r>
            <a:r>
              <a:rPr lang="en-CA" dirty="0">
                <a:solidFill>
                  <a:srgbClr val="00B050"/>
                </a:solidFill>
              </a:rPr>
              <a:t>, </a:t>
            </a:r>
            <a:r>
              <a:rPr lang="en-CA" b="1" dirty="0">
                <a:solidFill>
                  <a:srgbClr val="00B050"/>
                </a:solidFill>
              </a:rPr>
              <a:t>prepared</a:t>
            </a:r>
            <a:r>
              <a:rPr lang="en-CA" dirty="0"/>
              <a:t>)</a:t>
            </a:r>
          </a:p>
          <a:p>
            <a:pPr lvl="1"/>
            <a:endParaRPr lang="en-CA" sz="1300" dirty="0" smtClean="0"/>
          </a:p>
          <a:p>
            <a:pPr lvl="1"/>
            <a:r>
              <a:rPr lang="en-CA" dirty="0" smtClean="0"/>
              <a:t>Requires </a:t>
            </a:r>
            <a:r>
              <a:rPr lang="en-CA" dirty="0"/>
              <a:t>my </a:t>
            </a:r>
            <a:r>
              <a:rPr lang="en-CA" b="1" u="sng" dirty="0"/>
              <a:t>honest </a:t>
            </a:r>
            <a:r>
              <a:rPr lang="en-CA" b="1" u="sng" dirty="0" smtClean="0"/>
              <a:t>effort</a:t>
            </a:r>
          </a:p>
          <a:p>
            <a:pPr lvl="1"/>
            <a:endParaRPr lang="en-CA" b="1" u="sng" dirty="0"/>
          </a:p>
          <a:p>
            <a:r>
              <a:rPr lang="en-CA" b="1" u="sng" dirty="0" smtClean="0">
                <a:solidFill>
                  <a:srgbClr val="0070C0"/>
                </a:solidFill>
              </a:rPr>
              <a:t>Wise</a:t>
            </a:r>
          </a:p>
          <a:p>
            <a:pPr lvl="1"/>
            <a:r>
              <a:rPr lang="en-CA" dirty="0" smtClean="0"/>
              <a:t>The </a:t>
            </a:r>
            <a:r>
              <a:rPr lang="en-CA" b="1" dirty="0" smtClean="0"/>
              <a:t>right wisdom </a:t>
            </a:r>
            <a:r>
              <a:rPr lang="en-CA" dirty="0" smtClean="0"/>
              <a:t>comes </a:t>
            </a:r>
            <a:r>
              <a:rPr lang="en-CA" b="1" dirty="0" smtClean="0">
                <a:solidFill>
                  <a:srgbClr val="0070C0"/>
                </a:solidFill>
              </a:rPr>
              <a:t>from above</a:t>
            </a:r>
          </a:p>
          <a:p>
            <a:pPr lvl="1"/>
            <a:r>
              <a:rPr lang="en-CA" dirty="0" smtClean="0"/>
              <a:t>I have to </a:t>
            </a:r>
            <a:r>
              <a:rPr lang="en-CA" b="1" dirty="0" smtClean="0"/>
              <a:t>ask for God for Wisdom</a:t>
            </a:r>
            <a:r>
              <a:rPr lang="en-CA" dirty="0" smtClean="0"/>
              <a:t>, </a:t>
            </a:r>
            <a:r>
              <a:rPr lang="en-CA" b="1" dirty="0" smtClean="0">
                <a:solidFill>
                  <a:srgbClr val="0070C0"/>
                </a:solidFill>
              </a:rPr>
              <a:t>in Faith</a:t>
            </a:r>
          </a:p>
          <a:p>
            <a:pPr lvl="1"/>
            <a:r>
              <a:rPr lang="en-CA" dirty="0" smtClean="0"/>
              <a:t>I have to </a:t>
            </a:r>
            <a:r>
              <a:rPr lang="en-CA" b="1" dirty="0" smtClean="0">
                <a:solidFill>
                  <a:srgbClr val="0070C0"/>
                </a:solidFill>
              </a:rPr>
              <a:t>repent</a:t>
            </a:r>
            <a:r>
              <a:rPr lang="en-CA" dirty="0" smtClean="0">
                <a:solidFill>
                  <a:srgbClr val="0070C0"/>
                </a:solidFill>
              </a:rPr>
              <a:t> </a:t>
            </a:r>
            <a:r>
              <a:rPr lang="en-CA" dirty="0" smtClean="0"/>
              <a:t>when I have the </a:t>
            </a:r>
            <a:r>
              <a:rPr lang="en-CA" b="1" dirty="0" smtClean="0"/>
              <a:t>wrong wisdom</a:t>
            </a:r>
          </a:p>
        </p:txBody>
      </p:sp>
    </p:spTree>
    <p:extLst>
      <p:ext uri="{BB962C8B-B14F-4D97-AF65-F5344CB8AC3E}">
        <p14:creationId xmlns:p14="http://schemas.microsoft.com/office/powerpoint/2010/main" val="176832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76"/>
            <a:ext cx="8229600" cy="171450"/>
          </a:xfrm>
        </p:spPr>
        <p:txBody>
          <a:bodyPr>
            <a:noAutofit/>
          </a:bodyPr>
          <a:lstStyle/>
          <a:p>
            <a:r>
              <a:rPr lang="en-CA" sz="3600" dirty="0" smtClean="0">
                <a:solidFill>
                  <a:srgbClr val="00B0F0"/>
                </a:solidFill>
              </a:rPr>
              <a:t>Luke 12:35-48</a:t>
            </a:r>
            <a:endParaRPr lang="en-CA" sz="3600" dirty="0">
              <a:solidFill>
                <a:srgbClr val="00B0F0"/>
              </a:solidFill>
            </a:endParaRPr>
          </a:p>
        </p:txBody>
      </p:sp>
      <p:sp>
        <p:nvSpPr>
          <p:cNvPr id="3" name="Content Placeholder 2"/>
          <p:cNvSpPr>
            <a:spLocks noGrp="1"/>
          </p:cNvSpPr>
          <p:nvPr>
            <p:ph idx="1"/>
          </p:nvPr>
        </p:nvSpPr>
        <p:spPr>
          <a:xfrm>
            <a:off x="0" y="400050"/>
            <a:ext cx="9144000" cy="4914900"/>
          </a:xfrm>
        </p:spPr>
        <p:txBody>
          <a:bodyPr>
            <a:noAutofit/>
          </a:bodyPr>
          <a:lstStyle/>
          <a:p>
            <a:pPr marL="0" indent="0">
              <a:buNone/>
            </a:pPr>
            <a:r>
              <a:rPr lang="en-CA" sz="1600" baseline="30000" dirty="0"/>
              <a:t>35 </a:t>
            </a:r>
            <a:r>
              <a:rPr lang="en-CA" sz="1600" dirty="0"/>
              <a:t>“Let your waist be girded and your lamps burning; </a:t>
            </a:r>
            <a:r>
              <a:rPr lang="en-CA" sz="1600" baseline="30000" dirty="0"/>
              <a:t>36 </a:t>
            </a:r>
            <a:r>
              <a:rPr lang="en-CA" sz="1600" dirty="0"/>
              <a:t>and you yourselves be like men who wait for their master, when he will return from the wedding, that when he comes and knocks they may open to him immediately. </a:t>
            </a:r>
            <a:r>
              <a:rPr lang="en-CA" sz="1600" baseline="30000" dirty="0"/>
              <a:t>37 </a:t>
            </a:r>
            <a:r>
              <a:rPr lang="en-CA" sz="1600" dirty="0"/>
              <a:t>Blessed are those servants whom the master, when he comes, will find watching. Assuredly, I say to you that he will gird himself and have them sit down to eat, and will come and serve them. </a:t>
            </a:r>
            <a:r>
              <a:rPr lang="en-CA" sz="1600" baseline="30000" dirty="0"/>
              <a:t>38 </a:t>
            </a:r>
            <a:r>
              <a:rPr lang="en-CA" sz="1600" dirty="0"/>
              <a:t>And if he should come in the second watch, or come in the third watch, and find them so, blessed are those servants. </a:t>
            </a:r>
            <a:r>
              <a:rPr lang="en-CA" sz="1600" baseline="30000" dirty="0"/>
              <a:t>39 </a:t>
            </a:r>
            <a:r>
              <a:rPr lang="en-CA" sz="1600" dirty="0"/>
              <a:t>But know this, that if the master of the house had known what hour the thief would come, he would have watched and not allowed his house to be broken into. </a:t>
            </a:r>
            <a:r>
              <a:rPr lang="en-CA" sz="1600" baseline="30000" dirty="0"/>
              <a:t>40 </a:t>
            </a:r>
            <a:r>
              <a:rPr lang="en-CA" sz="1600" dirty="0"/>
              <a:t>Therefore you also be ready, for the Son of Man is coming at an hour you do not expect</a:t>
            </a:r>
            <a:r>
              <a:rPr lang="en-CA" sz="1600" dirty="0" smtClean="0"/>
              <a:t>.”</a:t>
            </a:r>
            <a:br>
              <a:rPr lang="en-CA" sz="1600" dirty="0" smtClean="0"/>
            </a:br>
            <a:r>
              <a:rPr lang="en-CA" sz="1600" baseline="30000" dirty="0" smtClean="0"/>
              <a:t>41</a:t>
            </a:r>
            <a:r>
              <a:rPr lang="en-CA" sz="1600" baseline="30000" dirty="0"/>
              <a:t> </a:t>
            </a:r>
            <a:r>
              <a:rPr lang="en-CA" sz="1600" dirty="0"/>
              <a:t>Then Peter said to Him, “Lord, do You speak this parable only to us, or to all people</a:t>
            </a:r>
            <a:r>
              <a:rPr lang="en-CA" sz="1600" dirty="0" smtClean="0"/>
              <a:t>?”</a:t>
            </a:r>
            <a:br>
              <a:rPr lang="en-CA" sz="1600" dirty="0" smtClean="0"/>
            </a:br>
            <a:r>
              <a:rPr lang="en-CA" sz="1600" baseline="30000" dirty="0" smtClean="0"/>
              <a:t>42</a:t>
            </a:r>
            <a:r>
              <a:rPr lang="en-CA" sz="1600" baseline="30000" dirty="0"/>
              <a:t> </a:t>
            </a:r>
            <a:r>
              <a:rPr lang="en-CA" sz="1600" dirty="0"/>
              <a:t>And the Lord said, “</a:t>
            </a:r>
            <a:r>
              <a:rPr lang="en-CA" sz="1600" b="1" dirty="0">
                <a:solidFill>
                  <a:srgbClr val="00B0F0"/>
                </a:solidFill>
              </a:rPr>
              <a:t>Who then is that faithful and wise steward</a:t>
            </a:r>
            <a:r>
              <a:rPr lang="en-CA" sz="1600" dirty="0"/>
              <a:t>, whom his master will make ruler over his household, to give them their portion of food in due season? </a:t>
            </a:r>
            <a:r>
              <a:rPr lang="en-CA" sz="1600" baseline="30000" dirty="0"/>
              <a:t>43 </a:t>
            </a:r>
            <a:r>
              <a:rPr lang="en-CA" sz="1600" dirty="0"/>
              <a:t>Blessed is that servant whom his master will find so doing when he comes. </a:t>
            </a:r>
            <a:r>
              <a:rPr lang="en-CA" sz="1600" baseline="30000" dirty="0"/>
              <a:t>44 </a:t>
            </a:r>
            <a:r>
              <a:rPr lang="en-CA" sz="1600" dirty="0"/>
              <a:t>Truly, I say to you that he will make him ruler over all that he has. </a:t>
            </a:r>
            <a:r>
              <a:rPr lang="en-CA" sz="1600" baseline="30000" dirty="0"/>
              <a:t>45 </a:t>
            </a:r>
            <a:r>
              <a:rPr lang="en-CA" sz="1600" dirty="0"/>
              <a:t>But if that servant says in his heart, ‘My master is delaying his coming,’ and begins to beat the male and female servants, and to eat and drink and be drunk, </a:t>
            </a:r>
            <a:r>
              <a:rPr lang="en-CA" sz="1600" baseline="30000" dirty="0"/>
              <a:t>46 </a:t>
            </a:r>
            <a:r>
              <a:rPr lang="en-CA" sz="1600" dirty="0"/>
              <a:t>the master of that servant will come on a day when he is not looking for him, and at an hour when he is not aware, and will cut him in two and appoint him his portion with the unbelievers. </a:t>
            </a:r>
            <a:r>
              <a:rPr lang="en-CA" sz="1600" baseline="30000" dirty="0"/>
              <a:t>47 </a:t>
            </a:r>
            <a:r>
              <a:rPr lang="en-CA" sz="1600" dirty="0"/>
              <a:t>And that servant who knew his master’s will, and did not prepare himself or do according to his will, shall be beaten with many stripes. </a:t>
            </a:r>
            <a:r>
              <a:rPr lang="en-CA" sz="1600" baseline="30000" dirty="0"/>
              <a:t>48 </a:t>
            </a:r>
            <a:r>
              <a:rPr lang="en-CA" sz="1600" dirty="0"/>
              <a:t>But he who did not know, yet committed things deserving of stripes, shall be beaten with few. For everyone to whom much is given, from him much will be required; and to whom much has been committed, of him they will ask the more.</a:t>
            </a:r>
          </a:p>
          <a:p>
            <a:pPr marL="0" indent="0">
              <a:buNone/>
            </a:pPr>
            <a:endParaRPr lang="en-CA" sz="1600" dirty="0"/>
          </a:p>
        </p:txBody>
      </p:sp>
    </p:spTree>
    <p:extLst>
      <p:ext uri="{BB962C8B-B14F-4D97-AF65-F5344CB8AC3E}">
        <p14:creationId xmlns:p14="http://schemas.microsoft.com/office/powerpoint/2010/main" val="295398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B050"/>
                </a:solidFill>
              </a:rPr>
              <a:t>Business Owner</a:t>
            </a:r>
            <a:endParaRPr lang="en-CA"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CA" dirty="0" smtClean="0"/>
              <a:t>If you own a business</a:t>
            </a:r>
          </a:p>
          <a:p>
            <a:r>
              <a:rPr lang="en-CA" dirty="0" smtClean="0"/>
              <a:t>You want your business to be </a:t>
            </a:r>
            <a:r>
              <a:rPr lang="en-CA" b="1" dirty="0" smtClean="0"/>
              <a:t>profitable</a:t>
            </a:r>
          </a:p>
          <a:p>
            <a:r>
              <a:rPr lang="en-CA" dirty="0" smtClean="0"/>
              <a:t>You are looking to hire </a:t>
            </a:r>
            <a:r>
              <a:rPr lang="en-CA" b="1" dirty="0" smtClean="0"/>
              <a:t>workers</a:t>
            </a:r>
          </a:p>
          <a:p>
            <a:endParaRPr lang="en-CA" dirty="0" smtClean="0"/>
          </a:p>
          <a:p>
            <a:r>
              <a:rPr lang="en-CA" dirty="0" smtClean="0"/>
              <a:t>What </a:t>
            </a:r>
            <a:r>
              <a:rPr lang="en-CA" b="1" dirty="0" smtClean="0"/>
              <a:t>2 characteristics </a:t>
            </a:r>
            <a:r>
              <a:rPr lang="en-CA" dirty="0"/>
              <a:t>d</a:t>
            </a:r>
            <a:r>
              <a:rPr lang="en-CA" dirty="0" smtClean="0"/>
              <a:t>o </a:t>
            </a:r>
            <a:r>
              <a:rPr lang="en-CA" dirty="0" smtClean="0"/>
              <a:t>you </a:t>
            </a:r>
            <a:r>
              <a:rPr lang="en-CA" dirty="0" smtClean="0"/>
              <a:t>look for?</a:t>
            </a:r>
            <a:endParaRPr lang="en-CA" dirty="0" smtClean="0"/>
          </a:p>
          <a:p>
            <a:pPr lvl="1"/>
            <a:r>
              <a:rPr lang="en-CA" b="1" u="sng" dirty="0" smtClean="0">
                <a:solidFill>
                  <a:srgbClr val="00B050"/>
                </a:solidFill>
              </a:rPr>
              <a:t>WISE</a:t>
            </a:r>
            <a:r>
              <a:rPr lang="en-CA" dirty="0" smtClean="0">
                <a:solidFill>
                  <a:srgbClr val="00B050"/>
                </a:solidFill>
              </a:rPr>
              <a:t> </a:t>
            </a:r>
            <a:r>
              <a:rPr lang="en-CA" dirty="0" smtClean="0"/>
              <a:t>(Knowledgeable, Smart, Experienced)</a:t>
            </a:r>
          </a:p>
          <a:p>
            <a:pPr lvl="1"/>
            <a:r>
              <a:rPr lang="en-CA" b="1" u="sng" dirty="0" smtClean="0">
                <a:solidFill>
                  <a:srgbClr val="00B050"/>
                </a:solidFill>
              </a:rPr>
              <a:t>FAITFUL</a:t>
            </a:r>
            <a:r>
              <a:rPr lang="en-CA" dirty="0" smtClean="0">
                <a:solidFill>
                  <a:srgbClr val="00B050"/>
                </a:solidFill>
              </a:rPr>
              <a:t> </a:t>
            </a:r>
            <a:r>
              <a:rPr lang="en-CA" dirty="0" smtClean="0"/>
              <a:t>(Honest, Trustworthy, Loyal to you)</a:t>
            </a:r>
            <a:endParaRPr lang="en-CA" dirty="0"/>
          </a:p>
        </p:txBody>
      </p:sp>
    </p:spTree>
    <p:extLst>
      <p:ext uri="{BB962C8B-B14F-4D97-AF65-F5344CB8AC3E}">
        <p14:creationId xmlns:p14="http://schemas.microsoft.com/office/powerpoint/2010/main" val="10228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B0F0"/>
                </a:solidFill>
              </a:rPr>
              <a:t>Our Loving God</a:t>
            </a:r>
            <a:endParaRPr lang="en-CA" b="1"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CA" dirty="0" smtClean="0"/>
              <a:t>He is Lord and King of a great </a:t>
            </a:r>
            <a:r>
              <a:rPr lang="en-CA" b="1" dirty="0" smtClean="0"/>
              <a:t>Kingdom</a:t>
            </a:r>
          </a:p>
          <a:p>
            <a:r>
              <a:rPr lang="en-CA" dirty="0" smtClean="0"/>
              <a:t>He </a:t>
            </a:r>
            <a:r>
              <a:rPr lang="en-CA" b="1" dirty="0" smtClean="0"/>
              <a:t>want all souls </a:t>
            </a:r>
            <a:r>
              <a:rPr lang="en-CA" dirty="0" smtClean="0"/>
              <a:t>to make it to </a:t>
            </a:r>
            <a:r>
              <a:rPr lang="en-CA" b="1" dirty="0" smtClean="0"/>
              <a:t>His Kingdom</a:t>
            </a:r>
          </a:p>
          <a:p>
            <a:r>
              <a:rPr lang="en-CA" dirty="0" smtClean="0"/>
              <a:t>He hires us as </a:t>
            </a:r>
            <a:r>
              <a:rPr lang="en-CA" b="1" dirty="0" smtClean="0"/>
              <a:t>workers</a:t>
            </a:r>
            <a:r>
              <a:rPr lang="en-CA" dirty="0" smtClean="0"/>
              <a:t> to help </a:t>
            </a:r>
            <a:r>
              <a:rPr lang="en-CA" b="1" dirty="0" smtClean="0"/>
              <a:t>call all souls</a:t>
            </a:r>
          </a:p>
          <a:p>
            <a:endParaRPr lang="en-CA" dirty="0"/>
          </a:p>
          <a:p>
            <a:r>
              <a:rPr lang="en-CA" dirty="0" smtClean="0"/>
              <a:t>What 2 characteristics does He look for?</a:t>
            </a:r>
          </a:p>
          <a:p>
            <a:pPr lvl="1"/>
            <a:r>
              <a:rPr lang="en-CA" b="1" u="sng" dirty="0">
                <a:solidFill>
                  <a:srgbClr val="00B0F0"/>
                </a:solidFill>
              </a:rPr>
              <a:t>WISE</a:t>
            </a:r>
            <a:r>
              <a:rPr lang="en-CA" dirty="0">
                <a:solidFill>
                  <a:srgbClr val="00B0F0"/>
                </a:solidFill>
              </a:rPr>
              <a:t> </a:t>
            </a:r>
            <a:r>
              <a:rPr lang="en-CA" dirty="0"/>
              <a:t>(Knowledgeable, Smart, Experienced)</a:t>
            </a:r>
          </a:p>
          <a:p>
            <a:pPr lvl="1"/>
            <a:r>
              <a:rPr lang="en-CA" b="1" u="sng" dirty="0">
                <a:solidFill>
                  <a:srgbClr val="00B0F0"/>
                </a:solidFill>
              </a:rPr>
              <a:t>FAITFUL</a:t>
            </a:r>
            <a:r>
              <a:rPr lang="en-CA" dirty="0">
                <a:solidFill>
                  <a:srgbClr val="00B0F0"/>
                </a:solidFill>
              </a:rPr>
              <a:t> </a:t>
            </a:r>
            <a:r>
              <a:rPr lang="en-CA" dirty="0"/>
              <a:t>(Honest, Trustworthy, Loyal to </a:t>
            </a:r>
            <a:r>
              <a:rPr lang="en-CA" dirty="0" smtClean="0"/>
              <a:t>Him)</a:t>
            </a:r>
          </a:p>
          <a:p>
            <a:endParaRPr lang="en-CA" dirty="0"/>
          </a:p>
        </p:txBody>
      </p:sp>
    </p:spTree>
    <p:extLst>
      <p:ext uri="{BB962C8B-B14F-4D97-AF65-F5344CB8AC3E}">
        <p14:creationId xmlns:p14="http://schemas.microsoft.com/office/powerpoint/2010/main" val="118936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6634521"/>
              </p:ext>
            </p:extLst>
          </p:nvPr>
        </p:nvGraphicFramePr>
        <p:xfrm>
          <a:off x="1066800" y="605790"/>
          <a:ext cx="7162800" cy="3977640"/>
        </p:xfrm>
        <a:graphic>
          <a:graphicData uri="http://schemas.openxmlformats.org/drawingml/2006/table">
            <a:tbl>
              <a:tblPr firstRow="1" bandRow="1">
                <a:tableStyleId>{5C22544A-7EE6-4342-B048-85BDC9FD1C3A}</a:tableStyleId>
              </a:tblPr>
              <a:tblGrid>
                <a:gridCol w="2387600"/>
                <a:gridCol w="2387600"/>
                <a:gridCol w="2387600"/>
              </a:tblGrid>
              <a:tr h="1417320">
                <a:tc>
                  <a:txBody>
                    <a:bodyPr/>
                    <a:lstStyle/>
                    <a:p>
                      <a:pPr algn="ctr"/>
                      <a:endParaRPr lang="en-CA" sz="1400" b="1" dirty="0" smtClean="0">
                        <a:solidFill>
                          <a:schemeClr val="bg1"/>
                        </a:solidFill>
                      </a:endParaRPr>
                    </a:p>
                    <a:p>
                      <a:pPr algn="ctr"/>
                      <a:endParaRPr lang="en-CA" sz="1400" b="1" dirty="0" smtClean="0">
                        <a:solidFill>
                          <a:schemeClr val="bg1"/>
                        </a:solidFill>
                      </a:endParaRPr>
                    </a:p>
                    <a:p>
                      <a:pPr algn="ctr"/>
                      <a:r>
                        <a:rPr lang="en-CA" sz="2400" b="1" dirty="0" smtClean="0">
                          <a:solidFill>
                            <a:schemeClr val="bg1"/>
                          </a:solidFill>
                        </a:rPr>
                        <a:t>WISE</a:t>
                      </a:r>
                    </a:p>
                    <a:p>
                      <a:pPr algn="ctr"/>
                      <a:r>
                        <a:rPr lang="en-CA" sz="2400" b="1" dirty="0" smtClean="0">
                          <a:solidFill>
                            <a:srgbClr val="92D050"/>
                          </a:solidFill>
                          <a:sym typeface="Wingdings" panose="05000000000000000000" pitchFamily="2" charset="2"/>
                        </a:rPr>
                        <a:t></a:t>
                      </a:r>
                      <a:endParaRPr lang="en-CA" sz="2400" b="1" dirty="0" smtClean="0">
                        <a:solidFill>
                          <a:srgbClr val="92D050"/>
                        </a:solidFill>
                      </a:endParaRPr>
                    </a:p>
                    <a:p>
                      <a:pPr algn="ctr"/>
                      <a:endParaRPr lang="en-CA" sz="1400" b="1" dirty="0" smtClean="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CA" sz="1400" b="1" dirty="0" smtClean="0">
                        <a:solidFill>
                          <a:schemeClr val="tx1"/>
                        </a:solidFill>
                      </a:endParaRPr>
                    </a:p>
                    <a:p>
                      <a:pPr algn="ctr"/>
                      <a:r>
                        <a:rPr lang="en-CA" sz="1400" b="1" dirty="0" smtClean="0">
                          <a:solidFill>
                            <a:schemeClr val="tx1"/>
                          </a:solidFill>
                        </a:rPr>
                        <a:t>Clever</a:t>
                      </a:r>
                    </a:p>
                    <a:p>
                      <a:pPr algn="ctr"/>
                      <a:r>
                        <a:rPr lang="en-CA" sz="1400" b="1" dirty="0" smtClean="0">
                          <a:solidFill>
                            <a:schemeClr val="tx1"/>
                          </a:solidFill>
                        </a:rPr>
                        <a:t>But Dishonest</a:t>
                      </a:r>
                    </a:p>
                    <a:p>
                      <a:pPr algn="ctr"/>
                      <a:endParaRPr lang="en-CA" sz="1400" b="1" u="sng" dirty="0" smtClean="0">
                        <a:solidFill>
                          <a:schemeClr val="tx1"/>
                        </a:solidFill>
                      </a:endParaRPr>
                    </a:p>
                    <a:p>
                      <a:pPr algn="ctr"/>
                      <a:r>
                        <a:rPr lang="en-CA" sz="1400" b="1" u="sng" dirty="0" smtClean="0">
                          <a:solidFill>
                            <a:schemeClr val="tx1"/>
                          </a:solidFill>
                        </a:rPr>
                        <a:t>NOT GOOD</a:t>
                      </a:r>
                      <a:endParaRPr lang="en-CA" sz="1400" b="1" u="sng"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CA" sz="1400" b="1" dirty="0" smtClean="0">
                        <a:solidFill>
                          <a:schemeClr val="bg1"/>
                        </a:solidFill>
                      </a:endParaRPr>
                    </a:p>
                    <a:p>
                      <a:pPr algn="ctr"/>
                      <a:r>
                        <a:rPr lang="en-CA" sz="1400" b="1" dirty="0" smtClean="0">
                          <a:solidFill>
                            <a:schemeClr val="bg1"/>
                          </a:solidFill>
                        </a:rPr>
                        <a:t>WISE</a:t>
                      </a:r>
                    </a:p>
                    <a:p>
                      <a:pPr algn="ctr"/>
                      <a:r>
                        <a:rPr lang="en-CA" sz="1400" b="1" dirty="0" smtClean="0">
                          <a:solidFill>
                            <a:schemeClr val="bg1"/>
                          </a:solidFill>
                        </a:rPr>
                        <a:t>&amp;</a:t>
                      </a:r>
                      <a:br>
                        <a:rPr lang="en-CA" sz="1400" b="1" dirty="0" smtClean="0">
                          <a:solidFill>
                            <a:schemeClr val="bg1"/>
                          </a:solidFill>
                        </a:rPr>
                      </a:br>
                      <a:r>
                        <a:rPr lang="en-CA" sz="1400" b="1" dirty="0" smtClean="0">
                          <a:solidFill>
                            <a:schemeClr val="bg1"/>
                          </a:solidFill>
                        </a:rPr>
                        <a:t>FAITHFUL</a:t>
                      </a:r>
                    </a:p>
                    <a:p>
                      <a:pPr algn="ctr"/>
                      <a:r>
                        <a:rPr lang="en-CA" sz="1400" b="1" dirty="0" smtClean="0">
                          <a:solidFill>
                            <a:schemeClr val="bg1"/>
                          </a:solidFill>
                        </a:rPr>
                        <a:t>Blessed</a:t>
                      </a:r>
                      <a:r>
                        <a:rPr lang="en-CA" sz="1400" b="1" baseline="0" dirty="0" smtClean="0">
                          <a:solidFill>
                            <a:schemeClr val="bg1"/>
                          </a:solidFill>
                        </a:rPr>
                        <a:t> Servant</a:t>
                      </a:r>
                      <a:endParaRPr lang="en-CA" sz="1400" b="1"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417320">
                <a:tc>
                  <a:txBody>
                    <a:bodyPr/>
                    <a:lstStyle/>
                    <a:p>
                      <a:pPr algn="ctr"/>
                      <a:endParaRPr lang="en-CA" sz="1400" b="1" dirty="0" smtClean="0">
                        <a:solidFill>
                          <a:schemeClr val="bg1"/>
                        </a:solidFill>
                      </a:endParaRPr>
                    </a:p>
                    <a:p>
                      <a:pPr algn="ctr"/>
                      <a:endParaRPr lang="en-CA" sz="1400" b="1" dirty="0" smtClean="0">
                        <a:solidFill>
                          <a:schemeClr val="bg1"/>
                        </a:solidFill>
                      </a:endParaRPr>
                    </a:p>
                    <a:p>
                      <a:pPr algn="ctr"/>
                      <a:r>
                        <a:rPr lang="en-CA" sz="2400" b="1" dirty="0" smtClean="0">
                          <a:solidFill>
                            <a:schemeClr val="tx1"/>
                          </a:solidFill>
                        </a:rPr>
                        <a:t>FOOLISH</a:t>
                      </a:r>
                    </a:p>
                    <a:p>
                      <a:pPr algn="ctr"/>
                      <a:r>
                        <a:rPr lang="en-CA" sz="2400" b="1" dirty="0" smtClean="0">
                          <a:solidFill>
                            <a:srgbClr val="FF0000"/>
                          </a:solidFill>
                          <a:sym typeface="Wingdings" panose="05000000000000000000" pitchFamily="2" charset="2"/>
                        </a:rPr>
                        <a:t></a:t>
                      </a:r>
                      <a:endParaRPr lang="en-CA" sz="2400" b="1" dirty="0" smtClean="0">
                        <a:solidFill>
                          <a:srgbClr val="FF0000"/>
                        </a:solidFill>
                      </a:endParaRPr>
                    </a:p>
                    <a:p>
                      <a:pPr algn="ctr"/>
                      <a:endParaRPr lang="en-CA" sz="1400" b="1" dirty="0" smtClean="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CA" sz="1400" b="1" dirty="0" smtClean="0">
                        <a:solidFill>
                          <a:schemeClr val="tx1"/>
                        </a:solidFill>
                      </a:endParaRPr>
                    </a:p>
                    <a:p>
                      <a:pPr algn="ctr"/>
                      <a:endParaRPr lang="en-CA" sz="1400" b="1" dirty="0" smtClean="0">
                        <a:solidFill>
                          <a:schemeClr val="tx1"/>
                        </a:solidFill>
                      </a:endParaRPr>
                    </a:p>
                    <a:p>
                      <a:pPr algn="ctr"/>
                      <a:r>
                        <a:rPr lang="en-CA" sz="1400" b="1" dirty="0" smtClean="0">
                          <a:solidFill>
                            <a:schemeClr val="tx1"/>
                          </a:solidFill>
                        </a:rPr>
                        <a:t>Clearly</a:t>
                      </a:r>
                    </a:p>
                    <a:p>
                      <a:pPr algn="ctr"/>
                      <a:r>
                        <a:rPr lang="en-CA" sz="1400" b="1" u="sng" dirty="0" smtClean="0">
                          <a:solidFill>
                            <a:schemeClr val="tx1"/>
                          </a:solidFill>
                        </a:rPr>
                        <a:t>NOT GOOD</a:t>
                      </a:r>
                      <a:endParaRPr lang="en-CA" sz="1400" b="1" u="sng"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CA" sz="1400" b="1" dirty="0" smtClean="0">
                        <a:solidFill>
                          <a:schemeClr val="tx1"/>
                        </a:solidFill>
                      </a:endParaRPr>
                    </a:p>
                    <a:p>
                      <a:pPr algn="ctr"/>
                      <a:r>
                        <a:rPr lang="en-CA" sz="1400" b="1" dirty="0" smtClean="0">
                          <a:solidFill>
                            <a:schemeClr val="tx1"/>
                          </a:solidFill>
                        </a:rPr>
                        <a:t>Faithful</a:t>
                      </a:r>
                    </a:p>
                    <a:p>
                      <a:pPr algn="ctr"/>
                      <a:r>
                        <a:rPr lang="en-CA" sz="1400" b="1" dirty="0" smtClean="0">
                          <a:solidFill>
                            <a:schemeClr val="tx1"/>
                          </a:solidFill>
                        </a:rPr>
                        <a:t>But Foolish</a:t>
                      </a:r>
                    </a:p>
                    <a:p>
                      <a:pPr algn="ctr"/>
                      <a:endParaRPr lang="en-CA" sz="1400" b="1" dirty="0" smtClean="0">
                        <a:solidFill>
                          <a:schemeClr val="tx1"/>
                        </a:solidFill>
                      </a:endParaRPr>
                    </a:p>
                    <a:p>
                      <a:pPr algn="ctr"/>
                      <a:r>
                        <a:rPr lang="en-CA" sz="1400" b="1" u="sng" dirty="0" smtClean="0">
                          <a:solidFill>
                            <a:schemeClr val="tx1"/>
                          </a:solidFill>
                        </a:rPr>
                        <a:t>NOT</a:t>
                      </a:r>
                      <a:r>
                        <a:rPr lang="en-CA" sz="1400" b="1" u="sng" baseline="0" dirty="0" smtClean="0">
                          <a:solidFill>
                            <a:schemeClr val="tx1"/>
                          </a:solidFill>
                        </a:rPr>
                        <a:t> GOOD</a:t>
                      </a:r>
                      <a:endParaRPr lang="en-CA" sz="1400" b="1" u="sng"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097280">
                <a:tc>
                  <a:txBody>
                    <a:bodyPr/>
                    <a:lstStyle/>
                    <a:p>
                      <a:pPr algn="ctr"/>
                      <a:r>
                        <a:rPr lang="en-CA" sz="1400" b="1" dirty="0" smtClean="0">
                          <a:solidFill>
                            <a:schemeClr val="bg1"/>
                          </a:solidFill>
                        </a:rPr>
                        <a:t/>
                      </a:r>
                      <a:br>
                        <a:rPr lang="en-CA" sz="1400" b="1" dirty="0" smtClean="0">
                          <a:solidFill>
                            <a:schemeClr val="bg1"/>
                          </a:solidFill>
                        </a:rPr>
                      </a:br>
                      <a:r>
                        <a:rPr lang="en-CA" sz="1800" b="1" dirty="0" smtClean="0">
                          <a:solidFill>
                            <a:schemeClr val="bg1"/>
                          </a:solidFill>
                        </a:rPr>
                        <a:t>Characteristics</a:t>
                      </a:r>
                    </a:p>
                    <a:p>
                      <a:pPr algn="ctr"/>
                      <a:r>
                        <a:rPr lang="en-CA" sz="1800" b="1" dirty="0" smtClean="0">
                          <a:solidFill>
                            <a:schemeClr val="bg1"/>
                          </a:solidFill>
                        </a:rPr>
                        <a:t>of</a:t>
                      </a:r>
                      <a:r>
                        <a:rPr lang="en-CA" sz="1800" b="1" baseline="0" dirty="0" smtClean="0">
                          <a:solidFill>
                            <a:schemeClr val="bg1"/>
                          </a:solidFill>
                        </a:rPr>
                        <a:t> the </a:t>
                      </a:r>
                      <a:r>
                        <a:rPr lang="en-CA" sz="1800" b="1" baseline="0" dirty="0" smtClean="0">
                          <a:solidFill>
                            <a:schemeClr val="bg1"/>
                          </a:solidFill>
                        </a:rPr>
                        <a:t>Servant</a:t>
                      </a:r>
                      <a:endParaRPr lang="en-CA" sz="1800" b="1" baseline="0" dirty="0" smtClean="0">
                        <a:solidFill>
                          <a:schemeClr val="bg1"/>
                        </a:solidFill>
                      </a:endParaRPr>
                    </a:p>
                    <a:p>
                      <a:pPr algn="ctr"/>
                      <a:endParaRPr lang="en-CA" sz="1400" b="1" baseline="0" dirty="0" smtClean="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CA" sz="1400" b="1" dirty="0" smtClean="0"/>
                    </a:p>
                    <a:p>
                      <a:pPr algn="ctr"/>
                      <a:r>
                        <a:rPr lang="en-CA" sz="2400" b="1" dirty="0" smtClean="0">
                          <a:solidFill>
                            <a:schemeClr val="tx1"/>
                          </a:solidFill>
                        </a:rPr>
                        <a:t>DISHONEST</a:t>
                      </a:r>
                    </a:p>
                    <a:p>
                      <a:pPr algn="ctr"/>
                      <a:r>
                        <a:rPr lang="en-CA" sz="2400" b="1" dirty="0" smtClean="0">
                          <a:solidFill>
                            <a:srgbClr val="FF0000"/>
                          </a:solidFill>
                          <a:sym typeface="Wingdings" panose="05000000000000000000" pitchFamily="2" charset="2"/>
                        </a:rPr>
                        <a:t></a:t>
                      </a:r>
                      <a:endParaRPr lang="en-CA" sz="2400" b="1" dirty="0">
                        <a:solidFill>
                          <a:srgbClr val="FF0000"/>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CA" sz="1400" b="1" dirty="0" smtClean="0"/>
                    </a:p>
                    <a:p>
                      <a:pPr algn="ctr"/>
                      <a:r>
                        <a:rPr lang="en-CA" sz="2400" b="1" dirty="0" smtClean="0">
                          <a:solidFill>
                            <a:schemeClr val="bg1"/>
                          </a:solidFill>
                        </a:rPr>
                        <a:t>FAITHFUL</a:t>
                      </a:r>
                    </a:p>
                    <a:p>
                      <a:pPr algn="ctr"/>
                      <a:r>
                        <a:rPr lang="en-CA" sz="2400" b="1" dirty="0" smtClean="0">
                          <a:solidFill>
                            <a:srgbClr val="92D050"/>
                          </a:solidFill>
                          <a:sym typeface="Wingdings" panose="05000000000000000000" pitchFamily="2" charset="2"/>
                        </a:rPr>
                        <a:t></a:t>
                      </a:r>
                      <a:endParaRPr lang="en-CA" sz="2400" b="1" dirty="0">
                        <a:solidFill>
                          <a:srgbClr val="92D050"/>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bl>
          </a:graphicData>
        </a:graphic>
      </p:graphicFrame>
      <p:sp>
        <p:nvSpPr>
          <p:cNvPr id="7" name="Rectangle 6"/>
          <p:cNvSpPr/>
          <p:nvPr/>
        </p:nvSpPr>
        <p:spPr>
          <a:xfrm>
            <a:off x="3810000" y="800100"/>
            <a:ext cx="1600200" cy="914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810000" y="2228850"/>
            <a:ext cx="1600200" cy="914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248400" y="2228850"/>
            <a:ext cx="1600200" cy="914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248400" y="800100"/>
            <a:ext cx="1600200" cy="9144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352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Blessed is the </a:t>
            </a:r>
            <a:r>
              <a:rPr lang="en-CA" b="1" dirty="0" smtClean="0">
                <a:solidFill>
                  <a:srgbClr val="00B050"/>
                </a:solidFill>
              </a:rPr>
              <a:t>Wise</a:t>
            </a:r>
            <a:r>
              <a:rPr lang="en-CA" dirty="0" smtClean="0">
                <a:solidFill>
                  <a:srgbClr val="00B050"/>
                </a:solidFill>
              </a:rPr>
              <a:t> </a:t>
            </a:r>
            <a:r>
              <a:rPr lang="en-CA" dirty="0" smtClean="0"/>
              <a:t>&amp; </a:t>
            </a:r>
            <a:r>
              <a:rPr lang="en-CA" b="1" dirty="0" smtClean="0">
                <a:solidFill>
                  <a:srgbClr val="00B050"/>
                </a:solidFill>
              </a:rPr>
              <a:t>Faithful</a:t>
            </a:r>
            <a:r>
              <a:rPr lang="en-CA" dirty="0" smtClean="0">
                <a:solidFill>
                  <a:srgbClr val="00B050"/>
                </a:solidFill>
              </a:rPr>
              <a:t> </a:t>
            </a:r>
            <a:r>
              <a:rPr lang="en-CA" dirty="0" smtClean="0"/>
              <a:t>Servant</a:t>
            </a:r>
            <a:endParaRPr lang="en-CA" dirty="0"/>
          </a:p>
        </p:txBody>
      </p:sp>
      <p:sp>
        <p:nvSpPr>
          <p:cNvPr id="3" name="Content Placeholder 2"/>
          <p:cNvSpPr>
            <a:spLocks noGrp="1"/>
          </p:cNvSpPr>
          <p:nvPr>
            <p:ph idx="1"/>
          </p:nvPr>
        </p:nvSpPr>
        <p:spPr>
          <a:xfrm>
            <a:off x="457200" y="1200150"/>
            <a:ext cx="8229600" cy="3809999"/>
          </a:xfrm>
        </p:spPr>
        <p:txBody>
          <a:bodyPr>
            <a:normAutofit fontScale="77500" lnSpcReduction="20000"/>
          </a:bodyPr>
          <a:lstStyle/>
          <a:p>
            <a:r>
              <a:rPr lang="en-CA" b="1" dirty="0" smtClean="0">
                <a:solidFill>
                  <a:srgbClr val="00B050"/>
                </a:solidFill>
              </a:rPr>
              <a:t>Wise</a:t>
            </a:r>
            <a:r>
              <a:rPr lang="en-CA" dirty="0" smtClean="0">
                <a:solidFill>
                  <a:srgbClr val="00B050"/>
                </a:solidFill>
              </a:rPr>
              <a:t> </a:t>
            </a:r>
            <a:r>
              <a:rPr lang="en-CA" dirty="0" smtClean="0"/>
              <a:t>alone, but </a:t>
            </a:r>
            <a:r>
              <a:rPr lang="en-CA" b="1" dirty="0" smtClean="0">
                <a:solidFill>
                  <a:srgbClr val="C00000"/>
                </a:solidFill>
              </a:rPr>
              <a:t>NOT faithful </a:t>
            </a:r>
            <a:r>
              <a:rPr lang="en-CA" dirty="0" smtClean="0"/>
              <a:t>to the Lord</a:t>
            </a:r>
          </a:p>
          <a:p>
            <a:pPr lvl="1"/>
            <a:r>
              <a:rPr lang="en-CA" dirty="0" smtClean="0"/>
              <a:t>Careful!  That wisdom is NOT from above,</a:t>
            </a:r>
            <a:br>
              <a:rPr lang="en-CA" dirty="0" smtClean="0"/>
            </a:br>
            <a:r>
              <a:rPr lang="en-CA" dirty="0" smtClean="0"/>
              <a:t>but is earthly, sensual, demonic </a:t>
            </a:r>
            <a:r>
              <a:rPr lang="en-CA" sz="2200" b="1" dirty="0" smtClean="0"/>
              <a:t>(James 3:15)</a:t>
            </a:r>
          </a:p>
          <a:p>
            <a:pPr lvl="1"/>
            <a:endParaRPr lang="en-CA" dirty="0" smtClean="0"/>
          </a:p>
          <a:p>
            <a:r>
              <a:rPr lang="en-CA" b="1" dirty="0" smtClean="0">
                <a:solidFill>
                  <a:srgbClr val="00B050"/>
                </a:solidFill>
              </a:rPr>
              <a:t>Faithful</a:t>
            </a:r>
            <a:r>
              <a:rPr lang="en-CA" dirty="0" smtClean="0">
                <a:solidFill>
                  <a:srgbClr val="00B050"/>
                </a:solidFill>
              </a:rPr>
              <a:t> </a:t>
            </a:r>
            <a:r>
              <a:rPr lang="en-CA" dirty="0" smtClean="0"/>
              <a:t>to the Lord, but </a:t>
            </a:r>
            <a:r>
              <a:rPr lang="en-CA" b="1" dirty="0" smtClean="0">
                <a:solidFill>
                  <a:srgbClr val="C00000"/>
                </a:solidFill>
              </a:rPr>
              <a:t>NOT wise </a:t>
            </a:r>
            <a:r>
              <a:rPr lang="en-CA" dirty="0" smtClean="0"/>
              <a:t>…</a:t>
            </a:r>
          </a:p>
          <a:p>
            <a:pPr lvl="1"/>
            <a:r>
              <a:rPr lang="en-CA" dirty="0" smtClean="0"/>
              <a:t>NOT good, but there is hope!</a:t>
            </a:r>
          </a:p>
          <a:p>
            <a:pPr lvl="1"/>
            <a:r>
              <a:rPr lang="en-CA" dirty="0" smtClean="0"/>
              <a:t>“If </a:t>
            </a:r>
            <a:r>
              <a:rPr lang="en-CA" dirty="0"/>
              <a:t>any of you lacks wisdom, </a:t>
            </a:r>
            <a:r>
              <a:rPr lang="en-CA" b="1" dirty="0">
                <a:solidFill>
                  <a:srgbClr val="00B050"/>
                </a:solidFill>
              </a:rPr>
              <a:t>let him ask of </a:t>
            </a:r>
            <a:r>
              <a:rPr lang="en-CA" b="1" dirty="0" smtClean="0">
                <a:solidFill>
                  <a:srgbClr val="00B050"/>
                </a:solidFill>
              </a:rPr>
              <a:t>God</a:t>
            </a:r>
            <a:r>
              <a:rPr lang="en-CA" dirty="0" smtClean="0"/>
              <a:t>,</a:t>
            </a:r>
            <a:br>
              <a:rPr lang="en-CA" dirty="0" smtClean="0"/>
            </a:br>
            <a:r>
              <a:rPr lang="en-CA" dirty="0" smtClean="0"/>
              <a:t>who </a:t>
            </a:r>
            <a:r>
              <a:rPr lang="en-CA" dirty="0"/>
              <a:t>gives to all liberally and without </a:t>
            </a:r>
            <a:r>
              <a:rPr lang="en-CA" dirty="0" smtClean="0"/>
              <a:t>reproach,</a:t>
            </a:r>
            <a:br>
              <a:rPr lang="en-CA" dirty="0" smtClean="0"/>
            </a:br>
            <a:r>
              <a:rPr lang="en-CA" dirty="0" smtClean="0"/>
              <a:t>and </a:t>
            </a:r>
            <a:r>
              <a:rPr lang="en-CA" dirty="0"/>
              <a:t>it will be given to </a:t>
            </a:r>
            <a:r>
              <a:rPr lang="en-CA" dirty="0" smtClean="0"/>
              <a:t>him.</a:t>
            </a:r>
            <a:br>
              <a:rPr lang="en-CA" dirty="0" smtClean="0"/>
            </a:br>
            <a:r>
              <a:rPr lang="en-CA" dirty="0" smtClean="0"/>
              <a:t>But </a:t>
            </a:r>
            <a:r>
              <a:rPr lang="en-CA" b="1" dirty="0">
                <a:solidFill>
                  <a:srgbClr val="00B050"/>
                </a:solidFill>
              </a:rPr>
              <a:t>let him ask in faith</a:t>
            </a:r>
            <a:r>
              <a:rPr lang="en-CA" dirty="0">
                <a:solidFill>
                  <a:srgbClr val="00B050"/>
                </a:solidFill>
              </a:rPr>
              <a:t>, </a:t>
            </a:r>
            <a:r>
              <a:rPr lang="en-CA" b="1" dirty="0">
                <a:solidFill>
                  <a:srgbClr val="00B050"/>
                </a:solidFill>
              </a:rPr>
              <a:t>with no </a:t>
            </a:r>
            <a:r>
              <a:rPr lang="en-CA" b="1" dirty="0" smtClean="0">
                <a:solidFill>
                  <a:srgbClr val="00B050"/>
                </a:solidFill>
              </a:rPr>
              <a:t>doubting</a:t>
            </a:r>
            <a:r>
              <a:rPr lang="en-CA" dirty="0" smtClean="0"/>
              <a:t>,</a:t>
            </a:r>
            <a:br>
              <a:rPr lang="en-CA" dirty="0" smtClean="0"/>
            </a:br>
            <a:r>
              <a:rPr lang="en-CA" dirty="0" smtClean="0"/>
              <a:t>for </a:t>
            </a:r>
            <a:r>
              <a:rPr lang="en-CA" dirty="0"/>
              <a:t>he who doubts is like a </a:t>
            </a:r>
            <a:r>
              <a:rPr lang="en-CA" dirty="0" smtClean="0"/>
              <a:t>wave of </a:t>
            </a:r>
            <a:r>
              <a:rPr lang="en-CA" dirty="0"/>
              <a:t>the </a:t>
            </a:r>
            <a:r>
              <a:rPr lang="en-CA" dirty="0" smtClean="0"/>
              <a:t>sea</a:t>
            </a:r>
            <a:br>
              <a:rPr lang="en-CA" dirty="0" smtClean="0"/>
            </a:br>
            <a:r>
              <a:rPr lang="en-CA" dirty="0" smtClean="0"/>
              <a:t>driven </a:t>
            </a:r>
            <a:r>
              <a:rPr lang="en-CA" dirty="0"/>
              <a:t>and tossed by the wind</a:t>
            </a:r>
            <a:r>
              <a:rPr lang="en-CA" dirty="0" smtClean="0"/>
              <a:t>.” </a:t>
            </a:r>
            <a:r>
              <a:rPr lang="en-CA" sz="2200" b="1" dirty="0" smtClean="0"/>
              <a:t>(James 1:5-6)</a:t>
            </a:r>
            <a:endParaRPr lang="en-CA" sz="2200" b="1" dirty="0"/>
          </a:p>
        </p:txBody>
      </p:sp>
    </p:spTree>
    <p:extLst>
      <p:ext uri="{BB962C8B-B14F-4D97-AF65-F5344CB8AC3E}">
        <p14:creationId xmlns:p14="http://schemas.microsoft.com/office/powerpoint/2010/main" val="383663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550"/>
            <a:ext cx="8229600" cy="4800600"/>
          </a:xfrm>
        </p:spPr>
        <p:txBody>
          <a:bodyPr>
            <a:normAutofit fontScale="77500" lnSpcReduction="20000"/>
          </a:bodyPr>
          <a:lstStyle/>
          <a:p>
            <a:r>
              <a:rPr lang="en-CA" dirty="0" smtClean="0">
                <a:solidFill>
                  <a:srgbClr val="C00000"/>
                </a:solidFill>
              </a:rPr>
              <a:t>If I </a:t>
            </a:r>
            <a:r>
              <a:rPr lang="en-CA" b="1" dirty="0" smtClean="0">
                <a:solidFill>
                  <a:srgbClr val="C00000"/>
                </a:solidFill>
              </a:rPr>
              <a:t>lack faithfulness</a:t>
            </a:r>
            <a:r>
              <a:rPr lang="en-CA" dirty="0" smtClean="0">
                <a:solidFill>
                  <a:srgbClr val="C00000"/>
                </a:solidFill>
              </a:rPr>
              <a:t>, that is a problem</a:t>
            </a:r>
          </a:p>
          <a:p>
            <a:pPr lvl="1"/>
            <a:r>
              <a:rPr lang="en-CA" dirty="0" smtClean="0"/>
              <a:t>Service without faithfulness is hypocritical</a:t>
            </a:r>
          </a:p>
          <a:p>
            <a:pPr lvl="1"/>
            <a:endParaRPr lang="en-CA" dirty="0" smtClean="0"/>
          </a:p>
          <a:p>
            <a:r>
              <a:rPr lang="en-CA" dirty="0">
                <a:solidFill>
                  <a:srgbClr val="C00000"/>
                </a:solidFill>
              </a:rPr>
              <a:t>If I </a:t>
            </a:r>
            <a:r>
              <a:rPr lang="en-CA" b="1" dirty="0">
                <a:solidFill>
                  <a:srgbClr val="C00000"/>
                </a:solidFill>
              </a:rPr>
              <a:t>lack faith</a:t>
            </a:r>
            <a:r>
              <a:rPr lang="en-CA" dirty="0">
                <a:solidFill>
                  <a:srgbClr val="C00000"/>
                </a:solidFill>
              </a:rPr>
              <a:t>, that is a problem</a:t>
            </a:r>
          </a:p>
          <a:p>
            <a:pPr lvl="1"/>
            <a:r>
              <a:rPr lang="en-CA" b="1" i="1" dirty="0"/>
              <a:t>“Lord, increase my faith”</a:t>
            </a:r>
          </a:p>
          <a:p>
            <a:pPr lvl="1"/>
            <a:endParaRPr lang="en-CA" dirty="0"/>
          </a:p>
          <a:p>
            <a:r>
              <a:rPr lang="en-CA" dirty="0" smtClean="0">
                <a:solidFill>
                  <a:srgbClr val="0070C0"/>
                </a:solidFill>
              </a:rPr>
              <a:t>If </a:t>
            </a:r>
            <a:r>
              <a:rPr lang="en-CA" dirty="0">
                <a:solidFill>
                  <a:srgbClr val="0070C0"/>
                </a:solidFill>
              </a:rPr>
              <a:t>I </a:t>
            </a:r>
            <a:r>
              <a:rPr lang="en-CA" b="1" dirty="0">
                <a:solidFill>
                  <a:srgbClr val="0070C0"/>
                </a:solidFill>
              </a:rPr>
              <a:t>lack </a:t>
            </a:r>
            <a:r>
              <a:rPr lang="en-CA" b="1" dirty="0" smtClean="0">
                <a:solidFill>
                  <a:srgbClr val="0070C0"/>
                </a:solidFill>
              </a:rPr>
              <a:t>wisdom</a:t>
            </a:r>
            <a:r>
              <a:rPr lang="en-CA" dirty="0" smtClean="0">
                <a:solidFill>
                  <a:srgbClr val="0070C0"/>
                </a:solidFill>
              </a:rPr>
              <a:t>, thank God </a:t>
            </a:r>
            <a:r>
              <a:rPr lang="en-CA" dirty="0">
                <a:solidFill>
                  <a:srgbClr val="0070C0"/>
                </a:solidFill>
              </a:rPr>
              <a:t>there is a solution!</a:t>
            </a:r>
          </a:p>
          <a:p>
            <a:pPr lvl="1"/>
            <a:r>
              <a:rPr lang="en-CA" dirty="0"/>
              <a:t>Ask God for </a:t>
            </a:r>
            <a:r>
              <a:rPr lang="en-CA" dirty="0" smtClean="0"/>
              <a:t>Wisdom.</a:t>
            </a:r>
            <a:endParaRPr lang="en-CA" dirty="0"/>
          </a:p>
          <a:p>
            <a:pPr lvl="1"/>
            <a:r>
              <a:rPr lang="en-CA" dirty="0" smtClean="0"/>
              <a:t>Ask </a:t>
            </a:r>
            <a:r>
              <a:rPr lang="en-CA" dirty="0"/>
              <a:t>having Faith in </a:t>
            </a:r>
            <a:r>
              <a:rPr lang="en-CA" dirty="0" smtClean="0"/>
              <a:t>God.</a:t>
            </a:r>
            <a:endParaRPr lang="en-CA" dirty="0"/>
          </a:p>
          <a:p>
            <a:pPr lvl="1"/>
            <a:r>
              <a:rPr lang="en-CA" dirty="0"/>
              <a:t>Seek wisdom and pursue it</a:t>
            </a:r>
            <a:r>
              <a:rPr lang="en-CA" dirty="0" smtClean="0"/>
              <a:t>.</a:t>
            </a:r>
          </a:p>
          <a:p>
            <a:pPr lvl="1"/>
            <a:endParaRPr lang="en-CA" dirty="0"/>
          </a:p>
          <a:p>
            <a:r>
              <a:rPr lang="en-CA" dirty="0" smtClean="0">
                <a:solidFill>
                  <a:srgbClr val="C00000"/>
                </a:solidFill>
              </a:rPr>
              <a:t>If I </a:t>
            </a:r>
            <a:r>
              <a:rPr lang="en-CA" b="1" u="sng" dirty="0" smtClean="0">
                <a:solidFill>
                  <a:srgbClr val="C00000"/>
                </a:solidFill>
              </a:rPr>
              <a:t>refuse</a:t>
            </a:r>
            <a:r>
              <a:rPr lang="en-CA" b="1" dirty="0" smtClean="0">
                <a:solidFill>
                  <a:srgbClr val="C00000"/>
                </a:solidFill>
              </a:rPr>
              <a:t> wisdom</a:t>
            </a:r>
            <a:r>
              <a:rPr lang="en-CA" dirty="0" smtClean="0">
                <a:solidFill>
                  <a:srgbClr val="C00000"/>
                </a:solidFill>
              </a:rPr>
              <a:t>, that is a problem</a:t>
            </a:r>
          </a:p>
          <a:p>
            <a:pPr lvl="1"/>
            <a:r>
              <a:rPr lang="en-CA" b="1" i="1" dirty="0" smtClean="0"/>
              <a:t>“The fool said in his heart, ‘there is no God’”</a:t>
            </a:r>
          </a:p>
        </p:txBody>
      </p:sp>
    </p:spTree>
    <p:extLst>
      <p:ext uri="{BB962C8B-B14F-4D97-AF65-F5344CB8AC3E}">
        <p14:creationId xmlns:p14="http://schemas.microsoft.com/office/powerpoint/2010/main" val="3759797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CA" b="1" dirty="0" smtClean="0"/>
              <a:t>Which</a:t>
            </a:r>
            <a:r>
              <a:rPr lang="en-CA" dirty="0" smtClean="0"/>
              <a:t> WIDSOM?</a:t>
            </a:r>
            <a:endParaRPr lang="en-CA" dirty="0"/>
          </a:p>
        </p:txBody>
      </p:sp>
      <p:sp>
        <p:nvSpPr>
          <p:cNvPr id="3" name="Content Placeholder 2"/>
          <p:cNvSpPr>
            <a:spLocks noGrp="1"/>
          </p:cNvSpPr>
          <p:nvPr>
            <p:ph idx="1"/>
          </p:nvPr>
        </p:nvSpPr>
        <p:spPr>
          <a:xfrm>
            <a:off x="457200" y="895350"/>
            <a:ext cx="8229600" cy="4248150"/>
          </a:xfrm>
        </p:spPr>
        <p:txBody>
          <a:bodyPr>
            <a:normAutofit fontScale="62500" lnSpcReduction="20000"/>
          </a:bodyPr>
          <a:lstStyle/>
          <a:p>
            <a:r>
              <a:rPr lang="en-CA" b="1" dirty="0">
                <a:solidFill>
                  <a:srgbClr val="C00000"/>
                </a:solidFill>
              </a:rPr>
              <a:t>EARTHLY WISDOM</a:t>
            </a:r>
          </a:p>
          <a:p>
            <a:pPr lvl="1"/>
            <a:r>
              <a:rPr lang="en-CA" dirty="0"/>
              <a:t>Comes from </a:t>
            </a:r>
            <a:r>
              <a:rPr lang="en-CA" b="1" dirty="0"/>
              <a:t>below</a:t>
            </a:r>
          </a:p>
          <a:p>
            <a:pPr lvl="1"/>
            <a:r>
              <a:rPr lang="en-CA" dirty="0"/>
              <a:t>Is </a:t>
            </a:r>
            <a:r>
              <a:rPr lang="en-CA" b="1" dirty="0"/>
              <a:t>accompanied</a:t>
            </a:r>
            <a:r>
              <a:rPr lang="en-CA" dirty="0"/>
              <a:t> by </a:t>
            </a:r>
            <a:r>
              <a:rPr lang="en-CA" b="1" dirty="0"/>
              <a:t>envy</a:t>
            </a:r>
            <a:r>
              <a:rPr lang="en-CA" dirty="0"/>
              <a:t> and </a:t>
            </a:r>
            <a:r>
              <a:rPr lang="en-CA" b="1" dirty="0"/>
              <a:t>self-seeking</a:t>
            </a:r>
          </a:p>
          <a:p>
            <a:pPr lvl="1"/>
            <a:r>
              <a:rPr lang="en-CA" b="1" dirty="0">
                <a:solidFill>
                  <a:srgbClr val="C00000"/>
                </a:solidFill>
              </a:rPr>
              <a:t>I have to repent and get rid of it</a:t>
            </a:r>
          </a:p>
          <a:p>
            <a:pPr lvl="1"/>
            <a:r>
              <a:rPr lang="en-CA" b="1" dirty="0">
                <a:solidFill>
                  <a:srgbClr val="C00000"/>
                </a:solidFill>
              </a:rPr>
              <a:t>I have to confess to be forgiven of it</a:t>
            </a:r>
          </a:p>
          <a:p>
            <a:pPr lvl="1"/>
            <a:r>
              <a:rPr lang="en-CA" dirty="0" smtClean="0"/>
              <a:t>That </a:t>
            </a:r>
            <a:r>
              <a:rPr lang="en-CA" dirty="0"/>
              <a:t>wisdom is “</a:t>
            </a:r>
            <a:r>
              <a:rPr lang="en-CA" b="1" dirty="0"/>
              <a:t>earthly</a:t>
            </a:r>
            <a:r>
              <a:rPr lang="en-CA" dirty="0"/>
              <a:t>, </a:t>
            </a:r>
            <a:r>
              <a:rPr lang="en-CA" b="1" dirty="0"/>
              <a:t>sensual</a:t>
            </a:r>
            <a:r>
              <a:rPr lang="en-CA" dirty="0"/>
              <a:t>, </a:t>
            </a:r>
            <a:r>
              <a:rPr lang="en-CA" b="1" dirty="0"/>
              <a:t>demonic</a:t>
            </a:r>
            <a:r>
              <a:rPr lang="en-CA" dirty="0"/>
              <a:t>” </a:t>
            </a:r>
            <a:r>
              <a:rPr lang="en-CA" sz="2100" dirty="0"/>
              <a:t>(James 3:15</a:t>
            </a:r>
            <a:r>
              <a:rPr lang="en-CA" sz="2100" dirty="0" smtClean="0"/>
              <a:t>)</a:t>
            </a:r>
          </a:p>
          <a:p>
            <a:endParaRPr lang="en-CA" dirty="0" smtClean="0"/>
          </a:p>
          <a:p>
            <a:r>
              <a:rPr lang="en-CA" b="1" dirty="0" smtClean="0">
                <a:solidFill>
                  <a:srgbClr val="0070C0"/>
                </a:solidFill>
              </a:rPr>
              <a:t>HEAVENLY WISDOM</a:t>
            </a:r>
          </a:p>
          <a:p>
            <a:pPr lvl="1"/>
            <a:r>
              <a:rPr lang="en-CA" dirty="0" smtClean="0"/>
              <a:t>Comes from </a:t>
            </a:r>
            <a:r>
              <a:rPr lang="en-CA" b="1" dirty="0" smtClean="0"/>
              <a:t>above</a:t>
            </a:r>
          </a:p>
          <a:p>
            <a:pPr lvl="1"/>
            <a:r>
              <a:rPr lang="en-CA" dirty="0"/>
              <a:t>Is </a:t>
            </a:r>
            <a:r>
              <a:rPr lang="en-CA" b="1" dirty="0"/>
              <a:t>accompanied</a:t>
            </a:r>
            <a:r>
              <a:rPr lang="en-CA" dirty="0"/>
              <a:t> by </a:t>
            </a:r>
            <a:r>
              <a:rPr lang="en-CA" b="1" dirty="0"/>
              <a:t>good conduct</a:t>
            </a:r>
          </a:p>
          <a:p>
            <a:pPr lvl="1"/>
            <a:r>
              <a:rPr lang="en-CA" b="1" dirty="0">
                <a:solidFill>
                  <a:srgbClr val="0070C0"/>
                </a:solidFill>
              </a:rPr>
              <a:t>I have to ask God for it</a:t>
            </a:r>
          </a:p>
          <a:p>
            <a:pPr lvl="1"/>
            <a:r>
              <a:rPr lang="en-CA" b="1" dirty="0">
                <a:solidFill>
                  <a:srgbClr val="0070C0"/>
                </a:solidFill>
              </a:rPr>
              <a:t>I have to have Faith in God to receive it</a:t>
            </a:r>
          </a:p>
          <a:p>
            <a:pPr lvl="1"/>
            <a:r>
              <a:rPr lang="en-CA" dirty="0" smtClean="0"/>
              <a:t>“</a:t>
            </a:r>
            <a:r>
              <a:rPr lang="en-CA" dirty="0"/>
              <a:t>But the wisdom that is from above is first </a:t>
            </a:r>
            <a:r>
              <a:rPr lang="en-CA" b="1" u="sng" dirty="0"/>
              <a:t>pure</a:t>
            </a:r>
            <a:r>
              <a:rPr lang="en-CA" dirty="0"/>
              <a:t>, then </a:t>
            </a:r>
            <a:r>
              <a:rPr lang="en-CA" b="1" u="sng" dirty="0"/>
              <a:t>peaceable</a:t>
            </a:r>
            <a:r>
              <a:rPr lang="en-CA" dirty="0" smtClean="0"/>
              <a:t>,</a:t>
            </a:r>
            <a:br>
              <a:rPr lang="en-CA" dirty="0" smtClean="0"/>
            </a:br>
            <a:r>
              <a:rPr lang="en-CA" dirty="0" smtClean="0"/>
              <a:t> </a:t>
            </a:r>
            <a:r>
              <a:rPr lang="en-CA" b="1" u="sng" dirty="0"/>
              <a:t>gentle</a:t>
            </a:r>
            <a:r>
              <a:rPr lang="en-CA" dirty="0"/>
              <a:t>, </a:t>
            </a:r>
            <a:r>
              <a:rPr lang="en-CA" b="1" dirty="0"/>
              <a:t>willing to </a:t>
            </a:r>
            <a:r>
              <a:rPr lang="en-CA" b="1" u="sng" dirty="0"/>
              <a:t>yield</a:t>
            </a:r>
            <a:r>
              <a:rPr lang="en-CA" dirty="0"/>
              <a:t>, </a:t>
            </a:r>
            <a:r>
              <a:rPr lang="en-CA" b="1" dirty="0"/>
              <a:t>full of </a:t>
            </a:r>
            <a:r>
              <a:rPr lang="en-CA" b="1" u="sng" dirty="0"/>
              <a:t>mercy</a:t>
            </a:r>
            <a:r>
              <a:rPr lang="en-CA" dirty="0"/>
              <a:t> </a:t>
            </a:r>
            <a:r>
              <a:rPr lang="en-CA" dirty="0" smtClean="0"/>
              <a:t>and </a:t>
            </a:r>
            <a:r>
              <a:rPr lang="en-CA" b="1" dirty="0" smtClean="0"/>
              <a:t>good </a:t>
            </a:r>
            <a:r>
              <a:rPr lang="en-CA" b="1" u="sng" dirty="0" smtClean="0"/>
              <a:t>fruits</a:t>
            </a:r>
            <a:r>
              <a:rPr lang="en-CA" dirty="0" smtClean="0"/>
              <a:t>, </a:t>
            </a:r>
            <a:br>
              <a:rPr lang="en-CA" dirty="0" smtClean="0"/>
            </a:br>
            <a:r>
              <a:rPr lang="en-CA" b="1" u="sng" dirty="0" smtClean="0"/>
              <a:t>without </a:t>
            </a:r>
            <a:r>
              <a:rPr lang="en-CA" b="1" u="sng" dirty="0"/>
              <a:t>partiality</a:t>
            </a:r>
            <a:r>
              <a:rPr lang="en-CA" b="1" dirty="0"/>
              <a:t> </a:t>
            </a:r>
            <a:r>
              <a:rPr lang="en-CA" dirty="0" smtClean="0"/>
              <a:t>and </a:t>
            </a:r>
            <a:r>
              <a:rPr lang="en-CA" b="1" u="sng" dirty="0" smtClean="0"/>
              <a:t>without </a:t>
            </a:r>
            <a:r>
              <a:rPr lang="en-CA" b="1" u="sng" dirty="0"/>
              <a:t>hypocrisy</a:t>
            </a:r>
            <a:r>
              <a:rPr lang="en-CA" dirty="0" smtClean="0"/>
              <a:t>” </a:t>
            </a:r>
            <a:r>
              <a:rPr lang="en-CA" sz="2100" dirty="0" smtClean="0"/>
              <a:t>(</a:t>
            </a:r>
            <a:r>
              <a:rPr lang="en-CA" sz="2100" dirty="0"/>
              <a:t>James 3:17-18</a:t>
            </a:r>
            <a:r>
              <a:rPr lang="en-CA" sz="2100" dirty="0" smtClean="0"/>
              <a:t>)</a:t>
            </a:r>
            <a:endParaRPr lang="en-CA" sz="2100" dirty="0"/>
          </a:p>
        </p:txBody>
      </p:sp>
    </p:spTree>
    <p:extLst>
      <p:ext uri="{BB962C8B-B14F-4D97-AF65-F5344CB8AC3E}">
        <p14:creationId xmlns:p14="http://schemas.microsoft.com/office/powerpoint/2010/main" val="38349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70C0"/>
                </a:solidFill>
              </a:rPr>
              <a:t>Wise</a:t>
            </a:r>
            <a:r>
              <a:rPr lang="en-CA" dirty="0" smtClean="0">
                <a:solidFill>
                  <a:srgbClr val="0070C0"/>
                </a:solidFill>
              </a:rPr>
              <a:t> </a:t>
            </a:r>
            <a:r>
              <a:rPr lang="en-CA" dirty="0" smtClean="0"/>
              <a:t>&amp; </a:t>
            </a:r>
            <a:r>
              <a:rPr lang="en-CA" b="1" dirty="0" smtClean="0">
                <a:solidFill>
                  <a:srgbClr val="00B050"/>
                </a:solidFill>
              </a:rPr>
              <a:t>Faithful</a:t>
            </a:r>
            <a:r>
              <a:rPr lang="en-CA" dirty="0" smtClean="0">
                <a:solidFill>
                  <a:srgbClr val="00B050"/>
                </a:solidFill>
              </a:rPr>
              <a:t> </a:t>
            </a:r>
            <a:r>
              <a:rPr lang="en-CA" dirty="0" smtClean="0"/>
              <a:t>Servant</a:t>
            </a:r>
            <a:endParaRPr lang="en-CA" dirty="0"/>
          </a:p>
        </p:txBody>
      </p:sp>
      <p:sp>
        <p:nvSpPr>
          <p:cNvPr id="3" name="Content Placeholder 2"/>
          <p:cNvSpPr>
            <a:spLocks noGrp="1"/>
          </p:cNvSpPr>
          <p:nvPr>
            <p:ph idx="1"/>
          </p:nvPr>
        </p:nvSpPr>
        <p:spPr>
          <a:xfrm>
            <a:off x="457200" y="1047750"/>
            <a:ext cx="8229600" cy="3943350"/>
          </a:xfrm>
        </p:spPr>
        <p:txBody>
          <a:bodyPr>
            <a:normAutofit fontScale="70000" lnSpcReduction="20000"/>
          </a:bodyPr>
          <a:lstStyle/>
          <a:p>
            <a:r>
              <a:rPr lang="en-CA" b="1" dirty="0" smtClean="0">
                <a:solidFill>
                  <a:srgbClr val="0070C0"/>
                </a:solidFill>
              </a:rPr>
              <a:t>Wisdom</a:t>
            </a:r>
          </a:p>
          <a:p>
            <a:pPr lvl="1"/>
            <a:r>
              <a:rPr lang="en-CA" dirty="0" smtClean="0"/>
              <a:t>Comes from above</a:t>
            </a:r>
          </a:p>
          <a:p>
            <a:pPr lvl="1"/>
            <a:r>
              <a:rPr lang="en-CA" dirty="0" smtClean="0"/>
              <a:t>I have to ask for God for it, in Faith</a:t>
            </a:r>
          </a:p>
          <a:p>
            <a:pPr lvl="1"/>
            <a:r>
              <a:rPr lang="en-CA" dirty="0" smtClean="0"/>
              <a:t>I have to repent if I had the wrong kind of wisdom</a:t>
            </a:r>
          </a:p>
          <a:p>
            <a:pPr lvl="1"/>
            <a:endParaRPr lang="en-CA" dirty="0"/>
          </a:p>
          <a:p>
            <a:r>
              <a:rPr lang="en-CA" b="1" dirty="0" smtClean="0">
                <a:solidFill>
                  <a:srgbClr val="00B050"/>
                </a:solidFill>
              </a:rPr>
              <a:t>Faithfulness</a:t>
            </a:r>
          </a:p>
          <a:p>
            <a:pPr lvl="1"/>
            <a:r>
              <a:rPr lang="en-CA" dirty="0" smtClean="0"/>
              <a:t>Requires my </a:t>
            </a:r>
            <a:r>
              <a:rPr lang="en-CA" u="sng" dirty="0"/>
              <a:t>self-examination</a:t>
            </a:r>
          </a:p>
          <a:p>
            <a:pPr lvl="2"/>
            <a:r>
              <a:rPr lang="en-CA" b="1" dirty="0"/>
              <a:t>WHAT</a:t>
            </a:r>
            <a:r>
              <a:rPr lang="en-CA" dirty="0"/>
              <a:t> </a:t>
            </a:r>
            <a:r>
              <a:rPr lang="en-CA" dirty="0" smtClean="0"/>
              <a:t>am I doing </a:t>
            </a:r>
            <a:r>
              <a:rPr lang="en-CA" dirty="0"/>
              <a:t>(e.g. </a:t>
            </a:r>
            <a:r>
              <a:rPr lang="en-CA" b="1" dirty="0"/>
              <a:t>service</a:t>
            </a:r>
            <a:r>
              <a:rPr lang="en-CA" dirty="0"/>
              <a:t>)</a:t>
            </a:r>
          </a:p>
          <a:p>
            <a:pPr lvl="2"/>
            <a:r>
              <a:rPr lang="en-CA" b="1" dirty="0"/>
              <a:t>WHY</a:t>
            </a:r>
            <a:r>
              <a:rPr lang="en-CA" dirty="0"/>
              <a:t> </a:t>
            </a:r>
            <a:r>
              <a:rPr lang="en-CA" dirty="0" smtClean="0"/>
              <a:t>am I serving </a:t>
            </a:r>
            <a:r>
              <a:rPr lang="en-CA" dirty="0"/>
              <a:t>(my </a:t>
            </a:r>
            <a:r>
              <a:rPr lang="en-CA" b="1" dirty="0"/>
              <a:t>motives</a:t>
            </a:r>
            <a:r>
              <a:rPr lang="en-CA" dirty="0"/>
              <a:t>)</a:t>
            </a:r>
          </a:p>
          <a:p>
            <a:pPr lvl="2"/>
            <a:r>
              <a:rPr lang="en-CA" b="1" dirty="0"/>
              <a:t>HOW</a:t>
            </a:r>
            <a:r>
              <a:rPr lang="en-CA" dirty="0"/>
              <a:t> </a:t>
            </a:r>
            <a:r>
              <a:rPr lang="en-CA" dirty="0" smtClean="0"/>
              <a:t>am I serving </a:t>
            </a:r>
            <a:r>
              <a:rPr lang="en-CA" dirty="0"/>
              <a:t>(e.g. </a:t>
            </a:r>
            <a:r>
              <a:rPr lang="en-CA" b="1" dirty="0"/>
              <a:t>loving</a:t>
            </a:r>
            <a:r>
              <a:rPr lang="en-CA" dirty="0"/>
              <a:t>, </a:t>
            </a:r>
            <a:r>
              <a:rPr lang="en-CA" b="1" dirty="0"/>
              <a:t>caring</a:t>
            </a:r>
            <a:r>
              <a:rPr lang="en-CA" dirty="0"/>
              <a:t>, </a:t>
            </a:r>
            <a:r>
              <a:rPr lang="en-CA" b="1" dirty="0"/>
              <a:t>forgiving</a:t>
            </a:r>
            <a:r>
              <a:rPr lang="en-CA" dirty="0"/>
              <a:t>, </a:t>
            </a:r>
            <a:r>
              <a:rPr lang="en-CA" b="1" dirty="0"/>
              <a:t>humble</a:t>
            </a:r>
            <a:r>
              <a:rPr lang="en-CA" dirty="0"/>
              <a:t>)</a:t>
            </a:r>
          </a:p>
          <a:p>
            <a:pPr lvl="2"/>
            <a:r>
              <a:rPr lang="en-CA" b="1" dirty="0"/>
              <a:t>WHO</a:t>
            </a:r>
            <a:r>
              <a:rPr lang="en-CA" dirty="0"/>
              <a:t> </a:t>
            </a:r>
            <a:r>
              <a:rPr lang="en-CA" dirty="0" smtClean="0"/>
              <a:t>am I serving </a:t>
            </a:r>
            <a:r>
              <a:rPr lang="en-CA" dirty="0"/>
              <a:t>(my </a:t>
            </a:r>
            <a:r>
              <a:rPr lang="en-CA" b="1" dirty="0"/>
              <a:t>self</a:t>
            </a:r>
            <a:r>
              <a:rPr lang="en-CA" dirty="0"/>
              <a:t>, </a:t>
            </a:r>
            <a:r>
              <a:rPr lang="en-CA" b="1" dirty="0"/>
              <a:t>family</a:t>
            </a:r>
            <a:r>
              <a:rPr lang="en-CA" dirty="0"/>
              <a:t>, the </a:t>
            </a:r>
            <a:r>
              <a:rPr lang="en-CA" b="1" dirty="0"/>
              <a:t>Lord</a:t>
            </a:r>
            <a:r>
              <a:rPr lang="en-CA" dirty="0"/>
              <a:t>, </a:t>
            </a:r>
            <a:r>
              <a:rPr lang="en-CA" b="1" dirty="0"/>
              <a:t>His </a:t>
            </a:r>
            <a:r>
              <a:rPr lang="en-CA" b="1" dirty="0" smtClean="0"/>
              <a:t>children</a:t>
            </a:r>
            <a:r>
              <a:rPr lang="en-CA" dirty="0" smtClean="0"/>
              <a:t>)</a:t>
            </a:r>
            <a:endParaRPr lang="en-CA" dirty="0"/>
          </a:p>
          <a:p>
            <a:pPr lvl="2"/>
            <a:r>
              <a:rPr lang="en-CA" b="1" dirty="0"/>
              <a:t>WHEN</a:t>
            </a:r>
            <a:r>
              <a:rPr lang="en-CA" dirty="0"/>
              <a:t> I am serving (</a:t>
            </a:r>
            <a:r>
              <a:rPr lang="en-CA" b="1" dirty="0"/>
              <a:t>equipped</a:t>
            </a:r>
            <a:r>
              <a:rPr lang="en-CA" dirty="0"/>
              <a:t>, </a:t>
            </a:r>
            <a:r>
              <a:rPr lang="en-CA" b="1" dirty="0" smtClean="0"/>
              <a:t>repented</a:t>
            </a:r>
            <a:r>
              <a:rPr lang="en-CA" dirty="0" smtClean="0"/>
              <a:t>, </a:t>
            </a:r>
            <a:r>
              <a:rPr lang="en-CA" b="1" dirty="0" smtClean="0"/>
              <a:t>prepared</a:t>
            </a:r>
            <a:r>
              <a:rPr lang="en-CA" dirty="0"/>
              <a:t>)</a:t>
            </a:r>
          </a:p>
          <a:p>
            <a:pPr lvl="1"/>
            <a:r>
              <a:rPr lang="en-CA" dirty="0" smtClean="0"/>
              <a:t>Requires my </a:t>
            </a:r>
            <a:r>
              <a:rPr lang="en-CA" b="1" u="sng" dirty="0" smtClean="0"/>
              <a:t>honest effort</a:t>
            </a:r>
          </a:p>
        </p:txBody>
      </p:sp>
    </p:spTree>
    <p:extLst>
      <p:ext uri="{BB962C8B-B14F-4D97-AF65-F5344CB8AC3E}">
        <p14:creationId xmlns:p14="http://schemas.microsoft.com/office/powerpoint/2010/main" val="3439136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763</Words>
  <Application>Microsoft Office PowerPoint</Application>
  <PresentationFormat>On-screen Show (16:9)</PresentationFormat>
  <Paragraphs>199</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Faithful Service</vt:lpstr>
      <vt:lpstr>Luke 12:35-48</vt:lpstr>
      <vt:lpstr>Business Owner</vt:lpstr>
      <vt:lpstr>Our Loving God</vt:lpstr>
      <vt:lpstr>PowerPoint Presentation</vt:lpstr>
      <vt:lpstr>Blessed is the Wise &amp; Faithful Servant</vt:lpstr>
      <vt:lpstr>PowerPoint Presentation</vt:lpstr>
      <vt:lpstr>Which WIDSOM?</vt:lpstr>
      <vt:lpstr>Wise &amp; Faithful Servant</vt:lpstr>
      <vt:lpstr>Why am I serving? (self-examine my motivation)</vt:lpstr>
      <vt:lpstr>How am I serving? (take care that we do NOT serve this way …)</vt:lpstr>
      <vt:lpstr>How am I serving? (self-examine my characteristics, attitude &amp; behavior)</vt:lpstr>
      <vt:lpstr>Matthew 24:42-51</vt:lpstr>
      <vt:lpstr>Faithful &amp; Wise Servant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Faithful Service</dc:title>
  <dc:creator>Thao</dc:creator>
  <cp:lastModifiedBy>Thao</cp:lastModifiedBy>
  <cp:revision>19</cp:revision>
  <dcterms:created xsi:type="dcterms:W3CDTF">2006-08-16T00:00:00Z</dcterms:created>
  <dcterms:modified xsi:type="dcterms:W3CDTF">2013-10-26T22:19:58Z</dcterms:modified>
</cp:coreProperties>
</file>