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2" r:id="rId15"/>
    <p:sldId id="257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62" d="100"/>
        <a:sy n="262" d="100"/>
      </p:scale>
      <p:origin x="0" y="11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Gospel Readings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Lent Sundays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2014-03-30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40000"/>
                  <a:lumOff val="60000"/>
                </a:schemeClr>
              </a:buClr>
              <a:buFont typeface="+mj-ea"/>
              <a:buAutoNum type="circleNumDbPlain" startAt="4"/>
            </a:pPr>
            <a:r>
              <a:rPr lang="en-US" dirty="0" smtClean="0"/>
              <a:t> The Samaritan Woman</a:t>
            </a:r>
            <a:br>
              <a:rPr lang="en-US" dirty="0" smtClean="0"/>
            </a:br>
            <a:r>
              <a:rPr lang="en-US" sz="3100" dirty="0" smtClean="0">
                <a:solidFill>
                  <a:srgbClr val="8EB4E3"/>
                </a:solidFill>
              </a:rPr>
              <a:t>John 4</a:t>
            </a:r>
            <a:r>
              <a:rPr lang="en-US" sz="2200" dirty="0" smtClean="0">
                <a:solidFill>
                  <a:srgbClr val="8EB4E3"/>
                </a:solidFill>
              </a:rPr>
              <a:t>:1-42</a:t>
            </a:r>
            <a:endParaRPr lang="en-US" sz="2200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31" y="1600199"/>
            <a:ext cx="8647160" cy="507944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00"/>
                </a:solidFill>
                <a:cs typeface="Baskerville"/>
              </a:rPr>
              <a:t>REPENTANCE</a:t>
            </a:r>
            <a:endParaRPr lang="en-US" dirty="0">
              <a:solidFill>
                <a:srgbClr val="FFFF00"/>
              </a:solidFill>
              <a:cs typeface="Baskerville"/>
            </a:endParaRPr>
          </a:p>
          <a:p>
            <a:pPr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There is hope for all of us.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The Samaritan woman was a liar, adulterer, and had lived an immoral live with 5 husbands, but …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The love of Jesus leads her to repent.</a:t>
            </a:r>
          </a:p>
          <a:p>
            <a:pPr>
              <a:tabLst>
                <a:tab pos="1974850" algn="l"/>
              </a:tabLst>
            </a:pPr>
            <a:r>
              <a:rPr lang="en-US" dirty="0">
                <a:solidFill>
                  <a:srgbClr val="8EB4E3"/>
                </a:solidFill>
                <a:cs typeface="Baskerville"/>
              </a:rPr>
              <a:t>She repents, and becomes a saintly preacher!</a:t>
            </a:r>
          </a:p>
          <a:p>
            <a:pPr>
              <a:tabLst>
                <a:tab pos="1974850" algn="l"/>
              </a:tabLst>
            </a:pPr>
            <a:r>
              <a:rPr lang="en-US" dirty="0">
                <a:cs typeface="Baskerville"/>
              </a:rPr>
              <a:t>Do not judge a sinner; the Lord can make him into a Saint.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Jesus reveals Himself to all who are ready to accept Him.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we believe, not because of what you said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ourselves have heard Him and we know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b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indeed the Christ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Savior of the world.</a:t>
            </a: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2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40000"/>
                  <a:lumOff val="60000"/>
                </a:schemeClr>
              </a:buClr>
              <a:buFont typeface="+mj-ea"/>
              <a:buAutoNum type="circleNumDbPlain" startAt="5"/>
            </a:pPr>
            <a:r>
              <a:rPr lang="en-US" dirty="0" smtClean="0"/>
              <a:t> The Man at the Pool of Bethesda</a:t>
            </a:r>
            <a:br>
              <a:rPr lang="en-US" dirty="0" smtClean="0"/>
            </a:br>
            <a:r>
              <a:rPr lang="en-US" sz="3100" dirty="0" smtClean="0">
                <a:solidFill>
                  <a:srgbClr val="8EB4E3"/>
                </a:solidFill>
              </a:rPr>
              <a:t>John 5</a:t>
            </a:r>
            <a:r>
              <a:rPr lang="en-US" sz="2200" dirty="0" smtClean="0">
                <a:solidFill>
                  <a:srgbClr val="8EB4E3"/>
                </a:solidFill>
              </a:rPr>
              <a:t>:1-18</a:t>
            </a:r>
            <a:endParaRPr lang="en-US" sz="2200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51" y="1600200"/>
            <a:ext cx="8662839" cy="49540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00"/>
                </a:solidFill>
                <a:cs typeface="Baskerville"/>
              </a:rPr>
              <a:t>REPENTANCE</a:t>
            </a:r>
            <a:endParaRPr lang="en-US" dirty="0">
              <a:solidFill>
                <a:srgbClr val="FFFF00"/>
              </a:solidFill>
              <a:cs typeface="Baskerville"/>
            </a:endParaRPr>
          </a:p>
          <a:p>
            <a:pPr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We see humanity’s emptiness, helplessness, and loneliness without God.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Jesus always respects our free will, asking,</a:t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</a:b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you want to be made well?”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When Christ forgives me, I need to make an effort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“sin no more.”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See, you have been made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well.</a:t>
            </a:r>
            <a:b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more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lest a worse thing come upon you.</a:t>
            </a: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3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40000"/>
                  <a:lumOff val="60000"/>
                </a:schemeClr>
              </a:buClr>
              <a:buFont typeface="+mj-ea"/>
              <a:buAutoNum type="circleNumDbPlain" startAt="6"/>
            </a:pPr>
            <a:r>
              <a:rPr lang="en-US" dirty="0" smtClean="0"/>
              <a:t> The Man Born Blind</a:t>
            </a:r>
            <a:br>
              <a:rPr lang="en-US" dirty="0" smtClean="0"/>
            </a:br>
            <a:r>
              <a:rPr lang="en-US" sz="3100" dirty="0" smtClean="0">
                <a:solidFill>
                  <a:srgbClr val="8EB4E3"/>
                </a:solidFill>
              </a:rPr>
              <a:t>John 9</a:t>
            </a:r>
            <a:r>
              <a:rPr lang="en-US" sz="2200" dirty="0" smtClean="0">
                <a:solidFill>
                  <a:srgbClr val="8EB4E3"/>
                </a:solidFill>
              </a:rPr>
              <a:t>:1-38</a:t>
            </a:r>
            <a:endParaRPr lang="en-US" sz="2200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51" y="1600200"/>
            <a:ext cx="8662839" cy="49540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00"/>
                </a:solidFill>
                <a:cs typeface="Baskerville"/>
              </a:rPr>
              <a:t>CHRIST is the LIGHT of the WORLD</a:t>
            </a:r>
            <a:endParaRPr lang="en-US" dirty="0">
              <a:solidFill>
                <a:srgbClr val="FFFF00"/>
              </a:solidFill>
              <a:cs typeface="Baskerville"/>
            </a:endParaRPr>
          </a:p>
          <a:p>
            <a:pPr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Blindness is a symbol of humanity who are in need of illumination of Christ.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rgbClr val="8EB4E3"/>
                </a:solidFill>
                <a:cs typeface="Baskerville"/>
              </a:rPr>
              <a:t>Many deep meanings in this Gospel reading!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Baptism is essential (buried &amp; risen with Christ).</a:t>
            </a:r>
          </a:p>
          <a:p>
            <a:pPr marL="0" indent="0">
              <a:buNone/>
              <a:tabLst>
                <a:tab pos="1974850" algn="l"/>
              </a:tabLst>
            </a:pPr>
            <a:endParaRPr lang="en-US" dirty="0" smtClean="0">
              <a:cs typeface="Baskerville"/>
            </a:endParaRP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Go, wash in the pool of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Siloam</a:t>
            </a:r>
            <a:b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translated, Sent)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went and washed, and came back seeing.</a:t>
            </a: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3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chemeClr val="bg2">
                  <a:lumMod val="40000"/>
                  <a:lumOff val="60000"/>
                </a:schemeClr>
              </a:buClr>
              <a:buFont typeface="+mj-ea"/>
              <a:buAutoNum type="circleNumDbPlain" startAt="7"/>
            </a:pPr>
            <a:r>
              <a:rPr lang="en-US" dirty="0" smtClean="0"/>
              <a:t> Palm Sunday</a:t>
            </a:r>
            <a:br>
              <a:rPr lang="en-US" dirty="0" smtClean="0"/>
            </a:br>
            <a:r>
              <a:rPr lang="en-US" sz="2200" dirty="0" smtClean="0">
                <a:solidFill>
                  <a:srgbClr val="8EB4E3"/>
                </a:solidFill>
              </a:rPr>
              <a:t>Matthew 21</a:t>
            </a:r>
            <a:r>
              <a:rPr lang="en-US" sz="1600" dirty="0" smtClean="0">
                <a:solidFill>
                  <a:srgbClr val="8EB4E3"/>
                </a:solidFill>
              </a:rPr>
              <a:t>:1-38, </a:t>
            </a:r>
            <a:r>
              <a:rPr lang="en-US" sz="2200" dirty="0" smtClean="0">
                <a:solidFill>
                  <a:srgbClr val="8EB4E3"/>
                </a:solidFill>
              </a:rPr>
              <a:t>Mark 11</a:t>
            </a:r>
            <a:r>
              <a:rPr lang="en-US" sz="1600" dirty="0" smtClean="0">
                <a:solidFill>
                  <a:srgbClr val="8EB4E3"/>
                </a:solidFill>
              </a:rPr>
              <a:t>:1-11, </a:t>
            </a:r>
            <a:r>
              <a:rPr lang="en-US" sz="2200" dirty="0" smtClean="0">
                <a:solidFill>
                  <a:srgbClr val="8EB4E3"/>
                </a:solidFill>
              </a:rPr>
              <a:t>Luke 19</a:t>
            </a:r>
            <a:r>
              <a:rPr lang="en-US" sz="1600" dirty="0" smtClean="0">
                <a:solidFill>
                  <a:srgbClr val="8EB4E3"/>
                </a:solidFill>
              </a:rPr>
              <a:t>:29-48, </a:t>
            </a:r>
            <a:r>
              <a:rPr lang="en-US" sz="2200" dirty="0" smtClean="0">
                <a:solidFill>
                  <a:srgbClr val="8EB4E3"/>
                </a:solidFill>
              </a:rPr>
              <a:t>John 12</a:t>
            </a:r>
            <a:r>
              <a:rPr lang="en-US" sz="1600" dirty="0" smtClean="0">
                <a:solidFill>
                  <a:srgbClr val="8EB4E3"/>
                </a:solidFill>
              </a:rPr>
              <a:t>:12-19</a:t>
            </a:r>
            <a:endParaRPr lang="en-US" sz="1600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51" y="1600200"/>
            <a:ext cx="8662839" cy="49540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00"/>
                </a:solidFill>
                <a:cs typeface="Baskerville"/>
              </a:rPr>
              <a:t>The beginning of the most </a:t>
            </a:r>
            <a:r>
              <a:rPr lang="en-US" dirty="0" smtClean="0">
                <a:solidFill>
                  <a:srgbClr val="FF0000"/>
                </a:solidFill>
                <a:cs typeface="Baskerville"/>
              </a:rPr>
              <a:t>Holy Week </a:t>
            </a:r>
            <a:r>
              <a:rPr lang="en-US" dirty="0" smtClean="0">
                <a:solidFill>
                  <a:srgbClr val="FFFF00"/>
                </a:solidFill>
                <a:cs typeface="Baskerville"/>
              </a:rPr>
              <a:t>of the year</a:t>
            </a:r>
            <a:endParaRPr lang="en-US" dirty="0">
              <a:solidFill>
                <a:srgbClr val="FFFF00"/>
              </a:solidFill>
              <a:cs typeface="Baskerville"/>
            </a:endParaRP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The highest honor and respect </a:t>
            </a:r>
            <a:br>
              <a:rPr lang="en-US" dirty="0" smtClean="0">
                <a:cs typeface="Baskerville"/>
              </a:rPr>
            </a:br>
            <a:r>
              <a:rPr lang="en-US" dirty="0" smtClean="0">
                <a:cs typeface="Baskerville"/>
              </a:rPr>
              <a:t>are paid to Jesus on this day.</a:t>
            </a:r>
          </a:p>
          <a:p>
            <a:pPr marL="0" indent="0">
              <a:buNone/>
              <a:tabLst>
                <a:tab pos="1974850" algn="l"/>
              </a:tabLst>
            </a:pPr>
            <a:endParaRPr lang="en-US" dirty="0" smtClean="0">
              <a:cs typeface="Baskerville"/>
            </a:endParaRP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Hosanna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‘Blessed 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He who comes in the name of the Lord!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kingdom of our father David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comes in the name of the Lord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Hosanna in the highest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Great Lent – Sunday Liturgy Gospels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5" y="1097592"/>
            <a:ext cx="9018565" cy="5456608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Pre-Lent 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Matthew 6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:1-18</a:t>
            </a:r>
            <a:r>
              <a:rPr lang="en-US" dirty="0" smtClean="0">
                <a:solidFill>
                  <a:srgbClr val="8EB4E3"/>
                </a:solidFill>
              </a:rPr>
              <a:t>	</a:t>
            </a:r>
            <a:r>
              <a:rPr lang="en-US" sz="2800" dirty="0" smtClean="0">
                <a:solidFill>
                  <a:srgbClr val="8EB4E3"/>
                </a:solidFill>
              </a:rPr>
              <a:t>Charity, Fasting, Prayer</a:t>
            </a:r>
            <a:endParaRPr lang="en-US" sz="2000" dirty="0" smtClean="0">
              <a:solidFill>
                <a:srgbClr val="8EB4E3"/>
              </a:solidFill>
            </a:endParaRPr>
          </a:p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sz="2400" dirty="0" smtClean="0"/>
              <a:t>Sunday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F7F7F"/>
                </a:solidFill>
              </a:rPr>
              <a:t>Matthew 6</a:t>
            </a:r>
            <a:r>
              <a:rPr lang="en-US" sz="2000" dirty="0" smtClean="0">
                <a:solidFill>
                  <a:srgbClr val="7F7F7F"/>
                </a:solidFill>
              </a:rPr>
              <a:t>:19-33</a:t>
            </a:r>
            <a:r>
              <a:rPr lang="en-US" sz="2400" dirty="0" smtClean="0"/>
              <a:t>	</a:t>
            </a:r>
            <a:r>
              <a:rPr lang="en-US" dirty="0" smtClean="0"/>
              <a:t>Treasures</a:t>
            </a:r>
          </a:p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2</a:t>
            </a:r>
            <a:r>
              <a:rPr lang="en-US" baseline="30000" dirty="0" smtClean="0">
                <a:solidFill>
                  <a:srgbClr val="8EB4E3"/>
                </a:solidFill>
              </a:rPr>
              <a:t>nd</a:t>
            </a:r>
            <a:r>
              <a:rPr lang="en-US" dirty="0" smtClean="0">
                <a:solidFill>
                  <a:srgbClr val="8EB4E3"/>
                </a:solidFill>
              </a:rPr>
              <a:t> </a:t>
            </a:r>
            <a:r>
              <a:rPr lang="en-US" sz="2400" dirty="0" smtClean="0">
                <a:solidFill>
                  <a:srgbClr val="8EB4E3"/>
                </a:solidFill>
              </a:rPr>
              <a:t>Sunday</a:t>
            </a:r>
            <a:r>
              <a:rPr lang="en-US" dirty="0" smtClean="0">
                <a:solidFill>
                  <a:srgbClr val="8EB4E3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Matthew 4</a:t>
            </a:r>
            <a:r>
              <a:rPr lang="en-US" sz="2000" dirty="0" smtClean="0">
                <a:solidFill>
                  <a:srgbClr val="7F7F7F"/>
                </a:solidFill>
              </a:rPr>
              <a:t>:1-11</a:t>
            </a:r>
            <a:r>
              <a:rPr lang="en-US" dirty="0">
                <a:solidFill>
                  <a:srgbClr val="8EB4E3"/>
                </a:solidFill>
              </a:rPr>
              <a:t>	</a:t>
            </a:r>
            <a:r>
              <a:rPr lang="en-US" dirty="0" smtClean="0">
                <a:solidFill>
                  <a:srgbClr val="8EB4E3"/>
                </a:solidFill>
              </a:rPr>
              <a:t>Temptations</a:t>
            </a:r>
          </a:p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sz="2400" dirty="0" smtClean="0"/>
              <a:t>Sunday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F7F7F"/>
                </a:solidFill>
              </a:rPr>
              <a:t>Luke 15</a:t>
            </a:r>
            <a:r>
              <a:rPr lang="en-US" sz="2000" dirty="0" smtClean="0">
                <a:solidFill>
                  <a:srgbClr val="7F7F7F"/>
                </a:solidFill>
              </a:rPr>
              <a:t>:11-32</a:t>
            </a:r>
            <a:r>
              <a:rPr lang="en-US" dirty="0" smtClean="0"/>
              <a:t>	Prodigal Son</a:t>
            </a:r>
          </a:p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4</a:t>
            </a:r>
            <a:r>
              <a:rPr lang="en-US" baseline="30000" dirty="0" smtClean="0">
                <a:solidFill>
                  <a:srgbClr val="8EB4E3"/>
                </a:solidFill>
              </a:rPr>
              <a:t>th</a:t>
            </a:r>
            <a:r>
              <a:rPr lang="en-US" dirty="0" smtClean="0">
                <a:solidFill>
                  <a:srgbClr val="8EB4E3"/>
                </a:solidFill>
              </a:rPr>
              <a:t> </a:t>
            </a:r>
            <a:r>
              <a:rPr lang="en-US" sz="2400" dirty="0" smtClean="0">
                <a:solidFill>
                  <a:srgbClr val="8EB4E3"/>
                </a:solidFill>
              </a:rPr>
              <a:t>Sunday</a:t>
            </a:r>
            <a:r>
              <a:rPr lang="en-US" dirty="0" smtClean="0">
                <a:solidFill>
                  <a:srgbClr val="8EB4E3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John 4</a:t>
            </a:r>
            <a:r>
              <a:rPr lang="en-US" sz="2000" dirty="0" smtClean="0">
                <a:solidFill>
                  <a:srgbClr val="7F7F7F"/>
                </a:solidFill>
              </a:rPr>
              <a:t>:1-42</a:t>
            </a:r>
            <a:r>
              <a:rPr lang="en-US" dirty="0" smtClean="0">
                <a:solidFill>
                  <a:srgbClr val="8EB4E3"/>
                </a:solidFill>
              </a:rPr>
              <a:t>	Samaritan Woman</a:t>
            </a:r>
          </a:p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z="2400" dirty="0" smtClean="0"/>
              <a:t>Sunday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F7F7F"/>
                </a:solidFill>
              </a:rPr>
              <a:t>John 5</a:t>
            </a:r>
            <a:r>
              <a:rPr lang="en-US" sz="2000" dirty="0" smtClean="0">
                <a:solidFill>
                  <a:srgbClr val="7F7F7F"/>
                </a:solidFill>
              </a:rPr>
              <a:t>:1-18</a:t>
            </a:r>
            <a:r>
              <a:rPr lang="en-US" dirty="0" smtClean="0"/>
              <a:t>	</a:t>
            </a:r>
            <a:r>
              <a:rPr lang="en-US" sz="2400" dirty="0" smtClean="0"/>
              <a:t>The Man </a:t>
            </a:r>
            <a:r>
              <a:rPr lang="en-US" sz="1800" dirty="0" smtClean="0"/>
              <a:t>at </a:t>
            </a:r>
            <a:r>
              <a:rPr lang="en-US" sz="2400" dirty="0" smtClean="0"/>
              <a:t>Pool </a:t>
            </a:r>
            <a:r>
              <a:rPr lang="en-US" sz="1800" dirty="0" smtClean="0"/>
              <a:t>of </a:t>
            </a:r>
            <a:r>
              <a:rPr lang="en-US" sz="2400" dirty="0" smtClean="0"/>
              <a:t>Bethesda</a:t>
            </a:r>
          </a:p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6</a:t>
            </a:r>
            <a:r>
              <a:rPr lang="en-US" baseline="30000" dirty="0" smtClean="0">
                <a:solidFill>
                  <a:srgbClr val="8EB4E3"/>
                </a:solidFill>
              </a:rPr>
              <a:t>th</a:t>
            </a:r>
            <a:r>
              <a:rPr lang="en-US" dirty="0" smtClean="0">
                <a:solidFill>
                  <a:srgbClr val="8EB4E3"/>
                </a:solidFill>
              </a:rPr>
              <a:t> </a:t>
            </a:r>
            <a:r>
              <a:rPr lang="en-US" sz="2400" dirty="0" smtClean="0">
                <a:solidFill>
                  <a:srgbClr val="8EB4E3"/>
                </a:solidFill>
              </a:rPr>
              <a:t>Sunday</a:t>
            </a:r>
            <a:r>
              <a:rPr lang="en-US" dirty="0" smtClean="0">
                <a:solidFill>
                  <a:srgbClr val="8EB4E3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John 9</a:t>
            </a:r>
            <a:r>
              <a:rPr lang="en-US" sz="2000" dirty="0" smtClean="0">
                <a:solidFill>
                  <a:srgbClr val="7F7F7F"/>
                </a:solidFill>
              </a:rPr>
              <a:t>:1-38</a:t>
            </a:r>
            <a:r>
              <a:rPr lang="en-US" dirty="0" smtClean="0">
                <a:solidFill>
                  <a:srgbClr val="8EB4E3"/>
                </a:solidFill>
              </a:rPr>
              <a:t>	The Man </a:t>
            </a:r>
            <a:r>
              <a:rPr lang="en-US" dirty="0">
                <a:solidFill>
                  <a:srgbClr val="8EB4E3"/>
                </a:solidFill>
              </a:rPr>
              <a:t>B</a:t>
            </a:r>
            <a:r>
              <a:rPr lang="en-US" dirty="0" smtClean="0">
                <a:solidFill>
                  <a:srgbClr val="8EB4E3"/>
                </a:solidFill>
              </a:rPr>
              <a:t>orn Blind</a:t>
            </a:r>
          </a:p>
          <a:p>
            <a:pPr>
              <a:tabLst>
                <a:tab pos="2422525" algn="l"/>
                <a:tab pos="5378450" algn="l"/>
              </a:tabLst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z="2400" dirty="0" smtClean="0"/>
              <a:t>Sunday	</a:t>
            </a:r>
            <a:r>
              <a:rPr lang="en-US" dirty="0" smtClean="0">
                <a:solidFill>
                  <a:srgbClr val="7F7F7F"/>
                </a:solidFill>
              </a:rPr>
              <a:t>Matthew 21</a:t>
            </a:r>
            <a:r>
              <a:rPr lang="en-US" sz="2000" dirty="0" smtClean="0">
                <a:solidFill>
                  <a:srgbClr val="7F7F7F"/>
                </a:solidFill>
              </a:rPr>
              <a:t>:1-17</a:t>
            </a:r>
            <a:r>
              <a:rPr lang="en-US" dirty="0" smtClean="0">
                <a:solidFill>
                  <a:srgbClr val="7F7F7F"/>
                </a:solidFill>
              </a:rPr>
              <a:t>,</a:t>
            </a:r>
            <a:r>
              <a:rPr lang="en-US" dirty="0" smtClean="0"/>
              <a:t>	Palm Sunday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7F7F7F"/>
                </a:solidFill>
              </a:rPr>
              <a:t>Mark 11</a:t>
            </a:r>
            <a:r>
              <a:rPr lang="en-US" sz="2000" dirty="0" smtClean="0">
                <a:solidFill>
                  <a:srgbClr val="7F7F7F"/>
                </a:solidFill>
              </a:rPr>
              <a:t>:1-11</a:t>
            </a:r>
            <a:r>
              <a:rPr lang="en-US" dirty="0" smtClean="0">
                <a:solidFill>
                  <a:srgbClr val="7F7F7F"/>
                </a:solidFill>
              </a:rPr>
              <a:t>, Luke 19</a:t>
            </a:r>
            <a:r>
              <a:rPr lang="en-US" sz="2000" dirty="0" smtClean="0">
                <a:solidFill>
                  <a:srgbClr val="7F7F7F"/>
                </a:solidFill>
              </a:rPr>
              <a:t>:29-48</a:t>
            </a:r>
            <a:r>
              <a:rPr lang="en-US" dirty="0" smtClean="0">
                <a:solidFill>
                  <a:srgbClr val="7F7F7F"/>
                </a:solidFill>
              </a:rPr>
              <a:t>, John 12</a:t>
            </a:r>
            <a:r>
              <a:rPr lang="en-US" sz="2000" dirty="0" smtClean="0">
                <a:solidFill>
                  <a:srgbClr val="7F7F7F"/>
                </a:solidFill>
              </a:rPr>
              <a:t>:12-19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  <a:tabLst>
                <a:tab pos="2422525" algn="l"/>
                <a:tab pos="537845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+++++ Holy Week (the Lord’s Suffering) +++++</a:t>
            </a:r>
          </a:p>
          <a:p>
            <a:pPr marL="0" indent="0" algn="ctr">
              <a:buNone/>
              <a:tabLst>
                <a:tab pos="24225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Easter</a:t>
            </a:r>
            <a:r>
              <a:rPr lang="en-US" dirty="0">
                <a:solidFill>
                  <a:srgbClr val="8EB4E3"/>
                </a:solidFill>
              </a:rPr>
              <a:t> </a:t>
            </a:r>
            <a:r>
              <a:rPr lang="en-US" dirty="0" smtClean="0">
                <a:solidFill>
                  <a:srgbClr val="8EB4E3"/>
                </a:solidFill>
              </a:rPr>
              <a:t>… Christ is Risen … Indeed, He is Risen!!!</a:t>
            </a:r>
            <a:endParaRPr lang="en-US" dirty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4"/>
              </a:clrFrom>
              <a:clrTo>
                <a:srgbClr val="000004">
                  <a:alpha val="0"/>
                </a:srgbClr>
              </a:clrTo>
            </a:clrChange>
          </a:blip>
          <a:srcRect l="9780" t="1293" r="8762" b="2061"/>
          <a:stretch/>
        </p:blipFill>
        <p:spPr>
          <a:xfrm>
            <a:off x="6488159" y="180314"/>
            <a:ext cx="2663681" cy="43522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8162"/>
            <a:ext cx="8229600" cy="7602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the </a:t>
            </a:r>
            <a:r>
              <a:rPr lang="en-US" dirty="0" smtClean="0">
                <a:solidFill>
                  <a:srgbClr val="FF0000"/>
                </a:solidFill>
              </a:rPr>
              <a:t>Cross</a:t>
            </a:r>
            <a:r>
              <a:rPr lang="en-US" dirty="0" smtClean="0"/>
              <a:t>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7514"/>
            <a:ext cx="9144000" cy="605048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power</a:t>
            </a:r>
            <a:r>
              <a:rPr lang="en-US" dirty="0"/>
              <a:t> of God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throne</a:t>
            </a:r>
            <a:r>
              <a:rPr lang="en-US" dirty="0" smtClean="0"/>
              <a:t> of the Lord </a:t>
            </a:r>
            <a:r>
              <a:rPr lang="en-US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(Our King reigns on the wood of the Cross)</a:t>
            </a:r>
            <a:endParaRPr lang="en-US" sz="2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salvation</a:t>
            </a:r>
            <a:r>
              <a:rPr lang="en-US" dirty="0" smtClean="0"/>
              <a:t> of all of us</a:t>
            </a:r>
          </a:p>
          <a:p>
            <a:r>
              <a:rPr lang="en-US" dirty="0" smtClean="0"/>
              <a:t>The price paid to </a:t>
            </a:r>
            <a:r>
              <a:rPr lang="en-US" dirty="0" smtClean="0">
                <a:solidFill>
                  <a:srgbClr val="FF0000"/>
                </a:solidFill>
              </a:rPr>
              <a:t>forgive</a:t>
            </a:r>
            <a:r>
              <a:rPr lang="en-US" dirty="0" smtClean="0"/>
              <a:t> my sins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reconciliation</a:t>
            </a:r>
            <a:r>
              <a:rPr lang="en-US" dirty="0"/>
              <a:t> of Earth &amp; Heaven</a:t>
            </a:r>
          </a:p>
          <a:p>
            <a:r>
              <a:rPr lang="en-US" dirty="0" smtClean="0"/>
              <a:t>The open arms of the Lord to </a:t>
            </a:r>
            <a:r>
              <a:rPr lang="en-US" dirty="0" smtClean="0">
                <a:solidFill>
                  <a:srgbClr val="FF0000"/>
                </a:solidFill>
              </a:rPr>
              <a:t>accept </a:t>
            </a:r>
            <a:r>
              <a:rPr lang="en-US" dirty="0" smtClean="0"/>
              <a:t>me</a:t>
            </a:r>
          </a:p>
          <a:p>
            <a:r>
              <a:rPr lang="en-US" dirty="0" smtClean="0"/>
              <a:t>The infinite unconditional </a:t>
            </a:r>
            <a:r>
              <a:rPr lang="en-US" dirty="0" smtClean="0">
                <a:solidFill>
                  <a:srgbClr val="FF0000"/>
                </a:solidFill>
              </a:rPr>
              <a:t>love </a:t>
            </a:r>
            <a:r>
              <a:rPr lang="en-US" dirty="0" smtClean="0"/>
              <a:t>of Our God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No 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resurrection without the Cross, no glory without suffering</a:t>
            </a: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en-US" b="1" dirty="0"/>
          </a:p>
          <a:p>
            <a:pPr marL="0" indent="0" algn="ctr">
              <a:buNone/>
            </a:pPr>
            <a:r>
              <a:rPr lang="en-US" sz="51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our 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affliction</a:t>
            </a:r>
            <a: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but for a 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</a:t>
            </a:r>
            <a: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for </a:t>
            </a:r>
            <a: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b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more 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exceeding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eternal 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of </a:t>
            </a:r>
            <a:r>
              <a:rPr lang="en-US" sz="4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</a:t>
            </a:r>
            <a: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1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(2Corinthians </a:t>
            </a:r>
            <a:r>
              <a:rPr lang="en-US" sz="2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4:17)</a:t>
            </a:r>
            <a:endParaRPr lang="en-US" sz="34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0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 You who was Crucified on the</a:t>
            </a:r>
            <a:br>
              <a:rPr lang="en-US" dirty="0" smtClean="0"/>
            </a:br>
            <a:r>
              <a:rPr lang="en-US" dirty="0" smtClean="0"/>
              <a:t>Wood of the Cross </a:t>
            </a:r>
            <a:r>
              <a:rPr lang="en-US" u="sng" dirty="0" smtClean="0"/>
              <a:t>for my sake</a:t>
            </a:r>
            <a:r>
              <a:rPr lang="en-US" dirty="0"/>
              <a:t> 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97" y="1600200"/>
            <a:ext cx="8608403" cy="50324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Please have mercy on me a sinner.</a:t>
            </a:r>
          </a:p>
          <a:p>
            <a:pPr lvl="1"/>
            <a:r>
              <a:rPr lang="en-US" dirty="0"/>
              <a:t>Heal my </a:t>
            </a:r>
            <a:r>
              <a:rPr lang="en-US" dirty="0" smtClean="0"/>
              <a:t>spiritual </a:t>
            </a:r>
            <a:r>
              <a:rPr lang="en-US" dirty="0" smtClean="0">
                <a:solidFill>
                  <a:srgbClr val="FF0000"/>
                </a:solidFill>
              </a:rPr>
              <a:t>blindness</a:t>
            </a:r>
            <a:r>
              <a:rPr lang="en-US" dirty="0" smtClean="0"/>
              <a:t> </a:t>
            </a:r>
            <a:r>
              <a:rPr lang="en-US" dirty="0"/>
              <a:t>that I may </a:t>
            </a:r>
            <a:r>
              <a:rPr lang="en-US" dirty="0">
                <a:solidFill>
                  <a:srgbClr val="8EB4E3"/>
                </a:solidFill>
              </a:rPr>
              <a:t>return to </a:t>
            </a:r>
            <a:r>
              <a:rPr lang="en-US" dirty="0" smtClean="0">
                <a:solidFill>
                  <a:srgbClr val="8EB4E3"/>
                </a:solidFill>
              </a:rPr>
              <a:t>You.</a:t>
            </a:r>
            <a:endParaRPr lang="en-US" dirty="0">
              <a:solidFill>
                <a:srgbClr val="8EB4E3"/>
              </a:solidFill>
            </a:endParaRPr>
          </a:p>
          <a:p>
            <a:pPr lvl="1"/>
            <a:r>
              <a:rPr lang="en-US" dirty="0" smtClean="0"/>
              <a:t>Heal my </a:t>
            </a:r>
            <a:r>
              <a:rPr lang="en-US" dirty="0" smtClean="0">
                <a:solidFill>
                  <a:srgbClr val="FF0000"/>
                </a:solidFill>
              </a:rPr>
              <a:t>disease of sin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EB4E3"/>
                </a:solidFill>
              </a:rPr>
              <a:t>accept me back.</a:t>
            </a:r>
          </a:p>
          <a:p>
            <a:pPr lvl="1"/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Accept me into Your open arms,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You accepted the Prodigal </a:t>
            </a:r>
            <a:r>
              <a:rPr lang="en-US" dirty="0" smtClean="0"/>
              <a:t>Son;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You accepted the Samaritan </a:t>
            </a:r>
            <a:r>
              <a:rPr lang="en-US" dirty="0" smtClean="0"/>
              <a:t>Woman;</a:t>
            </a:r>
            <a:endParaRPr lang="en-US" dirty="0"/>
          </a:p>
          <a:p>
            <a:pPr lvl="1"/>
            <a:r>
              <a:rPr lang="en-US" dirty="0" smtClean="0"/>
              <a:t>as </a:t>
            </a:r>
            <a:r>
              <a:rPr lang="en-US" dirty="0"/>
              <a:t>You accepted the thief on the </a:t>
            </a:r>
            <a:r>
              <a:rPr lang="en-US" dirty="0" smtClean="0"/>
              <a:t>Cross.</a:t>
            </a:r>
          </a:p>
          <a:p>
            <a:r>
              <a:rPr lang="en-US" dirty="0"/>
              <a:t>Accept our </a:t>
            </a:r>
            <a:r>
              <a:rPr lang="en-US" dirty="0">
                <a:solidFill>
                  <a:srgbClr val="558ED5"/>
                </a:solidFill>
              </a:rPr>
              <a:t>confession</a:t>
            </a:r>
            <a:r>
              <a:rPr lang="en-US" dirty="0"/>
              <a:t> &amp; </a:t>
            </a:r>
            <a:r>
              <a:rPr lang="en-US" dirty="0" smtClean="0">
                <a:solidFill>
                  <a:srgbClr val="558ED5"/>
                </a:solidFill>
              </a:rPr>
              <a:t>repentance.</a:t>
            </a:r>
            <a:endParaRPr lang="en-US" dirty="0">
              <a:solidFill>
                <a:srgbClr val="558ED5"/>
              </a:solidFill>
            </a:endParaRPr>
          </a:p>
          <a:p>
            <a:r>
              <a:rPr lang="en-US" dirty="0" smtClean="0"/>
              <a:t>Accept our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fasting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558ED5"/>
                </a:solidFill>
              </a:rPr>
              <a:t>prayer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558ED5"/>
                </a:solidFill>
              </a:rPr>
              <a:t>offerings.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4"/>
              </a:clrFrom>
              <a:clrTo>
                <a:srgbClr val="000004">
                  <a:alpha val="0"/>
                </a:srgbClr>
              </a:clrTo>
            </a:clrChange>
          </a:blip>
          <a:srcRect l="9780" t="1293" r="8762" b="2061"/>
          <a:stretch/>
        </p:blipFill>
        <p:spPr>
          <a:xfrm>
            <a:off x="6703391" y="2802463"/>
            <a:ext cx="2440609" cy="398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780" t="1293" r="8762" b="2061"/>
          <a:stretch/>
        </p:blipFill>
        <p:spPr>
          <a:xfrm>
            <a:off x="2720367" y="144197"/>
            <a:ext cx="3637609" cy="594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Great Lent Sundays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5" y="1097591"/>
            <a:ext cx="9018565" cy="5652609"/>
          </a:xfrm>
        </p:spPr>
        <p:txBody>
          <a:bodyPr>
            <a:normAutofit lnSpcReduction="10000"/>
          </a:bodyPr>
          <a:lstStyle/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 </a:t>
            </a:r>
            <a:r>
              <a:rPr lang="en-US" sz="2400" dirty="0" smtClean="0">
                <a:solidFill>
                  <a:srgbClr val="8EB4E3"/>
                </a:solidFill>
              </a:rPr>
              <a:t>Pre-Lent Sunday </a:t>
            </a:r>
            <a:r>
              <a:rPr lang="en-US" dirty="0" smtClean="0">
                <a:solidFill>
                  <a:srgbClr val="8EB4E3"/>
                </a:solidFill>
              </a:rPr>
              <a:t>	</a:t>
            </a:r>
            <a:r>
              <a:rPr lang="en-US" sz="2800" dirty="0" smtClean="0">
                <a:solidFill>
                  <a:srgbClr val="8EB4E3"/>
                </a:solidFill>
              </a:rPr>
              <a:t>Charity, Fasting, Prayer</a:t>
            </a:r>
            <a:endParaRPr lang="en-US" sz="2000" dirty="0" smtClean="0">
              <a:solidFill>
                <a:srgbClr val="8EB4E3"/>
              </a:solidFill>
            </a:endParaRPr>
          </a:p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sz="2400" dirty="0" smtClean="0"/>
              <a:t>Sunday</a:t>
            </a:r>
            <a:r>
              <a:rPr lang="en-US" dirty="0" smtClean="0"/>
              <a:t>	Treasures</a:t>
            </a:r>
          </a:p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 2</a:t>
            </a:r>
            <a:r>
              <a:rPr lang="en-US" baseline="30000" dirty="0" smtClean="0">
                <a:solidFill>
                  <a:srgbClr val="8EB4E3"/>
                </a:solidFill>
              </a:rPr>
              <a:t>nd</a:t>
            </a:r>
            <a:r>
              <a:rPr lang="en-US" dirty="0" smtClean="0">
                <a:solidFill>
                  <a:srgbClr val="8EB4E3"/>
                </a:solidFill>
              </a:rPr>
              <a:t> </a:t>
            </a:r>
            <a:r>
              <a:rPr lang="en-US" sz="2400" dirty="0" smtClean="0">
                <a:solidFill>
                  <a:srgbClr val="8EB4E3"/>
                </a:solidFill>
              </a:rPr>
              <a:t>Sunday</a:t>
            </a:r>
            <a:r>
              <a:rPr lang="en-US" dirty="0" smtClean="0">
                <a:solidFill>
                  <a:srgbClr val="8EB4E3"/>
                </a:solidFill>
              </a:rPr>
              <a:t>	Temptations</a:t>
            </a:r>
          </a:p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sz="2400" dirty="0" smtClean="0"/>
              <a:t>Sunday</a:t>
            </a:r>
            <a:r>
              <a:rPr lang="en-US" dirty="0" smtClean="0"/>
              <a:t>	Prodigal Son</a:t>
            </a:r>
          </a:p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 4</a:t>
            </a:r>
            <a:r>
              <a:rPr lang="en-US" baseline="30000" dirty="0" smtClean="0">
                <a:solidFill>
                  <a:srgbClr val="8EB4E3"/>
                </a:solidFill>
              </a:rPr>
              <a:t>th</a:t>
            </a:r>
            <a:r>
              <a:rPr lang="en-US" dirty="0" smtClean="0">
                <a:solidFill>
                  <a:srgbClr val="8EB4E3"/>
                </a:solidFill>
              </a:rPr>
              <a:t> </a:t>
            </a:r>
            <a:r>
              <a:rPr lang="en-US" sz="2400" dirty="0" smtClean="0">
                <a:solidFill>
                  <a:srgbClr val="8EB4E3"/>
                </a:solidFill>
              </a:rPr>
              <a:t>Sunday</a:t>
            </a:r>
            <a:r>
              <a:rPr lang="en-US" dirty="0" smtClean="0">
                <a:solidFill>
                  <a:srgbClr val="8EB4E3"/>
                </a:solidFill>
              </a:rPr>
              <a:t>	Samaritan Woman</a:t>
            </a:r>
          </a:p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/>
              <a:t>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z="2400" dirty="0" smtClean="0"/>
              <a:t>Sunday</a:t>
            </a:r>
            <a:r>
              <a:rPr lang="en-US" dirty="0" smtClean="0"/>
              <a:t>	The Man at Pool of Bethesda</a:t>
            </a:r>
          </a:p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 6</a:t>
            </a:r>
            <a:r>
              <a:rPr lang="en-US" baseline="30000" dirty="0" smtClean="0">
                <a:solidFill>
                  <a:srgbClr val="8EB4E3"/>
                </a:solidFill>
              </a:rPr>
              <a:t>th</a:t>
            </a:r>
            <a:r>
              <a:rPr lang="en-US" dirty="0" smtClean="0">
                <a:solidFill>
                  <a:srgbClr val="8EB4E3"/>
                </a:solidFill>
              </a:rPr>
              <a:t> </a:t>
            </a:r>
            <a:r>
              <a:rPr lang="en-US" sz="2400" dirty="0" smtClean="0">
                <a:solidFill>
                  <a:srgbClr val="8EB4E3"/>
                </a:solidFill>
              </a:rPr>
              <a:t>Sunday</a:t>
            </a:r>
            <a:r>
              <a:rPr lang="en-US" dirty="0" smtClean="0">
                <a:solidFill>
                  <a:srgbClr val="8EB4E3"/>
                </a:solidFill>
              </a:rPr>
              <a:t>	The Man </a:t>
            </a:r>
            <a:r>
              <a:rPr lang="en-US" dirty="0">
                <a:solidFill>
                  <a:srgbClr val="8EB4E3"/>
                </a:solidFill>
              </a:rPr>
              <a:t>B</a:t>
            </a:r>
            <a:r>
              <a:rPr lang="en-US" dirty="0" smtClean="0">
                <a:solidFill>
                  <a:srgbClr val="8EB4E3"/>
                </a:solidFill>
              </a:rPr>
              <a:t>orn Blind</a:t>
            </a:r>
          </a:p>
          <a:p>
            <a:pPr>
              <a:tabLst>
                <a:tab pos="2689225" algn="l"/>
                <a:tab pos="5378450" algn="l"/>
              </a:tabLst>
            </a:pPr>
            <a:r>
              <a:rPr lang="en-US" dirty="0" smtClean="0"/>
              <a:t>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z="2400" dirty="0" smtClean="0"/>
              <a:t>Sunday	</a:t>
            </a:r>
            <a:r>
              <a:rPr lang="en-US" dirty="0" smtClean="0"/>
              <a:t>Palm Sunday</a:t>
            </a:r>
            <a:endParaRPr lang="en-US" sz="2000" dirty="0"/>
          </a:p>
          <a:p>
            <a:pPr marL="0" indent="0" algn="ctr">
              <a:buNone/>
              <a:tabLst>
                <a:tab pos="2689225" algn="l"/>
                <a:tab pos="537845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+++++ Holy Week (The Lord’s Suffering) +++++</a:t>
            </a:r>
          </a:p>
          <a:p>
            <a:pPr marL="0" indent="0" algn="ctr">
              <a:buNone/>
              <a:tabLst>
                <a:tab pos="2689225" algn="l"/>
                <a:tab pos="5378450" algn="l"/>
              </a:tabLst>
            </a:pPr>
            <a:r>
              <a:rPr lang="en-US" dirty="0" smtClean="0">
                <a:solidFill>
                  <a:srgbClr val="8EB4E3"/>
                </a:solidFill>
              </a:rPr>
              <a:t>Easter … Christ is Risen … Indeed, He is Risen!!!</a:t>
            </a:r>
            <a:endParaRPr lang="en-US" dirty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Great Lent Themes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F</a:t>
            </a:r>
            <a:r>
              <a:rPr lang="en-US" dirty="0" smtClean="0"/>
              <a:t>ASTING + </a:t>
            </a:r>
            <a:r>
              <a:rPr lang="en-US" sz="5400" dirty="0" smtClean="0"/>
              <a:t>P</a:t>
            </a:r>
            <a:r>
              <a:rPr lang="en-US" dirty="0" smtClean="0"/>
              <a:t>RAYER</a:t>
            </a:r>
          </a:p>
          <a:p>
            <a:pPr marL="0" indent="0" algn="ctr">
              <a:buNone/>
            </a:pPr>
            <a:r>
              <a:rPr lang="en-US" sz="5400" dirty="0" smtClean="0"/>
              <a:t>O</a:t>
            </a:r>
            <a:r>
              <a:rPr lang="en-US" dirty="0" smtClean="0"/>
              <a:t>FFERING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(Give Alms, Charity, Time, Effort</a:t>
            </a:r>
            <a:b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Good Deeds, Mercy, Love, Forgive)</a:t>
            </a:r>
          </a:p>
          <a:p>
            <a:pPr marL="0" indent="0" algn="ctr">
              <a:buNone/>
            </a:pPr>
            <a:r>
              <a:rPr lang="en-US" sz="5400" dirty="0" smtClean="0"/>
              <a:t>C</a:t>
            </a:r>
            <a:r>
              <a:rPr lang="en-US" dirty="0" smtClean="0"/>
              <a:t>ONFESSION + </a:t>
            </a:r>
            <a:r>
              <a:rPr lang="en-US" sz="5400" u="sng" dirty="0" smtClean="0"/>
              <a:t>R</a:t>
            </a:r>
            <a:r>
              <a:rPr lang="en-US" u="sng" dirty="0" smtClean="0"/>
              <a:t>EPENTANCE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199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Pre-Lent Sunday</a:t>
            </a:r>
            <a:br>
              <a:rPr lang="en-US" dirty="0" smtClean="0"/>
            </a:br>
            <a:r>
              <a:rPr lang="en-US" sz="3100" dirty="0" smtClean="0">
                <a:solidFill>
                  <a:srgbClr val="8EB4E3"/>
                </a:solidFill>
              </a:rPr>
              <a:t>Matthew 6</a:t>
            </a:r>
            <a:r>
              <a:rPr lang="en-US" sz="2200" dirty="0" smtClean="0">
                <a:solidFill>
                  <a:srgbClr val="8EB4E3"/>
                </a:solidFill>
              </a:rPr>
              <a:t>:1-18</a:t>
            </a:r>
            <a:endParaRPr lang="en-US" sz="2200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2991" cy="48677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/>
              <a:t>FASTING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helps me fight </a:t>
            </a:r>
            <a:r>
              <a:rPr lang="en-US" sz="20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against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Lust of Flesh (Lust)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PRAYER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sz="2000" dirty="0" smtClean="0">
                <a:solidFill>
                  <a:srgbClr val="8EB4E3"/>
                </a:solidFill>
              </a:rPr>
              <a:t>helps me fight </a:t>
            </a:r>
            <a:r>
              <a:rPr lang="en-US" sz="2000" u="sng" dirty="0" smtClean="0">
                <a:solidFill>
                  <a:srgbClr val="8EB4E3"/>
                </a:solidFill>
              </a:rPr>
              <a:t>against</a:t>
            </a:r>
            <a:r>
              <a:rPr lang="en-US" sz="2000" dirty="0" smtClean="0">
                <a:solidFill>
                  <a:srgbClr val="8EB4E3"/>
                </a:solidFill>
              </a:rPr>
              <a:t> </a:t>
            </a:r>
            <a:r>
              <a:rPr lang="en-US" sz="2800" dirty="0" smtClean="0">
                <a:solidFill>
                  <a:srgbClr val="8EB4E3"/>
                </a:solidFill>
              </a:rPr>
              <a:t>Pride of Life (Ego)</a:t>
            </a:r>
            <a:endParaRPr lang="en-US" sz="2800" dirty="0">
              <a:solidFill>
                <a:srgbClr val="8EB4E3"/>
              </a:solidFill>
            </a:endParaRP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CHARITY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>
                <a:solidFill>
                  <a:srgbClr val="8EB4E3"/>
                </a:solidFill>
              </a:rPr>
              <a:t>helps </a:t>
            </a:r>
            <a:r>
              <a:rPr lang="en-US" sz="2000" dirty="0">
                <a:solidFill>
                  <a:srgbClr val="8EB4E3"/>
                </a:solidFill>
              </a:rPr>
              <a:t>me fight </a:t>
            </a:r>
            <a:r>
              <a:rPr lang="en-US" sz="2000" u="sng" dirty="0">
                <a:solidFill>
                  <a:srgbClr val="8EB4E3"/>
                </a:solidFill>
              </a:rPr>
              <a:t>against</a:t>
            </a:r>
            <a:r>
              <a:rPr lang="en-US" sz="2000" dirty="0">
                <a:solidFill>
                  <a:srgbClr val="8EB4E3"/>
                </a:solidFill>
              </a:rPr>
              <a:t> </a:t>
            </a:r>
            <a:r>
              <a:rPr lang="en-US" sz="2800" dirty="0">
                <a:solidFill>
                  <a:srgbClr val="8EB4E3"/>
                </a:solidFill>
              </a:rPr>
              <a:t>Lust of Eyes (Greed</a:t>
            </a:r>
            <a:r>
              <a:rPr lang="en-US" dirty="0" smtClean="0">
                <a:solidFill>
                  <a:srgbClr val="8EB4E3"/>
                </a:solidFill>
              </a:rPr>
              <a:t>)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sz="2000" dirty="0" smtClean="0">
                <a:solidFill>
                  <a:srgbClr val="FFFFFF"/>
                </a:solidFill>
              </a:rPr>
              <a:t>Give </a:t>
            </a:r>
            <a:r>
              <a:rPr lang="en-US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Time, Energy, Effort, Ears,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Alms/Tithes, Pure Love, For</a:t>
            </a:r>
            <a:r>
              <a:rPr lang="en-US" sz="2000" dirty="0" smtClean="0">
                <a:solidFill>
                  <a:srgbClr val="FFFFFF"/>
                </a:solidFill>
              </a:rPr>
              <a:t>give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ness</a:t>
            </a:r>
            <a:endParaRPr lang="en-US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00"/>
                </a:solidFill>
                <a:latin typeface="Baskerville"/>
                <a:cs typeface="Baskerville"/>
              </a:rPr>
              <a:t>“</a:t>
            </a:r>
            <a:r>
              <a:rPr lang="en-US" i="1" dirty="0">
                <a:solidFill>
                  <a:srgbClr val="FFFF00"/>
                </a:solidFill>
                <a:latin typeface="Baskerville"/>
                <a:cs typeface="Baskerville"/>
              </a:rPr>
              <a:t>Take heed that you do not do your charitable deeds before men, to be seen by them. Otherwise you have no reward from your Father in heaven.</a:t>
            </a:r>
            <a:r>
              <a:rPr lang="en-US" sz="4000" i="1" dirty="0">
                <a:solidFill>
                  <a:srgbClr val="FFFF00"/>
                </a:solidFill>
                <a:latin typeface="Baskerville"/>
                <a:cs typeface="Baskerville"/>
              </a:rPr>
              <a:t>”</a:t>
            </a:r>
            <a:endParaRPr lang="en-US" i="1" dirty="0">
              <a:solidFill>
                <a:srgbClr val="FFFF00"/>
              </a:solidFill>
              <a:latin typeface="Baskerville"/>
              <a:cs typeface="Baskerville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Keep the Charity/Fasting/Prayer PRIVATE</a:t>
            </a:r>
            <a:b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</a:b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(between you &amp; God).</a:t>
            </a:r>
            <a:b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</a:b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These acts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to be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performed in a spirit of HUMILITY.</a:t>
            </a:r>
          </a:p>
        </p:txBody>
      </p:sp>
    </p:spTree>
    <p:extLst>
      <p:ext uri="{BB962C8B-B14F-4D97-AF65-F5344CB8AC3E}">
        <p14:creationId xmlns:p14="http://schemas.microsoft.com/office/powerpoint/2010/main" val="12386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40000"/>
                  <a:lumOff val="60000"/>
                </a:schemeClr>
              </a:buClr>
              <a:buFont typeface="+mj-ea"/>
              <a:buAutoNum type="circleNumDbPlain"/>
            </a:pPr>
            <a:r>
              <a:rPr lang="en-US" dirty="0" smtClean="0"/>
              <a:t> Sunday of the Treasures</a:t>
            </a:r>
            <a:br>
              <a:rPr lang="en-US" dirty="0" smtClean="0"/>
            </a:br>
            <a:r>
              <a:rPr lang="en-US" sz="3100" dirty="0" smtClean="0">
                <a:solidFill>
                  <a:srgbClr val="8EB4E3"/>
                </a:solidFill>
              </a:rPr>
              <a:t>Matthew 6</a:t>
            </a:r>
            <a:r>
              <a:rPr lang="en-US" sz="2200" dirty="0" smtClean="0">
                <a:solidFill>
                  <a:srgbClr val="8EB4E3"/>
                </a:solidFill>
              </a:rPr>
              <a:t>:19-33</a:t>
            </a:r>
            <a:endParaRPr lang="en-US" sz="2200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2991" cy="49618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/>
              <a:t>Focus on the </a:t>
            </a:r>
            <a:r>
              <a:rPr lang="en-US" sz="4300" b="1" dirty="0" smtClean="0">
                <a:solidFill>
                  <a:srgbClr val="8EB4E3"/>
                </a:solidFill>
              </a:rPr>
              <a:t>HEAVENLY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u="sng" dirty="0" smtClean="0">
                <a:solidFill>
                  <a:srgbClr val="FFFFFF"/>
                </a:solidFill>
              </a:rPr>
              <a:t>not</a:t>
            </a:r>
            <a:r>
              <a:rPr lang="en-US" dirty="0" smtClean="0">
                <a:solidFill>
                  <a:srgbClr val="FFFFFF"/>
                </a:solidFill>
              </a:rPr>
              <a:t> on the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earthly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Do </a:t>
            </a:r>
            <a:r>
              <a:rPr lang="en-US" u="sng" dirty="0" smtClean="0">
                <a:solidFill>
                  <a:srgbClr val="FFFFFF"/>
                </a:solidFill>
              </a:rPr>
              <a:t>not</a:t>
            </a:r>
            <a:r>
              <a:rPr lang="en-US" dirty="0" smtClean="0">
                <a:solidFill>
                  <a:srgbClr val="FFFFFF"/>
                </a:solidFill>
              </a:rPr>
              <a:t> worry … trust Him, for He cares for you!</a:t>
            </a:r>
          </a:p>
          <a:p>
            <a:pPr marL="0" indent="0" algn="ctr">
              <a:buNone/>
              <a:tabLst>
                <a:tab pos="1974850" algn="l"/>
              </a:tabLst>
            </a:pPr>
            <a:endParaRPr lang="en-US" dirty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9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“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Do </a:t>
            </a:r>
            <a:r>
              <a:rPr lang="en-US" i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not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lay up for yourselves treasures in earth,</a:t>
            </a:r>
            <a:b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</a:b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where moth or rust destroy</a:t>
            </a:r>
            <a:b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</a:b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and where thieves break in and steal.</a:t>
            </a:r>
            <a:b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But lay up for yourselves </a:t>
            </a:r>
            <a:r>
              <a:rPr lang="en-US" i="1" u="sng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treasures in heaven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,</a:t>
            </a: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  <a:t> where neither moth nor rust destroys and where thieves do not break in and steal.</a:t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askerville"/>
                <a:cs typeface="Baskerville"/>
              </a:rPr>
            </a:br>
            <a:r>
              <a:rPr lang="en-US" i="1" dirty="0" smtClean="0">
                <a:solidFill>
                  <a:srgbClr val="FFFF00"/>
                </a:solidFill>
                <a:latin typeface="Baskerville"/>
                <a:cs typeface="Baskerville"/>
              </a:rPr>
              <a:t>For where your treasure is,</a:t>
            </a:r>
            <a:br>
              <a:rPr lang="en-US" i="1" dirty="0" smtClean="0">
                <a:solidFill>
                  <a:srgbClr val="FFFF00"/>
                </a:solidFill>
                <a:latin typeface="Baskerville"/>
                <a:cs typeface="Baskerville"/>
              </a:rPr>
            </a:br>
            <a:r>
              <a:rPr lang="en-US" i="1" dirty="0" smtClean="0">
                <a:solidFill>
                  <a:srgbClr val="FFFF00"/>
                </a:solidFill>
                <a:latin typeface="Baskerville"/>
                <a:cs typeface="Baskerville"/>
              </a:rPr>
              <a:t>there your </a:t>
            </a:r>
            <a:r>
              <a:rPr lang="en-US" i="1" dirty="0" smtClean="0">
                <a:solidFill>
                  <a:srgbClr val="FF0000"/>
                </a:solidFill>
                <a:latin typeface="Baskerville"/>
                <a:cs typeface="Baskerville"/>
              </a:rPr>
              <a:t>heart</a:t>
            </a:r>
            <a:r>
              <a:rPr lang="en-US" i="1" dirty="0" smtClean="0">
                <a:solidFill>
                  <a:srgbClr val="FFFF00"/>
                </a:solidFill>
                <a:latin typeface="Baskerville"/>
                <a:cs typeface="Baskerville"/>
              </a:rPr>
              <a:t> will be also.</a:t>
            </a:r>
            <a:r>
              <a:rPr lang="en-US" sz="3900" i="1" dirty="0" smtClean="0">
                <a:solidFill>
                  <a:srgbClr val="FFFF00"/>
                </a:solidFill>
                <a:latin typeface="Baskerville"/>
                <a:cs typeface="Baskerville"/>
              </a:rPr>
              <a:t>”</a:t>
            </a:r>
            <a:endParaRPr lang="en-US" i="1" dirty="0" smtClean="0">
              <a:solidFill>
                <a:srgbClr val="FFFF00"/>
              </a:soli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7869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Clr>
                <a:schemeClr val="bg2">
                  <a:lumMod val="40000"/>
                  <a:lumOff val="60000"/>
                </a:schemeClr>
              </a:buClr>
              <a:buFont typeface="+mj-ea"/>
              <a:buAutoNum type="circleNumDbPlain" startAt="2"/>
            </a:pPr>
            <a:r>
              <a:rPr lang="en-US" dirty="0" smtClean="0"/>
              <a:t> Sunday of the Temptations</a:t>
            </a:r>
            <a:br>
              <a:rPr lang="en-US" dirty="0" smtClean="0"/>
            </a:br>
            <a:r>
              <a:rPr lang="en-US" sz="3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Matthew 4</a:t>
            </a:r>
            <a:r>
              <a:rPr lang="en-US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:1-11</a:t>
            </a: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2991" cy="4773683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u="sng" dirty="0" smtClean="0">
                <a:solidFill>
                  <a:srgbClr val="FFFF00"/>
                </a:solidFill>
              </a:rPr>
              <a:t>Important Messages</a:t>
            </a:r>
            <a:endParaRPr lang="en-US" b="1" dirty="0">
              <a:solidFill>
                <a:srgbClr val="FFFF00"/>
              </a:solidFill>
              <a:latin typeface="Baskerville"/>
              <a:cs typeface="Baskerville"/>
            </a:endParaRPr>
          </a:p>
          <a:p>
            <a:pPr>
              <a:tabLst>
                <a:tab pos="1974850" algn="l"/>
              </a:tabLst>
            </a:pPr>
            <a:r>
              <a:rPr lang="en-US" dirty="0">
                <a:solidFill>
                  <a:srgbClr val="558ED5"/>
                </a:solidFill>
                <a:cs typeface="Baskerville"/>
              </a:rPr>
              <a:t>Fasting &amp; Prayer defeats the </a:t>
            </a:r>
            <a:r>
              <a:rPr lang="en-US" dirty="0" smtClean="0">
                <a:solidFill>
                  <a:srgbClr val="558ED5"/>
                </a:solidFill>
                <a:cs typeface="Baskerville"/>
              </a:rPr>
              <a:t>devil.</a:t>
            </a:r>
            <a:endParaRPr lang="en-US" dirty="0">
              <a:solidFill>
                <a:srgbClr val="558ED5"/>
              </a:solidFill>
              <a:cs typeface="Baskerville"/>
            </a:endParaRPr>
          </a:p>
          <a:p>
            <a:pPr>
              <a:tabLst>
                <a:tab pos="1974850" algn="l"/>
              </a:tabLst>
            </a:pPr>
            <a:r>
              <a:rPr lang="en-US" dirty="0">
                <a:cs typeface="Baskerville"/>
              </a:rPr>
              <a:t>F</a:t>
            </a:r>
            <a:r>
              <a:rPr lang="en-US" dirty="0" smtClean="0">
                <a:cs typeface="Baskerville"/>
              </a:rPr>
              <a:t>asting is needed to overcome temptation.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The Holy Spirit is </a:t>
            </a:r>
            <a:r>
              <a:rPr lang="en-US" u="sng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active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 in our life when we fast.</a:t>
            </a:r>
          </a:p>
          <a:p>
            <a:pPr>
              <a:tabLst>
                <a:tab pos="1974850" algn="l"/>
              </a:tabLst>
            </a:pPr>
            <a:r>
              <a:rPr lang="en-US" dirty="0">
                <a:solidFill>
                  <a:srgbClr val="FFFFFF"/>
                </a:solidFill>
                <a:cs typeface="Baskerville"/>
              </a:rPr>
              <a:t>The devil is full of trickery and deceit, and can twist words and meanings, even from the Bible!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rgbClr val="8EB4E3"/>
                </a:solidFill>
                <a:cs typeface="Baskerville"/>
              </a:rPr>
              <a:t>Rejoice – Christ has given us Victory over Satan!</a:t>
            </a:r>
          </a:p>
        </p:txBody>
      </p:sp>
    </p:spTree>
    <p:extLst>
      <p:ext uri="{BB962C8B-B14F-4D97-AF65-F5344CB8AC3E}">
        <p14:creationId xmlns:p14="http://schemas.microsoft.com/office/powerpoint/2010/main" val="15252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3999" cy="6771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rgbClr val="8EB4E3"/>
                </a:solidFill>
              </a:rPr>
              <a:t>Fight against the Lust of the Flesh </a:t>
            </a:r>
            <a:r>
              <a:rPr lang="en-US" sz="3400" u="sng" dirty="0" smtClean="0">
                <a:solidFill>
                  <a:srgbClr val="8EB4E3"/>
                </a:solidFill>
              </a:rPr>
              <a:t>					</a:t>
            </a:r>
            <a:endParaRPr lang="en-US" sz="3400" dirty="0" smtClean="0">
              <a:solidFill>
                <a:srgbClr val="8EB4E3"/>
              </a:solidFill>
            </a:endParaRPr>
          </a:p>
          <a:p>
            <a:r>
              <a:rPr lang="en-US" dirty="0" smtClean="0"/>
              <a:t>The devil attacks the </a:t>
            </a:r>
            <a:r>
              <a:rPr lang="en-US" dirty="0"/>
              <a:t>body and physical </a:t>
            </a:r>
            <a:r>
              <a:rPr lang="en-US" dirty="0" smtClean="0"/>
              <a:t>needs.</a:t>
            </a:r>
          </a:p>
          <a:p>
            <a:r>
              <a:rPr lang="en-US" dirty="0"/>
              <a:t>T</a:t>
            </a:r>
            <a:r>
              <a:rPr lang="en-US" dirty="0" smtClean="0"/>
              <a:t>he devil tempts the Lord to turn stone into bread.</a:t>
            </a:r>
            <a:endParaRPr lang="en-US" dirty="0"/>
          </a:p>
          <a:p>
            <a:pPr marL="0" indent="0" algn="ctr">
              <a:buNone/>
            </a:pPr>
            <a:r>
              <a:rPr lang="en-US" sz="4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shall not live by bread alone,</a:t>
            </a:r>
            <a:b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by every word that proceeds out of the mouth of God.</a:t>
            </a:r>
            <a:r>
              <a:rPr lang="en-US" sz="4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400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8EB4E3"/>
              </a:solidFill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8EB4E3"/>
                </a:solidFill>
              </a:rPr>
              <a:t>Fight against the Pride of Life </a:t>
            </a:r>
            <a:r>
              <a:rPr lang="en-US" sz="3400" u="sng" dirty="0" smtClean="0">
                <a:solidFill>
                  <a:srgbClr val="8EB4E3"/>
                </a:solidFill>
              </a:rPr>
              <a:t>					</a:t>
            </a:r>
            <a:endParaRPr lang="en-US" sz="3400" dirty="0" smtClean="0">
              <a:solidFill>
                <a:srgbClr val="8EB4E3"/>
              </a:solidFill>
            </a:endParaRPr>
          </a:p>
          <a:p>
            <a:r>
              <a:rPr lang="en-US" dirty="0" smtClean="0"/>
              <a:t>The devil attacks the soul, the self, the ego.</a:t>
            </a:r>
          </a:p>
          <a:p>
            <a:r>
              <a:rPr lang="en-US" dirty="0" smtClean="0"/>
              <a:t>The devil tempts the Lord to jump down (show off how great you are).</a:t>
            </a:r>
          </a:p>
          <a:p>
            <a:pPr marL="0" indent="0" algn="ctr">
              <a:buNone/>
            </a:pPr>
            <a:r>
              <a:rPr lang="en-US" sz="4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shall not tempt the Lord your God.</a:t>
            </a:r>
            <a:r>
              <a:rPr lang="en-US" sz="4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400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8EB4E3"/>
              </a:solidFill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8EB4E3"/>
                </a:solidFill>
              </a:rPr>
              <a:t>Fight against Lust of the Eyes </a:t>
            </a:r>
            <a:r>
              <a:rPr lang="en-US" sz="3400" u="sng" dirty="0" smtClean="0">
                <a:solidFill>
                  <a:srgbClr val="8EB4E3"/>
                </a:solidFill>
              </a:rPr>
              <a:t>					</a:t>
            </a:r>
            <a:endParaRPr lang="en-US" sz="3400" dirty="0" smtClean="0">
              <a:solidFill>
                <a:srgbClr val="8EB4E3"/>
              </a:solidFill>
            </a:endParaRPr>
          </a:p>
          <a:p>
            <a:r>
              <a:rPr lang="en-US" dirty="0"/>
              <a:t>The devil </a:t>
            </a:r>
            <a:r>
              <a:rPr lang="en-US" dirty="0" smtClean="0"/>
              <a:t>is a liar, claiming </a:t>
            </a:r>
            <a:r>
              <a:rPr lang="en-US" dirty="0"/>
              <a:t>that he can give the whole </a:t>
            </a:r>
            <a:r>
              <a:rPr lang="en-US" dirty="0" smtClean="0"/>
              <a:t>world!</a:t>
            </a:r>
          </a:p>
          <a:p>
            <a:r>
              <a:rPr lang="en-US" dirty="0" smtClean="0"/>
              <a:t>Never </a:t>
            </a:r>
            <a:r>
              <a:rPr lang="en-US" dirty="0"/>
              <a:t>believe </a:t>
            </a:r>
            <a:r>
              <a:rPr lang="en-US" dirty="0" smtClean="0"/>
              <a:t>the lies</a:t>
            </a:r>
            <a:r>
              <a:rPr lang="en-US" dirty="0"/>
              <a:t> </a:t>
            </a:r>
            <a:r>
              <a:rPr lang="en-US" dirty="0" smtClean="0"/>
              <a:t>of the devil.</a:t>
            </a:r>
            <a:endParaRPr lang="en-US" dirty="0"/>
          </a:p>
          <a:p>
            <a:r>
              <a:rPr lang="en-US" dirty="0" smtClean="0"/>
              <a:t>Also remember that the devil never gives for free.</a:t>
            </a:r>
          </a:p>
          <a:p>
            <a:r>
              <a:rPr lang="en-US" dirty="0" smtClean="0"/>
              <a:t>Never </a:t>
            </a:r>
            <a:r>
              <a:rPr lang="en-US" dirty="0"/>
              <a:t>submit to the </a:t>
            </a:r>
            <a:r>
              <a:rPr lang="en-US" dirty="0" smtClean="0"/>
              <a:t>devil; never negotiate with him!</a:t>
            </a:r>
            <a:endParaRPr lang="en-US" dirty="0"/>
          </a:p>
          <a:p>
            <a:r>
              <a:rPr lang="en-US" dirty="0" smtClean="0"/>
              <a:t>The devil dares to ask Christ to worship him.</a:t>
            </a:r>
          </a:p>
          <a:p>
            <a:pPr marL="0" indent="0" algn="ctr">
              <a:buNone/>
            </a:pPr>
            <a:r>
              <a:rPr lang="en-US" sz="4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with you</a:t>
            </a:r>
            <a: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Satan! For it is written</a:t>
            </a:r>
            <a: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shall worship the Lord your God, and Him only you shall serve</a:t>
            </a:r>
            <a:r>
              <a:rPr lang="en-US" sz="34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 </a:t>
            </a:r>
            <a:r>
              <a:rPr lang="en-US" sz="4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400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40000"/>
                  <a:lumOff val="60000"/>
                </a:schemeClr>
              </a:buClr>
              <a:buFont typeface="+mj-ea"/>
              <a:buAutoNum type="circleNumDbPlain" startAt="3"/>
            </a:pPr>
            <a:r>
              <a:rPr lang="en-US" dirty="0" smtClean="0"/>
              <a:t> The Prodigal Son</a:t>
            </a:r>
            <a:br>
              <a:rPr lang="en-US" dirty="0" smtClean="0"/>
            </a:br>
            <a:r>
              <a:rPr lang="en-US" sz="3100" dirty="0" smtClean="0">
                <a:solidFill>
                  <a:srgbClr val="8EB4E3"/>
                </a:solidFill>
              </a:rPr>
              <a:t>Luke 15</a:t>
            </a:r>
            <a:r>
              <a:rPr lang="en-US" sz="2200" dirty="0" smtClean="0">
                <a:solidFill>
                  <a:srgbClr val="8EB4E3"/>
                </a:solidFill>
              </a:rPr>
              <a:t>:11-32</a:t>
            </a:r>
            <a:endParaRPr lang="en-US" sz="2200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49" y="1600200"/>
            <a:ext cx="8623641" cy="47736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1974850" algn="l"/>
              </a:tabLst>
            </a:pPr>
            <a:r>
              <a:rPr lang="en-US" dirty="0" smtClean="0">
                <a:solidFill>
                  <a:srgbClr val="FFFF00"/>
                </a:solidFill>
                <a:cs typeface="Baskerville"/>
              </a:rPr>
              <a:t>REPENTANCE and CONFESSION</a:t>
            </a:r>
            <a:endParaRPr lang="en-US" dirty="0">
              <a:solidFill>
                <a:srgbClr val="FFFF00"/>
              </a:solidFill>
              <a:cs typeface="Baskerville"/>
            </a:endParaRPr>
          </a:p>
          <a:p>
            <a:pPr>
              <a:tabLst>
                <a:tab pos="1974850" algn="l"/>
              </a:tabLst>
            </a:pPr>
            <a:r>
              <a:rPr lang="en-US" dirty="0" smtClean="0">
                <a:cs typeface="Baskerville"/>
              </a:rPr>
              <a:t>The Loving Father is always waiting for my return.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Baskerville"/>
              </a:rPr>
              <a:t>The Loving Father accepts his son unconditionally.</a:t>
            </a:r>
          </a:p>
          <a:p>
            <a:pPr>
              <a:tabLst>
                <a:tab pos="1974850" algn="l"/>
              </a:tabLst>
            </a:pPr>
            <a:r>
              <a:rPr lang="en-US" dirty="0">
                <a:solidFill>
                  <a:srgbClr val="FFFFFF"/>
                </a:solidFill>
                <a:cs typeface="Baskerville"/>
              </a:rPr>
              <a:t>The </a:t>
            </a:r>
            <a:r>
              <a:rPr lang="en-US" dirty="0" smtClean="0">
                <a:solidFill>
                  <a:srgbClr val="FFFFFF"/>
                </a:solidFill>
                <a:cs typeface="Baskerville"/>
              </a:rPr>
              <a:t>elder son criticizes his brother, out of jealousy.</a:t>
            </a:r>
          </a:p>
          <a:p>
            <a:pPr>
              <a:tabLst>
                <a:tab pos="1974850" algn="l"/>
              </a:tabLst>
            </a:pPr>
            <a:r>
              <a:rPr lang="en-US" dirty="0" smtClean="0">
                <a:solidFill>
                  <a:srgbClr val="8EB4E3"/>
                </a:solidFill>
                <a:cs typeface="Baskerville"/>
              </a:rPr>
              <a:t>The elder son was serving outwardly, not out of love. </a:t>
            </a:r>
            <a:r>
              <a:rPr lang="en-US" dirty="0">
                <a:solidFill>
                  <a:srgbClr val="8EB4E3"/>
                </a:solidFill>
                <a:cs typeface="Baskerville"/>
              </a:rPr>
              <a:t> </a:t>
            </a:r>
            <a:r>
              <a:rPr lang="en-US" dirty="0" smtClean="0">
                <a:solidFill>
                  <a:srgbClr val="8EB4E3"/>
                </a:solidFill>
                <a:cs typeface="Baskerville"/>
              </a:rPr>
              <a:t>This is not service of children, but of slaves.</a:t>
            </a:r>
          </a:p>
          <a:p>
            <a:pPr marL="0" indent="0" algn="ctr">
              <a:buNone/>
              <a:tabLst>
                <a:tab pos="1974850" algn="l"/>
              </a:tabLst>
            </a:pP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right that we should make merry and be glad, for your brother was dead and is alive again, and was lost and is found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9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85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347</TotalTime>
  <Words>658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 Black </vt:lpstr>
      <vt:lpstr>Gospel Readings of Lent Sundays</vt:lpstr>
      <vt:lpstr>PowerPoint Presentation</vt:lpstr>
      <vt:lpstr>Great Lent Sundays</vt:lpstr>
      <vt:lpstr>Great Lent Themes</vt:lpstr>
      <vt:lpstr>Pre-Lent Sunday Matthew 6:1-18</vt:lpstr>
      <vt:lpstr> Sunday of the Treasures Matthew 6:19-33</vt:lpstr>
      <vt:lpstr> Sunday of the Temptations Matthew 4:1-11</vt:lpstr>
      <vt:lpstr>PowerPoint Presentation</vt:lpstr>
      <vt:lpstr> The Prodigal Son Luke 15:11-32</vt:lpstr>
      <vt:lpstr> The Samaritan Woman John 4:1-42</vt:lpstr>
      <vt:lpstr> The Man at the Pool of Bethesda John 5:1-18</vt:lpstr>
      <vt:lpstr> The Man Born Blind John 9:1-38</vt:lpstr>
      <vt:lpstr> Palm Sunday Matthew 21:1-38, Mark 11:1-11, Luke 19:29-48, John 12:12-19</vt:lpstr>
      <vt:lpstr>Great Lent – Sunday Liturgy Gospels</vt:lpstr>
      <vt:lpstr>What does the Cross represent?</vt:lpstr>
      <vt:lpstr>O You who was Crucified on the Wood of the Cross for my sake 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 of the Cross in the Old Testament</dc:title>
  <dc:creator>Michael Gawargy</dc:creator>
  <cp:lastModifiedBy>Thao</cp:lastModifiedBy>
  <cp:revision>47</cp:revision>
  <dcterms:created xsi:type="dcterms:W3CDTF">2014-03-29T01:48:37Z</dcterms:created>
  <dcterms:modified xsi:type="dcterms:W3CDTF">2014-04-01T04:19:38Z</dcterms:modified>
</cp:coreProperties>
</file>