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1" r:id="rId4"/>
    <p:sldId id="274" r:id="rId5"/>
    <p:sldId id="262" r:id="rId6"/>
    <p:sldId id="263" r:id="rId7"/>
    <p:sldId id="265" r:id="rId8"/>
    <p:sldId id="266" r:id="rId9"/>
    <p:sldId id="267" r:id="rId10"/>
    <p:sldId id="264" r:id="rId11"/>
    <p:sldId id="270" r:id="rId12"/>
    <p:sldId id="275" r:id="rId13"/>
    <p:sldId id="276" r:id="rId14"/>
    <p:sldId id="271" r:id="rId15"/>
    <p:sldId id="273"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218BBE-2946-4752-B04A-5329F8C67084}"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5350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18BBE-2946-4752-B04A-5329F8C67084}"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19895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18BBE-2946-4752-B04A-5329F8C67084}"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327741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814243"/>
            <a:ext cx="627972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2686050" y="3602038"/>
            <a:ext cx="627972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028379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5540" y="1831633"/>
            <a:ext cx="8745691" cy="4812352"/>
          </a:xfr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8970356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2" y="1470031"/>
            <a:ext cx="6196497"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872030" y="4589468"/>
            <a:ext cx="5824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7441504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86050" y="1703913"/>
            <a:ext cx="31267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9725" y="1703913"/>
            <a:ext cx="303266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124373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504025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616" y="138873"/>
            <a:ext cx="8943259" cy="6611257"/>
          </a:xfrm>
          <a:solidFill>
            <a:schemeClr val="accent2">
              <a:lumMod val="50000"/>
              <a:alpha val="55000"/>
            </a:schemeClr>
          </a:solidFill>
          <a:ln>
            <a:noFill/>
          </a:ln>
        </p:spPr>
        <p:style>
          <a:lnRef idx="2">
            <a:schemeClr val="accent1"/>
          </a:lnRef>
          <a:fillRef idx="1">
            <a:schemeClr val="lt1"/>
          </a:fillRef>
          <a:effectRef idx="0">
            <a:schemeClr val="accent1"/>
          </a:effectRef>
          <a:fontRef idx="none"/>
        </p:style>
        <p:txBody>
          <a:bodyPr>
            <a:normAutofit/>
          </a:bodyPr>
          <a:lstStyle>
            <a:lvl1pPr algn="ctr">
              <a:defRPr sz="3600" b="0" cap="none" spc="0">
                <a:ln w="0"/>
                <a:solidFill>
                  <a:schemeClr val="bg1"/>
                </a:solidFill>
                <a:effectLst>
                  <a:outerShdw blurRad="38100" dist="19050" dir="2700000" algn="tl" rotWithShape="0">
                    <a:schemeClr val="dk1">
                      <a:alpha val="40000"/>
                    </a:scheme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1709639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51793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401056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18BBE-2946-4752-B04A-5329F8C67084}"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324233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6603306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3823467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0581185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814243"/>
            <a:ext cx="627972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2686050" y="3602038"/>
            <a:ext cx="627972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585711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5538" y="1831633"/>
            <a:ext cx="8745691" cy="4812352"/>
          </a:xfr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191832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0" y="1470027"/>
            <a:ext cx="6196497"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872030" y="4589464"/>
            <a:ext cx="5824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933653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86050" y="1703913"/>
            <a:ext cx="31267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9725" y="1703913"/>
            <a:ext cx="303266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8017724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626955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614" y="138873"/>
            <a:ext cx="8943259" cy="6611257"/>
          </a:xfrm>
          <a:solidFill>
            <a:schemeClr val="accent2">
              <a:lumMod val="50000"/>
              <a:alpha val="55000"/>
            </a:schemeClr>
          </a:solidFill>
          <a:ln>
            <a:noFill/>
          </a:ln>
        </p:spPr>
        <p:style>
          <a:lnRef idx="2">
            <a:schemeClr val="accent1"/>
          </a:lnRef>
          <a:fillRef idx="1">
            <a:schemeClr val="lt1"/>
          </a:fillRef>
          <a:effectRef idx="0">
            <a:schemeClr val="accent1"/>
          </a:effectRef>
          <a:fontRef idx="none"/>
        </p:style>
        <p:txBody>
          <a:bodyPr>
            <a:normAutofit/>
          </a:bodyPr>
          <a:lstStyle>
            <a:lvl1pPr algn="ctr">
              <a:defRPr sz="3600" b="0" cap="none" spc="0">
                <a:ln w="0"/>
                <a:solidFill>
                  <a:schemeClr val="bg1"/>
                </a:solidFill>
                <a:effectLst>
                  <a:outerShdw blurRad="38100" dist="19050" dir="2700000" algn="tl" rotWithShape="0">
                    <a:schemeClr val="dk1">
                      <a:alpha val="40000"/>
                    </a:scheme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9177020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63992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18BBE-2946-4752-B04A-5329F8C67084}"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541490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3862734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147095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1305785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043474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18BBE-2946-4752-B04A-5329F8C67084}"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60805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218BBE-2946-4752-B04A-5329F8C67084}" type="datetimeFigureOut">
              <a:rPr lang="en-US" smtClean="0"/>
              <a:pPr/>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59226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218BBE-2946-4752-B04A-5329F8C67084}" type="datetimeFigureOut">
              <a:rPr lang="en-US" smtClean="0"/>
              <a:pPr/>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399576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18BBE-2946-4752-B04A-5329F8C67084}" type="datetimeFigureOut">
              <a:rPr lang="en-US" smtClean="0"/>
              <a:pPr/>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41688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18BBE-2946-4752-B04A-5329F8C67084}"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55223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18BBE-2946-4752-B04A-5329F8C67084}"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289347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18BBE-2946-4752-B04A-5329F8C67084}" type="datetimeFigureOut">
              <a:rPr lang="en-US" smtClean="0"/>
              <a:pPr/>
              <a:t>4/6/2014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874AA-E603-4F85-BB42-5D0D794CDAEA}" type="slidenum">
              <a:rPr lang="en-US" smtClean="0"/>
              <a:pPr/>
              <a:t>‹#›</a:t>
            </a:fld>
            <a:endParaRPr lang="en-US"/>
          </a:p>
        </p:txBody>
      </p:sp>
    </p:spTree>
    <p:extLst>
      <p:ext uri="{BB962C8B-B14F-4D97-AF65-F5344CB8AC3E}">
        <p14:creationId xmlns:p14="http://schemas.microsoft.com/office/powerpoint/2010/main" xmlns="" val="137144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13" cstate="print"/>
          <a:stretch>
            <a:fillRect/>
          </a:stretch>
        </p:blipFill>
        <p:spPr>
          <a:xfrm>
            <a:off x="1" y="0"/>
            <a:ext cx="9161840" cy="6858000"/>
          </a:xfrm>
          <a:prstGeom prst="rect">
            <a:avLst/>
          </a:prstGeom>
        </p:spPr>
      </p:pic>
      <p:sp>
        <p:nvSpPr>
          <p:cNvPr id="2" name="Title Placeholder 1"/>
          <p:cNvSpPr>
            <a:spLocks noGrp="1"/>
          </p:cNvSpPr>
          <p:nvPr>
            <p:ph type="title"/>
          </p:nvPr>
        </p:nvSpPr>
        <p:spPr>
          <a:xfrm>
            <a:off x="215538" y="256642"/>
            <a:ext cx="8756848" cy="1325563"/>
          </a:xfrm>
          <a:prstGeom prst="rect">
            <a:avLst/>
          </a:prstGeom>
          <a:solidFill>
            <a:schemeClr val="accent2">
              <a:lumMod val="50000"/>
              <a:alpha val="5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5539" y="1865585"/>
            <a:ext cx="8756849" cy="4855895"/>
          </a:xfrm>
          <a:prstGeom prst="rect">
            <a:avLst/>
          </a:prstGeom>
          <a:solidFill>
            <a:schemeClr val="accent2">
              <a:lumMod val="50000"/>
              <a:alpha val="55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115050" y="71216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80709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0" kern="1200" cap="none" spc="0">
          <a:ln w="0"/>
          <a:solidFill>
            <a:schemeClr val="bg1"/>
          </a:solidFill>
          <a:effectLst>
            <a:outerShdw blurRad="38100" dist="19050" dir="2700000" algn="tl" rotWithShape="0">
              <a:schemeClr val="dk1">
                <a:alpha val="40000"/>
              </a:scheme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13" cstate="print"/>
          <a:stretch>
            <a:fillRect/>
          </a:stretch>
        </p:blipFill>
        <p:spPr>
          <a:xfrm>
            <a:off x="0" y="0"/>
            <a:ext cx="9161840" cy="6858000"/>
          </a:xfrm>
          <a:prstGeom prst="rect">
            <a:avLst/>
          </a:prstGeom>
        </p:spPr>
      </p:pic>
      <p:sp>
        <p:nvSpPr>
          <p:cNvPr id="2" name="Title Placeholder 1"/>
          <p:cNvSpPr>
            <a:spLocks noGrp="1"/>
          </p:cNvSpPr>
          <p:nvPr>
            <p:ph type="title"/>
          </p:nvPr>
        </p:nvSpPr>
        <p:spPr>
          <a:xfrm>
            <a:off x="215538" y="256640"/>
            <a:ext cx="8756848" cy="1325563"/>
          </a:xfrm>
          <a:prstGeom prst="rect">
            <a:avLst/>
          </a:prstGeom>
          <a:solidFill>
            <a:schemeClr val="accent2">
              <a:lumMod val="50000"/>
              <a:alpha val="5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5537" y="1865581"/>
            <a:ext cx="8756849" cy="4855895"/>
          </a:xfrm>
          <a:prstGeom prst="rect">
            <a:avLst/>
          </a:prstGeom>
          <a:solidFill>
            <a:schemeClr val="accent2">
              <a:lumMod val="50000"/>
              <a:alpha val="55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8CE1A-1712-4EDB-A204-76E44B9C5276}" type="datetimeFigureOut">
              <a:rPr lang="en-US" smtClean="0">
                <a:solidFill>
                  <a:prstClr val="black">
                    <a:tint val="75000"/>
                  </a:prstClr>
                </a:solidFill>
              </a:rPr>
              <a:pPr/>
              <a:t>4/6/2014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115050" y="71216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24741-F6B6-4FE6-955A-44838607CC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78468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0" kern="1200" cap="none" spc="0">
          <a:ln w="0"/>
          <a:solidFill>
            <a:schemeClr val="bg1"/>
          </a:solidFill>
          <a:effectLst>
            <a:outerShdw blurRad="38100" dist="19050" dir="2700000" algn="tl" rotWithShape="0">
              <a:schemeClr val="dk1">
                <a:alpha val="40000"/>
              </a:scheme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cap="none" spc="0">
          <a:ln w="0"/>
          <a:solidFill>
            <a:schemeClr val="bg1"/>
          </a:solidFill>
          <a:effectLst>
            <a:outerShdw blurRad="38100" dist="19050" dir="2700000" algn="tl" rotWithShape="0">
              <a:schemeClr val="dk1">
                <a:alpha val="40000"/>
              </a:scheme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5250" y="2"/>
            <a:ext cx="8896350" cy="6863417"/>
          </a:xfrm>
          <a:prstGeom prst="rect">
            <a:avLst/>
          </a:prstGeom>
          <a:noFill/>
        </p:spPr>
        <p:txBody>
          <a:bodyPr>
            <a:spAutoFit/>
          </a:bodyPr>
          <a:lstStyle/>
          <a:p>
            <a:pPr>
              <a:defRPr/>
            </a:pPr>
            <a:r>
              <a:rPr lang="en-US" altLang="en-US" sz="2000" b="1" dirty="0">
                <a:solidFill>
                  <a:schemeClr val="bg1"/>
                </a:solidFill>
              </a:rPr>
              <a:t>as I was with Moses, so I will be with you. I will not leave you nor forsake you. Be strong and of good courage, for to this people you shall divide as an inheritance the land which I swore to their fathers to give them. Only be strong and very courageous, that you may observe to do according to all the law which Moses My servant commanded you; do not turn from it to the right hand or to the left, that you may prosper wherever you go. This Book of the Law shall not depart from your mouth, but you shall meditate in it day and night, that you may observe to do according to all that is written in it. For then you will make your way prosperous, and then you will have good success. Have I not commanded you? Be strong and of good courage; do not be afraid, nor be dismayed, for the Lord your God is with you wherever you go." </a:t>
            </a:r>
            <a:r>
              <a:rPr lang="en-US" altLang="en-US" sz="2000" b="1" dirty="0" smtClean="0">
                <a:solidFill>
                  <a:schemeClr val="bg1"/>
                </a:solidFill>
              </a:rPr>
              <a:t> </a:t>
            </a:r>
            <a:r>
              <a:rPr lang="en-US" altLang="en-US" sz="2000" b="1" dirty="0">
                <a:solidFill>
                  <a:schemeClr val="bg1"/>
                </a:solidFill>
              </a:rPr>
              <a:t>  </a:t>
            </a:r>
            <a:r>
              <a:rPr lang="en-US" altLang="en-US" sz="2000" b="1" dirty="0" smtClean="0">
                <a:solidFill>
                  <a:schemeClr val="bg1"/>
                </a:solidFill>
              </a:rPr>
              <a:t>(Joshua 1:5 ..)</a:t>
            </a:r>
            <a:endParaRPr lang="en-US" altLang="en-US" sz="2000" b="1" dirty="0">
              <a:solidFill>
                <a:schemeClr val="bg1"/>
              </a:solidFill>
            </a:endParaRPr>
          </a:p>
          <a:p>
            <a:pPr>
              <a:defRPr/>
            </a:pPr>
            <a:endParaRPr lang="en-US" altLang="en-US" sz="2000" b="1" dirty="0">
              <a:solidFill>
                <a:schemeClr val="bg1"/>
              </a:solidFill>
            </a:endParaRPr>
          </a:p>
          <a:p>
            <a:pPr>
              <a:defRPr/>
            </a:pPr>
            <a:endParaRPr lang="en-US" altLang="en-US" sz="2000" b="1" dirty="0">
              <a:solidFill>
                <a:schemeClr val="bg1"/>
              </a:solidFill>
            </a:endParaRPr>
          </a:p>
          <a:p>
            <a:pPr>
              <a:defRPr/>
            </a:pPr>
            <a:endParaRPr lang="en-US" altLang="en-US" sz="2000" b="1" dirty="0">
              <a:solidFill>
                <a:schemeClr val="bg1"/>
              </a:solidFill>
            </a:endParaRPr>
          </a:p>
          <a:p>
            <a:pPr>
              <a:defRPr/>
            </a:pPr>
            <a:endParaRPr lang="en-US" altLang="en-US" sz="2000" b="1" dirty="0">
              <a:solidFill>
                <a:schemeClr val="bg1"/>
              </a:solidFill>
            </a:endParaRPr>
          </a:p>
          <a:p>
            <a:pPr>
              <a:defRPr/>
            </a:pPr>
            <a:endParaRPr lang="en-US" altLang="en-US" sz="2000" b="1" dirty="0">
              <a:solidFill>
                <a:schemeClr val="bg1"/>
              </a:solidFill>
            </a:endParaRPr>
          </a:p>
          <a:p>
            <a:pPr>
              <a:defRPr/>
            </a:pPr>
            <a:endParaRPr lang="en-US" altLang="en-US" sz="2000" b="1" dirty="0">
              <a:solidFill>
                <a:schemeClr val="bg1"/>
              </a:solidFill>
            </a:endParaRPr>
          </a:p>
          <a:p>
            <a:pPr>
              <a:defRPr/>
            </a:pPr>
            <a:r>
              <a:rPr lang="ar-EG" sz="2000" b="1" dirty="0">
                <a:solidFill>
                  <a:schemeClr val="bg1"/>
                </a:solidFill>
              </a:rPr>
              <a:t>كَمَا كُنْتُ مَعَ مُوسَى أَكُونُ مَعَكَ. لاَ أُهْمِلُكَ وَلاَ أَتْرُكُكَ. تَشَدَّدْ وَتَشَجَّعْ, لأَنَّكَ أَنْتَ تَقْسِمُ لِهَذَا الشَّعْبِ الأَرْضَ الَّتِي حَلَفْتُ لِآبَائِهِمْ أَنْ أُعْطِيَهُمْ. إِنَّمَا كُنْ مُتَشَدِّداً, وَتَشَجَّعْ جِدّاً لِتَتَحَفَّظَ لِلْعَمَلِ حَسَبَ كُلِّ الشَّرِيعَةِ الَّتِي أَمَرَكَ بِهَا مُوسَى عَبْدِي. لاَ تَمِلْ عَنْهَا يَمِيناً وَلاَ شِمَالاً لِتُفْلِحَ حَيْثُمَا تَذْهَبُ. لاَ يَبْرَحْ سِفْرُ هَذِهِ الشَّرِيعَةِ مِنْ فَمِكَ, بَلْ تَلْهَجُ فِيهِ نَهَاراً وَلَيْلاً, لِتَتَحَفَّظَ لِلْعَمَلِ حَسَبَ كُلِّ مَا هُوَ مَكْتُوبٌ فِيهِ. لأَنَّكَ حِينَئِذٍ تُصْلِحُ طَرِيقَكَ وَحِينَئِذٍ تُفْلِحُ. أَمَا أَمَرْتُكَ؟ تَشَدَّدْ وَتَشَجَّعْ! لاَ تَرْهَبْ وَلاَ تَرْتَعِبْ لأَنَّ الرَّبَّ إِلَهَكَ مَعَكَ حَيْثُمَا تَذْهَبُ</a:t>
            </a:r>
          </a:p>
        </p:txBody>
      </p:sp>
      <p:pic>
        <p:nvPicPr>
          <p:cNvPr id="3075" name="Picture 3" descr="C:\Hany Morcos\MOI\Church\5 languages of Love\1229806_597369590323120_1422617714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 y="3657599"/>
            <a:ext cx="8896350" cy="99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C:\Hany Morcos\MOI\Church\joshua\imagesCAT32NQ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0" y="3505204"/>
            <a:ext cx="8896350" cy="1447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1062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ny Morcos\MOI\Church\joshua\joshua_and_the_battle_of_a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04800"/>
            <a:ext cx="8763000" cy="6324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8600" y="304800"/>
            <a:ext cx="3810000" cy="461665"/>
          </a:xfrm>
          <a:prstGeom prst="rect">
            <a:avLst/>
          </a:prstGeom>
          <a:noFill/>
        </p:spPr>
        <p:txBody>
          <a:bodyPr wrap="square" rtlCol="0">
            <a:spAutoFit/>
          </a:bodyPr>
          <a:lstStyle/>
          <a:p>
            <a:r>
              <a:rPr lang="en-US" sz="2400" b="1" dirty="0" smtClean="0"/>
              <a:t>Ai = Pleasures and Lusts :</a:t>
            </a:r>
            <a:endParaRPr lang="en-US" sz="2400" b="1" dirty="0"/>
          </a:p>
        </p:txBody>
      </p:sp>
    </p:spTree>
    <p:extLst>
      <p:ext uri="{BB962C8B-B14F-4D97-AF65-F5344CB8AC3E}">
        <p14:creationId xmlns:p14="http://schemas.microsoft.com/office/powerpoint/2010/main" xmlns="" val="188287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ny Morcos\MOI\Church\joshua\JoshuaSun_Mart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839199"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8600" y="609600"/>
            <a:ext cx="6781800" cy="830997"/>
          </a:xfrm>
          <a:prstGeom prst="rect">
            <a:avLst/>
          </a:prstGeom>
          <a:noFill/>
        </p:spPr>
        <p:txBody>
          <a:bodyPr wrap="square" rtlCol="0">
            <a:spAutoFit/>
          </a:bodyPr>
          <a:lstStyle/>
          <a:p>
            <a:r>
              <a:rPr lang="en-US" sz="2400" b="1" dirty="0" smtClean="0">
                <a:solidFill>
                  <a:schemeClr val="bg1"/>
                </a:solidFill>
              </a:rPr>
              <a:t>Gibeon = separation from God’s People </a:t>
            </a:r>
          </a:p>
          <a:p>
            <a:r>
              <a:rPr lang="en-US" sz="2400" b="1" dirty="0">
                <a:solidFill>
                  <a:schemeClr val="bg1"/>
                </a:solidFill>
              </a:rPr>
              <a:t> </a:t>
            </a:r>
            <a:r>
              <a:rPr lang="en-US" sz="2400" b="1" dirty="0" smtClean="0">
                <a:solidFill>
                  <a:schemeClr val="bg1"/>
                </a:solidFill>
              </a:rPr>
              <a:t>                   &amp; Problems in life </a:t>
            </a:r>
            <a:endParaRPr lang="en-US" sz="2400" b="1" dirty="0">
              <a:solidFill>
                <a:schemeClr val="bg1"/>
              </a:solidFill>
            </a:endParaRPr>
          </a:p>
        </p:txBody>
      </p:sp>
    </p:spTree>
    <p:extLst>
      <p:ext uri="{BB962C8B-B14F-4D97-AF65-F5344CB8AC3E}">
        <p14:creationId xmlns:p14="http://schemas.microsoft.com/office/powerpoint/2010/main" xmlns="" val="4042509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any Morcos\MOI\Church\joshua\imagesCAD8DS2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76200"/>
            <a:ext cx="8991600" cy="662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96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ny Morcos\MOI\Church\joshua\1464771_502174509889767_1929702418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0"/>
            <a:ext cx="92201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371600" y="76204"/>
            <a:ext cx="5782352" cy="461665"/>
          </a:xfrm>
          <a:prstGeom prst="rect">
            <a:avLst/>
          </a:prstGeom>
        </p:spPr>
        <p:txBody>
          <a:bodyPr wrap="none">
            <a:spAutoFit/>
          </a:bodyPr>
          <a:lstStyle/>
          <a:p>
            <a:r>
              <a:rPr lang="ar-EG" sz="2400" b="1" dirty="0"/>
              <a:t>لأَنَّهُ هَكَذَا قَالَ السَّيِّدُ الرَّبُّ: هَئَنَذَا أَسْأَلُ عَنْ غَنَمِي وَأَفْتَقِدُهَا</a:t>
            </a:r>
            <a:endParaRPr lang="en-US" sz="2400" b="1" dirty="0"/>
          </a:p>
        </p:txBody>
      </p:sp>
      <p:sp>
        <p:nvSpPr>
          <p:cNvPr id="3" name="Rectangle 2"/>
          <p:cNvSpPr/>
          <p:nvPr/>
        </p:nvSpPr>
        <p:spPr>
          <a:xfrm>
            <a:off x="0" y="381000"/>
            <a:ext cx="9829800" cy="707886"/>
          </a:xfrm>
          <a:prstGeom prst="rect">
            <a:avLst/>
          </a:prstGeom>
        </p:spPr>
        <p:txBody>
          <a:bodyPr wrap="square">
            <a:spAutoFit/>
          </a:bodyPr>
          <a:lstStyle/>
          <a:p>
            <a:r>
              <a:rPr lang="en-US" sz="2000" b="1" dirty="0" smtClean="0"/>
              <a:t>                    'For </a:t>
            </a:r>
            <a:r>
              <a:rPr lang="en-US" sz="2000" b="1" dirty="0"/>
              <a:t>thus says the Lord God: "Indeed I Myself will search </a:t>
            </a:r>
            <a:endParaRPr lang="en-US" sz="2000" b="1" dirty="0" smtClean="0"/>
          </a:p>
          <a:p>
            <a:r>
              <a:rPr lang="en-US" sz="2000" b="1" dirty="0"/>
              <a:t> </a:t>
            </a:r>
            <a:r>
              <a:rPr lang="en-US" sz="2000" b="1" dirty="0" smtClean="0"/>
              <a:t>                           for </a:t>
            </a:r>
            <a:r>
              <a:rPr lang="en-US" sz="2000" b="1" dirty="0"/>
              <a:t>My sheep and seek them </a:t>
            </a:r>
            <a:r>
              <a:rPr lang="en-US" sz="2000" b="1" dirty="0" smtClean="0"/>
              <a:t>out  </a:t>
            </a:r>
            <a:r>
              <a:rPr lang="en-US" dirty="0">
                <a:latin typeface="Algerian" panose="04020705040A02060702" pitchFamily="82" charset="0"/>
              </a:rPr>
              <a:t>Ezekiel </a:t>
            </a:r>
            <a:r>
              <a:rPr lang="en-US" dirty="0" smtClean="0">
                <a:latin typeface="Algerian" panose="04020705040A02060702" pitchFamily="82" charset="0"/>
              </a:rPr>
              <a:t>34:11</a:t>
            </a:r>
            <a:endParaRPr lang="en-US" b="1" dirty="0">
              <a:latin typeface="Algerian" panose="04020705040A02060702" pitchFamily="82" charset="0"/>
            </a:endParaRPr>
          </a:p>
        </p:txBody>
      </p:sp>
    </p:spTree>
    <p:extLst>
      <p:ext uri="{BB962C8B-B14F-4D97-AF65-F5344CB8AC3E}">
        <p14:creationId xmlns:p14="http://schemas.microsoft.com/office/powerpoint/2010/main" xmlns="" val="1477344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any Morcos\MOI\Church\joshua\imagesCA744VD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271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61" y="4707235"/>
            <a:ext cx="2500043" cy="923330"/>
          </a:xfrm>
          <a:prstGeom prst="rect">
            <a:avLst/>
          </a:prstGeom>
          <a:solidFill>
            <a:schemeClr val="tx1"/>
          </a:solidFill>
          <a:ln w="57150">
            <a:solidFill>
              <a:srgbClr val="0000AA"/>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rgbClr val="FFC000"/>
                </a:solidFill>
              </a:rPr>
              <a:t>JOSHUA</a:t>
            </a:r>
            <a:endParaRPr lang="en-US" sz="5400" b="1" dirty="0">
              <a:ln/>
              <a:solidFill>
                <a:srgbClr val="FFC000"/>
              </a:solidFill>
            </a:endParaRPr>
          </a:p>
        </p:txBody>
      </p:sp>
    </p:spTree>
    <p:extLst>
      <p:ext uri="{BB962C8B-B14F-4D97-AF65-F5344CB8AC3E}">
        <p14:creationId xmlns:p14="http://schemas.microsoft.com/office/powerpoint/2010/main" xmlns="" val="10164603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ny Morcos\MOI\Church\joshua\SummerCamp2013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038602" y="378767"/>
            <a:ext cx="4879349" cy="523220"/>
          </a:xfrm>
          <a:prstGeom prst="rect">
            <a:avLst/>
          </a:prstGeom>
        </p:spPr>
        <p:txBody>
          <a:bodyPr wrap="none">
            <a:spAutoFit/>
          </a:bodyPr>
          <a:lstStyle/>
          <a:p>
            <a:r>
              <a:rPr lang="en-US" sz="2800" b="1" dirty="0" smtClean="0"/>
              <a:t>Moses the servant of the LORD </a:t>
            </a:r>
            <a:endParaRPr lang="en-US" sz="2800" b="1" dirty="0"/>
          </a:p>
        </p:txBody>
      </p:sp>
    </p:spTree>
    <p:extLst>
      <p:ext uri="{BB962C8B-B14F-4D97-AF65-F5344CB8AC3E}">
        <p14:creationId xmlns:p14="http://schemas.microsoft.com/office/powerpoint/2010/main" xmlns="" val="47662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ny Morcos\MOI\Church\joshua\imagesCAEL3A4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2900" y="4724404"/>
            <a:ext cx="8458200" cy="1200329"/>
          </a:xfrm>
          <a:prstGeom prst="rect">
            <a:avLst/>
          </a:prstGeom>
        </p:spPr>
        <p:txBody>
          <a:bodyPr wrap="square">
            <a:spAutoFit/>
          </a:bodyPr>
          <a:lstStyle/>
          <a:p>
            <a:r>
              <a:rPr lang="en-US" sz="2400" b="1" dirty="0" smtClean="0"/>
              <a:t>Moses had fully instructed them in the laws and the sacrifices before he died, and Joshua had assumed the task of leading the                  people into the land</a:t>
            </a:r>
            <a:r>
              <a:rPr lang="en-US" dirty="0" smtClean="0"/>
              <a:t>. </a:t>
            </a:r>
            <a:endParaRPr lang="en-US" dirty="0"/>
          </a:p>
        </p:txBody>
      </p:sp>
    </p:spTree>
    <p:extLst>
      <p:ext uri="{BB962C8B-B14F-4D97-AF65-F5344CB8AC3E}">
        <p14:creationId xmlns:p14="http://schemas.microsoft.com/office/powerpoint/2010/main" xmlns="" val="3827175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ny Morcos\MOI\Church\joshua\joshua-anointed-by-moses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76200"/>
            <a:ext cx="8915400" cy="6705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638800" y="457200"/>
            <a:ext cx="3215752" cy="830997"/>
          </a:xfrm>
          <a:prstGeom prst="rect">
            <a:avLst/>
          </a:prstGeom>
        </p:spPr>
        <p:txBody>
          <a:bodyPr wrap="none">
            <a:spAutoFit/>
          </a:bodyPr>
          <a:lstStyle/>
          <a:p>
            <a:r>
              <a:rPr lang="en-US" sz="2400" b="1" dirty="0"/>
              <a:t>Joshua is actually </a:t>
            </a:r>
            <a:r>
              <a:rPr lang="en-US" sz="2400" b="1" dirty="0" smtClean="0"/>
              <a:t>called</a:t>
            </a:r>
          </a:p>
          <a:p>
            <a:r>
              <a:rPr lang="en-US" sz="2400" b="1" dirty="0" smtClean="0"/>
              <a:t>   by </a:t>
            </a:r>
            <a:r>
              <a:rPr lang="en-US" sz="2400" b="1" dirty="0"/>
              <a:t>the name Jesus </a:t>
            </a:r>
          </a:p>
        </p:txBody>
      </p:sp>
    </p:spTree>
    <p:extLst>
      <p:ext uri="{BB962C8B-B14F-4D97-AF65-F5344CB8AC3E}">
        <p14:creationId xmlns:p14="http://schemas.microsoft.com/office/powerpoint/2010/main" xmlns="" val="425153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ny Morcos\MOI\Church\joshua\3dc6da5157aefa958e37048b711938e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3900" y="76200"/>
            <a:ext cx="4591050" cy="6705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Hany Morcos\MOI\Church\joshua\imagesCAC5BZL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76200"/>
            <a:ext cx="4457700" cy="6705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47925" y="203433"/>
            <a:ext cx="4343400" cy="461665"/>
          </a:xfrm>
          <a:prstGeom prst="rect">
            <a:avLst/>
          </a:prstGeom>
          <a:noFill/>
        </p:spPr>
        <p:txBody>
          <a:bodyPr wrap="square" rtlCol="0">
            <a:spAutoFit/>
          </a:bodyPr>
          <a:lstStyle/>
          <a:p>
            <a:r>
              <a:rPr lang="en-US" sz="2400" b="1" dirty="0" smtClean="0">
                <a:solidFill>
                  <a:schemeClr val="bg1"/>
                </a:solidFill>
              </a:rPr>
              <a:t>Joshua is the disciple of Moses </a:t>
            </a:r>
            <a:endParaRPr lang="en-US" sz="2400" b="1" dirty="0">
              <a:solidFill>
                <a:schemeClr val="bg1"/>
              </a:solidFill>
            </a:endParaRPr>
          </a:p>
        </p:txBody>
      </p:sp>
    </p:spTree>
    <p:extLst>
      <p:ext uri="{BB962C8B-B14F-4D97-AF65-F5344CB8AC3E}">
        <p14:creationId xmlns:p14="http://schemas.microsoft.com/office/powerpoint/2010/main" xmlns="" val="26908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ny Morcos\MOI\Church\joshua\joshua1_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971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any Morcos\MOI\Church\joshua\imagesCADS3EC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553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any Morcos\MOI\Church\joshua\Joshua1_l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5800" y="685800"/>
            <a:ext cx="7467600" cy="461665"/>
          </a:xfrm>
          <a:prstGeom prst="rect">
            <a:avLst/>
          </a:prstGeom>
          <a:noFill/>
        </p:spPr>
        <p:txBody>
          <a:bodyPr wrap="square" rtlCol="0">
            <a:spAutoFit/>
          </a:bodyPr>
          <a:lstStyle/>
          <a:p>
            <a:r>
              <a:rPr lang="en-US" sz="2400" b="1" dirty="0" smtClean="0"/>
              <a:t>Jericho = the worries, </a:t>
            </a:r>
            <a:r>
              <a:rPr lang="en-US" sz="2400" b="1" dirty="0" smtClean="0"/>
              <a:t>affairs </a:t>
            </a:r>
            <a:r>
              <a:rPr lang="en-US" sz="2400" b="1" dirty="0" smtClean="0"/>
              <a:t>of this world &amp; people:</a:t>
            </a:r>
            <a:endParaRPr lang="en-US" sz="2400" b="1" dirty="0"/>
          </a:p>
        </p:txBody>
      </p:sp>
    </p:spTree>
    <p:extLst>
      <p:ext uri="{BB962C8B-B14F-4D97-AF65-F5344CB8AC3E}">
        <p14:creationId xmlns:p14="http://schemas.microsoft.com/office/powerpoint/2010/main" xmlns="" val="623819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3114</TotalTime>
  <Words>301</Words>
  <Application>Microsoft Office PowerPoint</Application>
  <PresentationFormat>On-screen Show (4:3)</PresentationFormat>
  <Paragraphs>21</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CIENA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Ciena</dc:creator>
  <cp:lastModifiedBy>Sunday School</cp:lastModifiedBy>
  <cp:revision>29</cp:revision>
  <dcterms:created xsi:type="dcterms:W3CDTF">2013-11-18T19:55:47Z</dcterms:created>
  <dcterms:modified xsi:type="dcterms:W3CDTF">2014-04-06T18:30:21Z</dcterms:modified>
</cp:coreProperties>
</file>