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6" r:id="rId3"/>
    <p:sldId id="258" r:id="rId4"/>
    <p:sldId id="260" r:id="rId5"/>
    <p:sldId id="259" r:id="rId6"/>
    <p:sldId id="261" r:id="rId7"/>
    <p:sldId id="263" r:id="rId8"/>
    <p:sldId id="257" r:id="rId9"/>
    <p:sldId id="262" r:id="rId10"/>
    <p:sldId id="264" r:id="rId11"/>
    <p:sldId id="266"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0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188565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2133363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239337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27991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248495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204656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298615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188878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2523745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230767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3AECC-5773-4073-BFF6-558612E1F063}" type="datetimeFigureOut">
              <a:rPr lang="en-CA" smtClean="0"/>
              <a:pPr/>
              <a:t>12/01/2014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176551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3AECC-5773-4073-BFF6-558612E1F063}" type="datetimeFigureOut">
              <a:rPr lang="en-CA" smtClean="0"/>
              <a:pPr/>
              <a:t>12/01/2014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2C10E-D8B6-48BB-8295-0DA87C0E6CEC}" type="slidenum">
              <a:rPr lang="en-CA" smtClean="0"/>
              <a:pPr/>
              <a:t>‹#›</a:t>
            </a:fld>
            <a:endParaRPr lang="en-CA"/>
          </a:p>
        </p:txBody>
      </p:sp>
    </p:spTree>
    <p:extLst>
      <p:ext uri="{BB962C8B-B14F-4D97-AF65-F5344CB8AC3E}">
        <p14:creationId xmlns:p14="http://schemas.microsoft.com/office/powerpoint/2010/main" xmlns="" val="353920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CA" sz="3200" b="1" dirty="0" smtClean="0">
                <a:solidFill>
                  <a:srgbClr val="0070C0"/>
                </a:solidFill>
              </a:rPr>
              <a:t>Romans 15:4-7</a:t>
            </a:r>
            <a:endParaRPr lang="en-CA" sz="3200" b="1" dirty="0">
              <a:solidFill>
                <a:srgbClr val="0070C0"/>
              </a:solidFill>
            </a:endParaRPr>
          </a:p>
        </p:txBody>
      </p:sp>
      <p:sp>
        <p:nvSpPr>
          <p:cNvPr id="3" name="Content Placeholder 2"/>
          <p:cNvSpPr>
            <a:spLocks noGrp="1"/>
          </p:cNvSpPr>
          <p:nvPr>
            <p:ph idx="1"/>
          </p:nvPr>
        </p:nvSpPr>
        <p:spPr>
          <a:xfrm>
            <a:off x="457200" y="1066800"/>
            <a:ext cx="8229600" cy="5638800"/>
          </a:xfrm>
        </p:spPr>
        <p:txBody>
          <a:bodyPr>
            <a:normAutofit lnSpcReduction="10000"/>
          </a:bodyPr>
          <a:lstStyle/>
          <a:p>
            <a:pPr algn="ctr">
              <a:buNone/>
            </a:pPr>
            <a:r>
              <a:rPr lang="en-CA" b="1" dirty="0" smtClean="0"/>
              <a:t>For everything that was written in the past was written to teach us, so that through endurance and the encouragement of the Scriptures we might have hope.</a:t>
            </a:r>
          </a:p>
          <a:p>
            <a:pPr algn="ctr">
              <a:buNone/>
            </a:pPr>
            <a:r>
              <a:rPr lang="en-CA" b="1" dirty="0" smtClean="0"/>
              <a:t>May the God who gives endurance and encouragement give you a spirit of </a:t>
            </a:r>
            <a:r>
              <a:rPr lang="en-CA" b="1" u="sng" dirty="0" smtClean="0"/>
              <a:t>unity</a:t>
            </a:r>
            <a:r>
              <a:rPr lang="en-CA" b="1" dirty="0" smtClean="0"/>
              <a:t> among yourselves as you follow Christ Jesus, so that with </a:t>
            </a:r>
            <a:r>
              <a:rPr lang="en-CA" b="1" u="sng" dirty="0" smtClean="0"/>
              <a:t>one heart and mouth </a:t>
            </a:r>
            <a:r>
              <a:rPr lang="en-CA" b="1" dirty="0" smtClean="0"/>
              <a:t>you may glorify the God and Father of our Lord Jesus Christ.</a:t>
            </a:r>
          </a:p>
          <a:p>
            <a:pPr algn="ctr">
              <a:buNone/>
            </a:pPr>
            <a:r>
              <a:rPr lang="en-CA" b="1" u="sng" dirty="0" smtClean="0"/>
              <a:t>Accept one another</a:t>
            </a:r>
            <a:r>
              <a:rPr lang="en-CA" b="1" dirty="0" smtClean="0"/>
              <a:t>, then, just as Christ accepted you, in order to bring praise to God.</a:t>
            </a:r>
            <a:endParaRPr lang="en-CA"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0070C0"/>
                </a:solidFill>
              </a:rPr>
              <a:t>Unity</a:t>
            </a:r>
            <a:r>
              <a:rPr lang="en-CA" dirty="0" smtClean="0">
                <a:solidFill>
                  <a:srgbClr val="0070C0"/>
                </a:solidFill>
              </a:rPr>
              <a:t> &amp; </a:t>
            </a:r>
            <a:r>
              <a:rPr lang="en-CA" b="1" dirty="0" smtClean="0">
                <a:solidFill>
                  <a:srgbClr val="0070C0"/>
                </a:solidFill>
              </a:rPr>
              <a:t>Individuality</a:t>
            </a:r>
            <a:endParaRPr lang="en-CA" b="1" dirty="0">
              <a:solidFill>
                <a:srgbClr val="0070C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CA" dirty="0" smtClean="0"/>
              <a:t>In Service, we need </a:t>
            </a:r>
            <a:r>
              <a:rPr lang="en-CA" u="sng" dirty="0" smtClean="0"/>
              <a:t>Both</a:t>
            </a:r>
            <a:r>
              <a:rPr lang="en-CA" dirty="0" smtClean="0"/>
              <a:t>!</a:t>
            </a:r>
          </a:p>
          <a:p>
            <a:pPr lvl="1"/>
            <a:r>
              <a:rPr lang="en-CA" b="1" dirty="0" smtClean="0"/>
              <a:t>Unity</a:t>
            </a:r>
            <a:r>
              <a:rPr lang="en-CA" dirty="0" smtClean="0"/>
              <a:t> in </a:t>
            </a:r>
            <a:r>
              <a:rPr lang="en-CA" b="1" dirty="0" smtClean="0"/>
              <a:t>Service</a:t>
            </a:r>
            <a:r>
              <a:rPr lang="en-CA" dirty="0" smtClean="0"/>
              <a:t> to God and His children</a:t>
            </a:r>
          </a:p>
          <a:p>
            <a:pPr lvl="1"/>
            <a:r>
              <a:rPr lang="en-CA" dirty="0" smtClean="0"/>
              <a:t>Use each </a:t>
            </a:r>
            <a:r>
              <a:rPr lang="en-CA" b="1" dirty="0" smtClean="0"/>
              <a:t>Individual’s</a:t>
            </a:r>
            <a:r>
              <a:rPr lang="en-CA" dirty="0" smtClean="0"/>
              <a:t> own </a:t>
            </a:r>
            <a:r>
              <a:rPr lang="en-CA" b="1" dirty="0" smtClean="0"/>
              <a:t>talents</a:t>
            </a:r>
            <a:r>
              <a:rPr lang="en-CA" dirty="0" smtClean="0"/>
              <a:t> to serve</a:t>
            </a:r>
          </a:p>
          <a:p>
            <a:pPr lvl="1"/>
            <a:endParaRPr lang="en-CA" dirty="0"/>
          </a:p>
          <a:p>
            <a:r>
              <a:rPr lang="en-CA" dirty="0" smtClean="0"/>
              <a:t>Each of us, individually has:</a:t>
            </a:r>
          </a:p>
          <a:p>
            <a:pPr lvl="1"/>
            <a:r>
              <a:rPr lang="en-CA" dirty="0" smtClean="0"/>
              <a:t>Unique </a:t>
            </a:r>
            <a:r>
              <a:rPr lang="en-CA" b="1" dirty="0" smtClean="0"/>
              <a:t>calling</a:t>
            </a:r>
            <a:r>
              <a:rPr lang="en-CA" dirty="0" smtClean="0"/>
              <a:t> (God’s plan for me)</a:t>
            </a:r>
          </a:p>
          <a:p>
            <a:pPr lvl="1"/>
            <a:r>
              <a:rPr lang="en-CA" dirty="0" smtClean="0"/>
              <a:t>Unique </a:t>
            </a:r>
            <a:r>
              <a:rPr lang="en-CA" b="1" dirty="0" smtClean="0"/>
              <a:t>skills </a:t>
            </a:r>
            <a:r>
              <a:rPr lang="en-CA" dirty="0" smtClean="0"/>
              <a:t>&amp;</a:t>
            </a:r>
            <a:r>
              <a:rPr lang="en-CA" b="1" dirty="0" smtClean="0"/>
              <a:t> talents</a:t>
            </a:r>
            <a:r>
              <a:rPr lang="en-CA" dirty="0" smtClean="0"/>
              <a:t> (to discover &amp; use to serve)</a:t>
            </a:r>
          </a:p>
          <a:p>
            <a:pPr lvl="1"/>
            <a:r>
              <a:rPr lang="en-CA" dirty="0" smtClean="0"/>
              <a:t>Unique family situation, other considerations</a:t>
            </a:r>
          </a:p>
          <a:p>
            <a:pPr lvl="1"/>
            <a:r>
              <a:rPr lang="en-CA" b="1" dirty="0" smtClean="0"/>
              <a:t>Respect</a:t>
            </a:r>
            <a:r>
              <a:rPr lang="en-CA" dirty="0" smtClean="0"/>
              <a:t> each others individuality &amp; decisions</a:t>
            </a:r>
          </a:p>
        </p:txBody>
      </p:sp>
    </p:spTree>
    <p:extLst>
      <p:ext uri="{BB962C8B-B14F-4D97-AF65-F5344CB8AC3E}">
        <p14:creationId xmlns:p14="http://schemas.microsoft.com/office/powerpoint/2010/main" xmlns="" val="1017985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CA" b="1" dirty="0" smtClean="0">
                <a:solidFill>
                  <a:srgbClr val="00B050"/>
                </a:solidFill>
              </a:rPr>
              <a:t>Problem-Solving</a:t>
            </a:r>
            <a:br>
              <a:rPr lang="en-CA" b="1" dirty="0" smtClean="0">
                <a:solidFill>
                  <a:srgbClr val="00B050"/>
                </a:solidFill>
              </a:rPr>
            </a:br>
            <a:r>
              <a:rPr lang="en-CA" b="1" dirty="0" smtClean="0">
                <a:solidFill>
                  <a:srgbClr val="00B050"/>
                </a:solidFill>
              </a:rPr>
              <a:t>(WWJD)</a:t>
            </a:r>
            <a:endParaRPr lang="en-CA" b="1" dirty="0">
              <a:solidFill>
                <a:srgbClr val="00B050"/>
              </a:solidFill>
            </a:endParaRPr>
          </a:p>
        </p:txBody>
      </p:sp>
    </p:spTree>
    <p:extLst>
      <p:ext uri="{BB962C8B-B14F-4D97-AF65-F5344CB8AC3E}">
        <p14:creationId xmlns:p14="http://schemas.microsoft.com/office/powerpoint/2010/main" xmlns="" val="77791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100" i="1" dirty="0" smtClean="0">
                <a:solidFill>
                  <a:schemeClr val="bg1">
                    <a:lumMod val="50000"/>
                  </a:schemeClr>
                </a:solidFill>
              </a:rPr>
              <a:t>Problem Solved – What Would Jesus Do?</a:t>
            </a:r>
            <a:r>
              <a:rPr lang="en-CA" u="sng" dirty="0" smtClean="0"/>
              <a:t/>
            </a:r>
            <a:br>
              <a:rPr lang="en-CA" u="sng" dirty="0" smtClean="0"/>
            </a:br>
            <a:r>
              <a:rPr lang="en-CA" sz="3600" b="1" dirty="0" smtClean="0"/>
              <a:t>Love &amp; Forgive</a:t>
            </a:r>
            <a:endParaRPr lang="en-CA" b="1" dirty="0"/>
          </a:p>
        </p:txBody>
      </p:sp>
      <p:sp>
        <p:nvSpPr>
          <p:cNvPr id="3" name="Content Placeholder 2"/>
          <p:cNvSpPr>
            <a:spLocks noGrp="1"/>
          </p:cNvSpPr>
          <p:nvPr>
            <p:ph idx="1"/>
          </p:nvPr>
        </p:nvSpPr>
        <p:spPr>
          <a:xfrm>
            <a:off x="304800" y="1600200"/>
            <a:ext cx="8534400" cy="4525963"/>
          </a:xfrm>
        </p:spPr>
        <p:txBody>
          <a:bodyPr>
            <a:normAutofit/>
          </a:bodyPr>
          <a:lstStyle/>
          <a:p>
            <a:pPr marL="0" lvl="0" indent="0" algn="ctr">
              <a:buNone/>
            </a:pPr>
            <a:r>
              <a:rPr lang="en-CA" i="1" dirty="0" smtClean="0">
                <a:solidFill>
                  <a:srgbClr val="00B050"/>
                </a:solidFill>
              </a:rPr>
              <a:t>Then </a:t>
            </a:r>
            <a:r>
              <a:rPr lang="en-CA" i="1" dirty="0">
                <a:solidFill>
                  <a:srgbClr val="00B050"/>
                </a:solidFill>
              </a:rPr>
              <a:t>Peter came to Him and said</a:t>
            </a:r>
            <a:r>
              <a:rPr lang="en-CA" i="1" dirty="0" smtClean="0">
                <a:solidFill>
                  <a:srgbClr val="00B050"/>
                </a:solidFill>
              </a:rPr>
              <a:t>,</a:t>
            </a:r>
            <a:br>
              <a:rPr lang="en-CA" i="1" dirty="0" smtClean="0">
                <a:solidFill>
                  <a:srgbClr val="00B050"/>
                </a:solidFill>
              </a:rPr>
            </a:br>
            <a:r>
              <a:rPr lang="en-CA" i="1" dirty="0" smtClean="0">
                <a:solidFill>
                  <a:srgbClr val="00B050"/>
                </a:solidFill>
              </a:rPr>
              <a:t>“</a:t>
            </a:r>
            <a:r>
              <a:rPr lang="en-CA" i="1" dirty="0">
                <a:solidFill>
                  <a:srgbClr val="00B050"/>
                </a:solidFill>
              </a:rPr>
              <a:t>Lord, how often shall my brother sin against me, and I </a:t>
            </a:r>
            <a:r>
              <a:rPr lang="en-CA" b="1" i="1" dirty="0">
                <a:solidFill>
                  <a:srgbClr val="00B050"/>
                </a:solidFill>
              </a:rPr>
              <a:t>forgive</a:t>
            </a:r>
            <a:r>
              <a:rPr lang="en-CA" i="1" dirty="0">
                <a:solidFill>
                  <a:srgbClr val="00B050"/>
                </a:solidFill>
              </a:rPr>
              <a:t> him? Up to seven times</a:t>
            </a:r>
            <a:r>
              <a:rPr lang="en-CA" i="1" dirty="0" smtClean="0">
                <a:solidFill>
                  <a:srgbClr val="00B050"/>
                </a:solidFill>
              </a:rPr>
              <a:t>?”</a:t>
            </a:r>
            <a:r>
              <a:rPr lang="en-CA" dirty="0" smtClean="0">
                <a:solidFill>
                  <a:srgbClr val="00B050"/>
                </a:solidFill>
              </a:rPr>
              <a:t/>
            </a:r>
            <a:br>
              <a:rPr lang="en-CA" dirty="0" smtClean="0">
                <a:solidFill>
                  <a:srgbClr val="00B050"/>
                </a:solidFill>
              </a:rPr>
            </a:br>
            <a:r>
              <a:rPr lang="en-CA" i="1" dirty="0" smtClean="0">
                <a:solidFill>
                  <a:srgbClr val="00B050"/>
                </a:solidFill>
              </a:rPr>
              <a:t>Jesus </a:t>
            </a:r>
            <a:r>
              <a:rPr lang="en-CA" i="1" dirty="0">
                <a:solidFill>
                  <a:srgbClr val="00B050"/>
                </a:solidFill>
              </a:rPr>
              <a:t>said to him, “I do not say to you, up to seven times, but up to </a:t>
            </a:r>
            <a:r>
              <a:rPr lang="en-CA" b="1" i="1" dirty="0">
                <a:solidFill>
                  <a:srgbClr val="00B050"/>
                </a:solidFill>
              </a:rPr>
              <a:t>seventy times seven</a:t>
            </a:r>
            <a:r>
              <a:rPr lang="en-CA" i="1" dirty="0" smtClean="0">
                <a:solidFill>
                  <a:srgbClr val="00B050"/>
                </a:solidFill>
              </a:rPr>
              <a:t>.”</a:t>
            </a:r>
            <a:r>
              <a:rPr lang="en-CA" dirty="0">
                <a:solidFill>
                  <a:srgbClr val="00B050"/>
                </a:solidFill>
              </a:rPr>
              <a:t/>
            </a:r>
            <a:br>
              <a:rPr lang="en-CA" dirty="0">
                <a:solidFill>
                  <a:srgbClr val="00B050"/>
                </a:solidFill>
              </a:rPr>
            </a:br>
            <a:r>
              <a:rPr lang="en-CA" sz="2000" b="1" dirty="0" smtClean="0">
                <a:solidFill>
                  <a:srgbClr val="00B050"/>
                </a:solidFill>
              </a:rPr>
              <a:t>(</a:t>
            </a:r>
            <a:r>
              <a:rPr lang="en-CA" sz="2000" b="1" dirty="0">
                <a:solidFill>
                  <a:srgbClr val="00B050"/>
                </a:solidFill>
              </a:rPr>
              <a:t>Matthew 18:21-22)</a:t>
            </a:r>
          </a:p>
          <a:p>
            <a:pPr marL="0" indent="0">
              <a:buNone/>
            </a:pPr>
            <a:r>
              <a:rPr lang="en-CA" u="sng" dirty="0" smtClean="0"/>
              <a:t>PROBLEM:</a:t>
            </a:r>
            <a:r>
              <a:rPr lang="en-CA" dirty="0" smtClean="0"/>
              <a:t/>
            </a:r>
            <a:br>
              <a:rPr lang="en-CA" dirty="0" smtClean="0"/>
            </a:br>
            <a:r>
              <a:rPr lang="en-CA" dirty="0" smtClean="0"/>
              <a:t>When </a:t>
            </a:r>
            <a:r>
              <a:rPr lang="en-CA" dirty="0"/>
              <a:t>we are wronged or hurt … </a:t>
            </a:r>
            <a:r>
              <a:rPr lang="en-CA" dirty="0" smtClean="0"/>
              <a:t>even repeatedly</a:t>
            </a:r>
            <a:endParaRPr lang="en-CA" dirty="0"/>
          </a:p>
          <a:p>
            <a:pPr marL="0" indent="0">
              <a:buNone/>
            </a:pPr>
            <a:r>
              <a:rPr lang="en-CA" b="1" u="sng" dirty="0"/>
              <a:t>SOLUTION</a:t>
            </a:r>
            <a:r>
              <a:rPr lang="en-CA" b="1" dirty="0"/>
              <a:t>:  Love &amp; </a:t>
            </a:r>
            <a:r>
              <a:rPr lang="en-CA" b="1" dirty="0" smtClean="0"/>
              <a:t>Forgive</a:t>
            </a:r>
            <a:endParaRPr lang="en-CA" b="1" dirty="0"/>
          </a:p>
        </p:txBody>
      </p:sp>
    </p:spTree>
    <p:extLst>
      <p:ext uri="{BB962C8B-B14F-4D97-AF65-F5344CB8AC3E}">
        <p14:creationId xmlns:p14="http://schemas.microsoft.com/office/powerpoint/2010/main" xmlns="" val="1942759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100" i="1" dirty="0">
                <a:solidFill>
                  <a:schemeClr val="bg1">
                    <a:lumMod val="50000"/>
                  </a:schemeClr>
                </a:solidFill>
              </a:rPr>
              <a:t>Problem Solved – What Would Jesus Do?</a:t>
            </a:r>
            <a:r>
              <a:rPr lang="en-CA" u="sng" dirty="0"/>
              <a:t/>
            </a:r>
            <a:br>
              <a:rPr lang="en-CA" u="sng" dirty="0"/>
            </a:br>
            <a:r>
              <a:rPr lang="en-CA" sz="3600" b="1" dirty="0" smtClean="0"/>
              <a:t>Patience &amp; Longsuffering</a:t>
            </a:r>
            <a:endParaRPr lang="en-CA" b="1" dirty="0"/>
          </a:p>
        </p:txBody>
      </p:sp>
      <p:sp>
        <p:nvSpPr>
          <p:cNvPr id="3" name="Content Placeholder 2"/>
          <p:cNvSpPr>
            <a:spLocks noGrp="1"/>
          </p:cNvSpPr>
          <p:nvPr>
            <p:ph idx="1"/>
          </p:nvPr>
        </p:nvSpPr>
        <p:spPr/>
        <p:txBody>
          <a:bodyPr>
            <a:normAutofit/>
          </a:bodyPr>
          <a:lstStyle/>
          <a:p>
            <a:pPr marL="0" lvl="0" indent="0" algn="ctr">
              <a:buNone/>
            </a:pPr>
            <a:r>
              <a:rPr lang="en-CA" i="1" dirty="0" smtClean="0">
                <a:solidFill>
                  <a:srgbClr val="00B050"/>
                </a:solidFill>
              </a:rPr>
              <a:t>“</a:t>
            </a:r>
            <a:r>
              <a:rPr lang="en-CA" i="1" dirty="0">
                <a:solidFill>
                  <a:srgbClr val="00B050"/>
                </a:solidFill>
              </a:rPr>
              <a:t>Who, when He was </a:t>
            </a:r>
            <a:r>
              <a:rPr lang="en-CA" b="1" i="1" dirty="0">
                <a:solidFill>
                  <a:srgbClr val="00B050"/>
                </a:solidFill>
              </a:rPr>
              <a:t>reviled</a:t>
            </a:r>
            <a:r>
              <a:rPr lang="en-CA" i="1" dirty="0">
                <a:solidFill>
                  <a:srgbClr val="00B050"/>
                </a:solidFill>
              </a:rPr>
              <a:t>, did not revile in return; when He </a:t>
            </a:r>
            <a:r>
              <a:rPr lang="en-CA" b="1" i="1" dirty="0">
                <a:solidFill>
                  <a:srgbClr val="00B050"/>
                </a:solidFill>
              </a:rPr>
              <a:t>suffered</a:t>
            </a:r>
            <a:r>
              <a:rPr lang="en-CA" i="1" dirty="0">
                <a:solidFill>
                  <a:srgbClr val="00B050"/>
                </a:solidFill>
              </a:rPr>
              <a:t>, He did not threaten, but committed </a:t>
            </a:r>
            <a:r>
              <a:rPr lang="en-CA" i="1" dirty="0" smtClean="0">
                <a:solidFill>
                  <a:srgbClr val="00B050"/>
                </a:solidFill>
              </a:rPr>
              <a:t>Himself</a:t>
            </a:r>
            <a:br>
              <a:rPr lang="en-CA" i="1" dirty="0" smtClean="0">
                <a:solidFill>
                  <a:srgbClr val="00B050"/>
                </a:solidFill>
              </a:rPr>
            </a:br>
            <a:r>
              <a:rPr lang="en-CA" i="1" dirty="0" smtClean="0">
                <a:solidFill>
                  <a:srgbClr val="00B050"/>
                </a:solidFill>
              </a:rPr>
              <a:t>to </a:t>
            </a:r>
            <a:r>
              <a:rPr lang="en-CA" i="1" dirty="0">
                <a:solidFill>
                  <a:srgbClr val="00B050"/>
                </a:solidFill>
              </a:rPr>
              <a:t>Him who judges </a:t>
            </a:r>
            <a:r>
              <a:rPr lang="en-CA" i="1" dirty="0" smtClean="0">
                <a:solidFill>
                  <a:srgbClr val="00B050"/>
                </a:solidFill>
              </a:rPr>
              <a:t>righteously”</a:t>
            </a:r>
            <a:br>
              <a:rPr lang="en-CA" i="1" dirty="0" smtClean="0">
                <a:solidFill>
                  <a:srgbClr val="00B050"/>
                </a:solidFill>
              </a:rPr>
            </a:br>
            <a:r>
              <a:rPr lang="en-CA" sz="2000" b="1" dirty="0" smtClean="0">
                <a:solidFill>
                  <a:srgbClr val="00B050"/>
                </a:solidFill>
              </a:rPr>
              <a:t>(1Peter 2:23)</a:t>
            </a:r>
            <a:endParaRPr lang="en-CA" sz="2000" b="1" dirty="0">
              <a:solidFill>
                <a:srgbClr val="00B050"/>
              </a:solidFill>
            </a:endParaRPr>
          </a:p>
          <a:p>
            <a:pPr marL="0" indent="0">
              <a:buNone/>
            </a:pPr>
            <a:r>
              <a:rPr lang="en-CA" u="sng" dirty="0" smtClean="0"/>
              <a:t>PROBLEM:</a:t>
            </a:r>
            <a:r>
              <a:rPr lang="en-CA" dirty="0" smtClean="0"/>
              <a:t/>
            </a:r>
            <a:br>
              <a:rPr lang="en-CA" dirty="0" smtClean="0"/>
            </a:br>
            <a:r>
              <a:rPr lang="en-CA" dirty="0" smtClean="0"/>
              <a:t>When we </a:t>
            </a:r>
            <a:r>
              <a:rPr lang="en-CA" dirty="0"/>
              <a:t>are </a:t>
            </a:r>
            <a:r>
              <a:rPr lang="en-CA" dirty="0" smtClean="0"/>
              <a:t>innocently accused, hated, persecuted, for Christ’s sake.</a:t>
            </a:r>
            <a:endParaRPr lang="en-CA" dirty="0"/>
          </a:p>
          <a:p>
            <a:pPr marL="0" indent="0">
              <a:buNone/>
            </a:pPr>
            <a:r>
              <a:rPr lang="en-CA" b="1" u="sng" dirty="0"/>
              <a:t>SOLUTION</a:t>
            </a:r>
            <a:r>
              <a:rPr lang="en-CA" b="1" dirty="0"/>
              <a:t>:  </a:t>
            </a:r>
            <a:r>
              <a:rPr lang="en-CA" b="1" dirty="0" smtClean="0"/>
              <a:t>Patience &amp; Longsuffering</a:t>
            </a:r>
            <a:endParaRPr lang="en-CA" b="1" dirty="0"/>
          </a:p>
        </p:txBody>
      </p:sp>
    </p:spTree>
    <p:extLst>
      <p:ext uri="{BB962C8B-B14F-4D97-AF65-F5344CB8AC3E}">
        <p14:creationId xmlns:p14="http://schemas.microsoft.com/office/powerpoint/2010/main" xmlns="" val="182975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100" i="1" dirty="0">
                <a:solidFill>
                  <a:schemeClr val="bg1">
                    <a:lumMod val="50000"/>
                  </a:schemeClr>
                </a:solidFill>
              </a:rPr>
              <a:t>Problem Solved – What Would Jesus Do?</a:t>
            </a:r>
            <a:r>
              <a:rPr lang="en-CA" u="sng" dirty="0"/>
              <a:t/>
            </a:r>
            <a:br>
              <a:rPr lang="en-CA" u="sng" dirty="0"/>
            </a:br>
            <a:r>
              <a:rPr lang="en-CA" sz="3600" b="1" dirty="0" smtClean="0"/>
              <a:t>Absolute Obedience to God</a:t>
            </a:r>
            <a:endParaRPr lang="en-CA" b="1" dirty="0"/>
          </a:p>
        </p:txBody>
      </p:sp>
      <p:sp>
        <p:nvSpPr>
          <p:cNvPr id="3" name="Content Placeholder 2"/>
          <p:cNvSpPr>
            <a:spLocks noGrp="1"/>
          </p:cNvSpPr>
          <p:nvPr>
            <p:ph idx="1"/>
          </p:nvPr>
        </p:nvSpPr>
        <p:spPr>
          <a:xfrm>
            <a:off x="228600" y="1600200"/>
            <a:ext cx="8686800" cy="4525963"/>
          </a:xfrm>
        </p:spPr>
        <p:txBody>
          <a:bodyPr>
            <a:normAutofit/>
          </a:bodyPr>
          <a:lstStyle/>
          <a:p>
            <a:pPr marL="0" lvl="0" indent="0" algn="ctr">
              <a:buNone/>
            </a:pPr>
            <a:r>
              <a:rPr lang="en-CA" i="1" dirty="0" smtClean="0">
                <a:solidFill>
                  <a:srgbClr val="00B050"/>
                </a:solidFill>
              </a:rPr>
              <a:t>“</a:t>
            </a:r>
            <a:r>
              <a:rPr lang="en-CA" i="1" dirty="0">
                <a:solidFill>
                  <a:srgbClr val="00B050"/>
                </a:solidFill>
              </a:rPr>
              <a:t>And being found in appearance as a </a:t>
            </a:r>
            <a:r>
              <a:rPr lang="en-CA" i="1" dirty="0" smtClean="0">
                <a:solidFill>
                  <a:srgbClr val="00B050"/>
                </a:solidFill>
              </a:rPr>
              <a:t>man,</a:t>
            </a:r>
            <a:br>
              <a:rPr lang="en-CA" i="1" dirty="0" smtClean="0">
                <a:solidFill>
                  <a:srgbClr val="00B050"/>
                </a:solidFill>
              </a:rPr>
            </a:br>
            <a:r>
              <a:rPr lang="en-CA" i="1" dirty="0" smtClean="0">
                <a:solidFill>
                  <a:srgbClr val="00B050"/>
                </a:solidFill>
              </a:rPr>
              <a:t>He </a:t>
            </a:r>
            <a:r>
              <a:rPr lang="en-CA" i="1" dirty="0">
                <a:solidFill>
                  <a:srgbClr val="00B050"/>
                </a:solidFill>
              </a:rPr>
              <a:t>humbled Himself </a:t>
            </a:r>
            <a:r>
              <a:rPr lang="en-CA" i="1" dirty="0" smtClean="0">
                <a:solidFill>
                  <a:srgbClr val="00B050"/>
                </a:solidFill>
              </a:rPr>
              <a:t>and</a:t>
            </a:r>
            <a:br>
              <a:rPr lang="en-CA" i="1" dirty="0" smtClean="0">
                <a:solidFill>
                  <a:srgbClr val="00B050"/>
                </a:solidFill>
              </a:rPr>
            </a:br>
            <a:r>
              <a:rPr lang="en-CA" i="1" dirty="0" smtClean="0">
                <a:solidFill>
                  <a:srgbClr val="00B050"/>
                </a:solidFill>
              </a:rPr>
              <a:t>became </a:t>
            </a:r>
            <a:r>
              <a:rPr lang="en-CA" i="1" u="sng" dirty="0" smtClean="0">
                <a:solidFill>
                  <a:srgbClr val="00B050"/>
                </a:solidFill>
              </a:rPr>
              <a:t>obedient</a:t>
            </a:r>
            <a:r>
              <a:rPr lang="en-CA" i="1" dirty="0">
                <a:solidFill>
                  <a:srgbClr val="00B050"/>
                </a:solidFill>
              </a:rPr>
              <a:t> </a:t>
            </a:r>
            <a:r>
              <a:rPr lang="en-CA" i="1" dirty="0" smtClean="0">
                <a:solidFill>
                  <a:srgbClr val="00B050"/>
                </a:solidFill>
              </a:rPr>
              <a:t>to </a:t>
            </a:r>
            <a:r>
              <a:rPr lang="en-CA" i="1" dirty="0">
                <a:solidFill>
                  <a:srgbClr val="00B050"/>
                </a:solidFill>
              </a:rPr>
              <a:t>the point of </a:t>
            </a:r>
            <a:r>
              <a:rPr lang="en-CA" i="1" dirty="0" smtClean="0">
                <a:solidFill>
                  <a:srgbClr val="00B050"/>
                </a:solidFill>
              </a:rPr>
              <a:t>death,</a:t>
            </a:r>
            <a:br>
              <a:rPr lang="en-CA" i="1" dirty="0" smtClean="0">
                <a:solidFill>
                  <a:srgbClr val="00B050"/>
                </a:solidFill>
              </a:rPr>
            </a:br>
            <a:r>
              <a:rPr lang="en-CA" i="1" dirty="0" smtClean="0">
                <a:solidFill>
                  <a:srgbClr val="00B050"/>
                </a:solidFill>
              </a:rPr>
              <a:t>even </a:t>
            </a:r>
            <a:r>
              <a:rPr lang="en-CA" i="1" dirty="0">
                <a:solidFill>
                  <a:srgbClr val="00B050"/>
                </a:solidFill>
              </a:rPr>
              <a:t>the death of the cross.”</a:t>
            </a:r>
            <a:r>
              <a:rPr lang="en-CA" dirty="0">
                <a:solidFill>
                  <a:srgbClr val="00B050"/>
                </a:solidFill>
              </a:rPr>
              <a:t> </a:t>
            </a:r>
            <a:r>
              <a:rPr lang="en-CA" sz="2000" b="1" dirty="0" smtClean="0">
                <a:solidFill>
                  <a:srgbClr val="00B050"/>
                </a:solidFill>
              </a:rPr>
              <a:t>(Philippians 2:8)</a:t>
            </a:r>
            <a:endParaRPr lang="en-CA" sz="2000" b="1" dirty="0">
              <a:solidFill>
                <a:srgbClr val="00B050"/>
              </a:solidFill>
            </a:endParaRPr>
          </a:p>
          <a:p>
            <a:pPr marL="0" indent="0">
              <a:buNone/>
            </a:pPr>
            <a:endParaRPr lang="en-CA" sz="800" u="sng" dirty="0" smtClean="0"/>
          </a:p>
          <a:p>
            <a:pPr marL="0" indent="0">
              <a:buNone/>
            </a:pPr>
            <a:r>
              <a:rPr lang="en-CA" u="sng" dirty="0" smtClean="0"/>
              <a:t>PROBLEM:</a:t>
            </a:r>
            <a:r>
              <a:rPr lang="en-CA" dirty="0" smtClean="0"/>
              <a:t/>
            </a:r>
            <a:br>
              <a:rPr lang="en-CA" dirty="0" smtClean="0"/>
            </a:br>
            <a:r>
              <a:rPr lang="en-CA" dirty="0" smtClean="0"/>
              <a:t>When it seems difficult or impossible, to obey God.</a:t>
            </a:r>
            <a:endParaRPr lang="en-CA" dirty="0"/>
          </a:p>
          <a:p>
            <a:pPr marL="0" indent="0">
              <a:buNone/>
            </a:pPr>
            <a:r>
              <a:rPr lang="en-CA" b="1" u="sng" dirty="0"/>
              <a:t>SOLUTION</a:t>
            </a:r>
            <a:r>
              <a:rPr lang="en-CA" b="1" dirty="0"/>
              <a:t>:  </a:t>
            </a:r>
            <a:r>
              <a:rPr lang="en-CA" b="1" dirty="0" smtClean="0"/>
              <a:t>Absolute Obedience to God</a:t>
            </a:r>
            <a:endParaRPr lang="en-CA" b="1" dirty="0"/>
          </a:p>
        </p:txBody>
      </p:sp>
    </p:spTree>
    <p:extLst>
      <p:ext uri="{BB962C8B-B14F-4D97-AF65-F5344CB8AC3E}">
        <p14:creationId xmlns:p14="http://schemas.microsoft.com/office/powerpoint/2010/main" xmlns="" val="207702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100" i="1" dirty="0">
                <a:solidFill>
                  <a:schemeClr val="bg1">
                    <a:lumMod val="50000"/>
                  </a:schemeClr>
                </a:solidFill>
              </a:rPr>
              <a:t>Problem Solved – What Would Jesus Do?</a:t>
            </a:r>
            <a:r>
              <a:rPr lang="en-CA" u="sng" dirty="0"/>
              <a:t/>
            </a:r>
            <a:br>
              <a:rPr lang="en-CA" u="sng" dirty="0"/>
            </a:br>
            <a:r>
              <a:rPr lang="en-CA" sz="3600" b="1" dirty="0" smtClean="0"/>
              <a:t>No Compromise with Evil (company or deeds)</a:t>
            </a:r>
            <a:endParaRPr lang="en-CA" b="1" dirty="0"/>
          </a:p>
        </p:txBody>
      </p:sp>
      <p:sp>
        <p:nvSpPr>
          <p:cNvPr id="3" name="Content Placeholder 2"/>
          <p:cNvSpPr>
            <a:spLocks noGrp="1"/>
          </p:cNvSpPr>
          <p:nvPr>
            <p:ph idx="1"/>
          </p:nvPr>
        </p:nvSpPr>
        <p:spPr/>
        <p:txBody>
          <a:bodyPr>
            <a:normAutofit/>
          </a:bodyPr>
          <a:lstStyle/>
          <a:p>
            <a:pPr marL="0" lvl="0" indent="0" algn="ctr">
              <a:buNone/>
            </a:pPr>
            <a:r>
              <a:rPr lang="en-CA" i="1" dirty="0">
                <a:solidFill>
                  <a:srgbClr val="00B050"/>
                </a:solidFill>
              </a:rPr>
              <a:t>But He turned and said to Peter</a:t>
            </a:r>
            <a:r>
              <a:rPr lang="en-CA" i="1" dirty="0" smtClean="0">
                <a:solidFill>
                  <a:srgbClr val="00B050"/>
                </a:solidFill>
              </a:rPr>
              <a:t>,</a:t>
            </a:r>
            <a:br>
              <a:rPr lang="en-CA" i="1" dirty="0" smtClean="0">
                <a:solidFill>
                  <a:srgbClr val="00B050"/>
                </a:solidFill>
              </a:rPr>
            </a:br>
            <a:r>
              <a:rPr lang="en-CA" i="1" dirty="0" smtClean="0">
                <a:solidFill>
                  <a:srgbClr val="00B050"/>
                </a:solidFill>
              </a:rPr>
              <a:t>“</a:t>
            </a:r>
            <a:r>
              <a:rPr lang="en-CA" i="1" dirty="0">
                <a:solidFill>
                  <a:srgbClr val="00B050"/>
                </a:solidFill>
              </a:rPr>
              <a:t>Get behind Me, </a:t>
            </a:r>
            <a:r>
              <a:rPr lang="en-CA" i="1" dirty="0" smtClean="0">
                <a:solidFill>
                  <a:srgbClr val="00B050"/>
                </a:solidFill>
              </a:rPr>
              <a:t>Satan!  You </a:t>
            </a:r>
            <a:r>
              <a:rPr lang="en-CA" i="1" dirty="0">
                <a:solidFill>
                  <a:srgbClr val="00B050"/>
                </a:solidFill>
              </a:rPr>
              <a:t>are an offense to Me, for you are not mindful of the things of God, but the things of </a:t>
            </a:r>
            <a:r>
              <a:rPr lang="en-CA" i="1" dirty="0" smtClean="0">
                <a:solidFill>
                  <a:srgbClr val="00B050"/>
                </a:solidFill>
              </a:rPr>
              <a:t>men.”</a:t>
            </a:r>
            <a:r>
              <a:rPr lang="en-CA" dirty="0">
                <a:solidFill>
                  <a:srgbClr val="00B050"/>
                </a:solidFill>
              </a:rPr>
              <a:t/>
            </a:r>
            <a:br>
              <a:rPr lang="en-CA" dirty="0">
                <a:solidFill>
                  <a:srgbClr val="00B050"/>
                </a:solidFill>
              </a:rPr>
            </a:br>
            <a:r>
              <a:rPr lang="en-CA" sz="2000" b="1" dirty="0" smtClean="0">
                <a:solidFill>
                  <a:srgbClr val="00B050"/>
                </a:solidFill>
              </a:rPr>
              <a:t>(Matthew 16:23)</a:t>
            </a:r>
          </a:p>
          <a:p>
            <a:pPr marL="0" lvl="0" indent="0" algn="ctr">
              <a:buNone/>
            </a:pPr>
            <a:endParaRPr lang="en-CA" sz="800" b="1" dirty="0">
              <a:solidFill>
                <a:srgbClr val="00B050"/>
              </a:solidFill>
            </a:endParaRPr>
          </a:p>
          <a:p>
            <a:pPr marL="0" indent="0">
              <a:buNone/>
            </a:pPr>
            <a:r>
              <a:rPr lang="en-CA" u="sng" dirty="0" smtClean="0"/>
              <a:t>PROBLEM:</a:t>
            </a:r>
            <a:r>
              <a:rPr lang="en-CA" dirty="0" smtClean="0"/>
              <a:t/>
            </a:r>
            <a:br>
              <a:rPr lang="en-CA" dirty="0" smtClean="0"/>
            </a:br>
            <a:r>
              <a:rPr lang="en-CA" dirty="0" smtClean="0"/>
              <a:t>When our friends or family give ungodly advice.</a:t>
            </a:r>
            <a:endParaRPr lang="en-CA" dirty="0"/>
          </a:p>
          <a:p>
            <a:pPr marL="0" indent="0">
              <a:buNone/>
            </a:pPr>
            <a:r>
              <a:rPr lang="en-CA" b="1" u="sng" dirty="0"/>
              <a:t>SOLUTION</a:t>
            </a:r>
            <a:r>
              <a:rPr lang="en-CA" b="1" dirty="0"/>
              <a:t>:  </a:t>
            </a:r>
            <a:r>
              <a:rPr lang="en-CA" b="1" dirty="0" smtClean="0"/>
              <a:t>No Compromise with Evil</a:t>
            </a:r>
            <a:endParaRPr lang="en-CA" b="1" dirty="0"/>
          </a:p>
        </p:txBody>
      </p:sp>
    </p:spTree>
    <p:extLst>
      <p:ext uri="{BB962C8B-B14F-4D97-AF65-F5344CB8AC3E}">
        <p14:creationId xmlns:p14="http://schemas.microsoft.com/office/powerpoint/2010/main" xmlns="" val="1600482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100" i="1" dirty="0">
                <a:solidFill>
                  <a:schemeClr val="bg1">
                    <a:lumMod val="50000"/>
                  </a:schemeClr>
                </a:solidFill>
              </a:rPr>
              <a:t>Problem Solved – What Would Jesus Do?</a:t>
            </a:r>
            <a:r>
              <a:rPr lang="en-CA" u="sng" dirty="0"/>
              <a:t/>
            </a:r>
            <a:br>
              <a:rPr lang="en-CA" u="sng" dirty="0"/>
            </a:br>
            <a:r>
              <a:rPr lang="en-CA" sz="3600" b="1" dirty="0" smtClean="0"/>
              <a:t>Constant Prayer</a:t>
            </a:r>
            <a:endParaRPr lang="en-CA" b="1" dirty="0"/>
          </a:p>
        </p:txBody>
      </p:sp>
      <p:sp>
        <p:nvSpPr>
          <p:cNvPr id="3" name="Content Placeholder 2"/>
          <p:cNvSpPr>
            <a:spLocks noGrp="1"/>
          </p:cNvSpPr>
          <p:nvPr>
            <p:ph idx="1"/>
          </p:nvPr>
        </p:nvSpPr>
        <p:spPr/>
        <p:txBody>
          <a:bodyPr>
            <a:normAutofit/>
          </a:bodyPr>
          <a:lstStyle/>
          <a:p>
            <a:pPr marL="0" lvl="0" indent="0" algn="ctr">
              <a:buNone/>
            </a:pPr>
            <a:r>
              <a:rPr lang="en-CA" i="1" dirty="0" smtClean="0">
                <a:solidFill>
                  <a:srgbClr val="00B050"/>
                </a:solidFill>
              </a:rPr>
              <a:t>“</a:t>
            </a:r>
            <a:r>
              <a:rPr lang="en-CA" i="1" dirty="0">
                <a:solidFill>
                  <a:srgbClr val="00B050"/>
                </a:solidFill>
              </a:rPr>
              <a:t>Now it came to pass in those days </a:t>
            </a:r>
            <a:r>
              <a:rPr lang="en-CA" i="1" dirty="0" smtClean="0">
                <a:solidFill>
                  <a:srgbClr val="00B050"/>
                </a:solidFill>
              </a:rPr>
              <a:t>that</a:t>
            </a:r>
            <a:br>
              <a:rPr lang="en-CA" i="1" dirty="0" smtClean="0">
                <a:solidFill>
                  <a:srgbClr val="00B050"/>
                </a:solidFill>
              </a:rPr>
            </a:br>
            <a:r>
              <a:rPr lang="en-CA" i="1" dirty="0" smtClean="0">
                <a:solidFill>
                  <a:srgbClr val="00B050"/>
                </a:solidFill>
              </a:rPr>
              <a:t>He </a:t>
            </a:r>
            <a:r>
              <a:rPr lang="en-CA" i="1" dirty="0">
                <a:solidFill>
                  <a:srgbClr val="00B050"/>
                </a:solidFill>
              </a:rPr>
              <a:t>went out to the mountain to pray, and continued all night in prayer to </a:t>
            </a:r>
            <a:r>
              <a:rPr lang="en-CA" i="1" dirty="0" smtClean="0">
                <a:solidFill>
                  <a:srgbClr val="00B050"/>
                </a:solidFill>
              </a:rPr>
              <a:t>God.”</a:t>
            </a:r>
            <a:r>
              <a:rPr lang="en-CA" dirty="0">
                <a:solidFill>
                  <a:srgbClr val="00B050"/>
                </a:solidFill>
              </a:rPr>
              <a:t/>
            </a:r>
            <a:br>
              <a:rPr lang="en-CA" dirty="0">
                <a:solidFill>
                  <a:srgbClr val="00B050"/>
                </a:solidFill>
              </a:rPr>
            </a:br>
            <a:r>
              <a:rPr lang="en-CA" sz="2000" b="1" dirty="0" smtClean="0">
                <a:solidFill>
                  <a:srgbClr val="00B050"/>
                </a:solidFill>
              </a:rPr>
              <a:t>(Luke 6:12)</a:t>
            </a:r>
            <a:endParaRPr lang="en-CA" sz="2000" b="1" dirty="0">
              <a:solidFill>
                <a:srgbClr val="00B050"/>
              </a:solidFill>
            </a:endParaRPr>
          </a:p>
          <a:p>
            <a:pPr marL="0" indent="0">
              <a:buNone/>
            </a:pPr>
            <a:endParaRPr lang="en-CA" sz="800" u="sng" dirty="0"/>
          </a:p>
          <a:p>
            <a:pPr marL="0" indent="0">
              <a:buNone/>
            </a:pPr>
            <a:r>
              <a:rPr lang="en-CA" u="sng" dirty="0" smtClean="0"/>
              <a:t>PROBLEM:</a:t>
            </a:r>
            <a:r>
              <a:rPr lang="en-CA" dirty="0" smtClean="0"/>
              <a:t/>
            </a:r>
            <a:br>
              <a:rPr lang="en-CA" dirty="0" smtClean="0"/>
            </a:br>
            <a:r>
              <a:rPr lang="en-CA" dirty="0" smtClean="0"/>
              <a:t>When we are faced with so many problems.</a:t>
            </a:r>
            <a:endParaRPr lang="en-CA" dirty="0"/>
          </a:p>
          <a:p>
            <a:pPr marL="0" indent="0">
              <a:buNone/>
            </a:pPr>
            <a:r>
              <a:rPr lang="en-CA" b="1" u="sng" dirty="0"/>
              <a:t>SOLUTION</a:t>
            </a:r>
            <a:r>
              <a:rPr lang="en-CA" b="1" dirty="0"/>
              <a:t>:  </a:t>
            </a:r>
            <a:r>
              <a:rPr lang="en-CA" b="1" dirty="0" smtClean="0"/>
              <a:t>Constant Prayer</a:t>
            </a:r>
            <a:endParaRPr lang="en-CA" b="1" dirty="0"/>
          </a:p>
        </p:txBody>
      </p:sp>
    </p:spTree>
    <p:extLst>
      <p:ext uri="{BB962C8B-B14F-4D97-AF65-F5344CB8AC3E}">
        <p14:creationId xmlns:p14="http://schemas.microsoft.com/office/powerpoint/2010/main" xmlns="" val="2193977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a:bodyPr>
          <a:lstStyle/>
          <a:p>
            <a:r>
              <a:rPr lang="en-CA" sz="2000" b="1" dirty="0" smtClean="0">
                <a:solidFill>
                  <a:srgbClr val="00B050"/>
                </a:solidFill>
              </a:rPr>
              <a:t>Problem-Solving</a:t>
            </a:r>
            <a:r>
              <a:rPr lang="en-CA" sz="2000" b="1" dirty="0" smtClean="0">
                <a:solidFill>
                  <a:schemeClr val="bg1">
                    <a:lumMod val="50000"/>
                  </a:schemeClr>
                </a:solidFill>
              </a:rPr>
              <a:t> &amp; </a:t>
            </a:r>
            <a:r>
              <a:rPr lang="en-CA" sz="2000" b="1" dirty="0" smtClean="0">
                <a:solidFill>
                  <a:srgbClr val="7030A0"/>
                </a:solidFill>
              </a:rPr>
              <a:t>Decision-Making</a:t>
            </a:r>
            <a:r>
              <a:rPr lang="en-CA" sz="2000" b="1" dirty="0" smtClean="0">
                <a:solidFill>
                  <a:schemeClr val="bg1">
                    <a:lumMod val="50000"/>
                  </a:schemeClr>
                </a:solidFill>
              </a:rPr>
              <a:t> using </a:t>
            </a:r>
            <a:r>
              <a:rPr lang="en-CA" sz="2000" b="1" dirty="0" err="1" smtClean="0">
                <a:solidFill>
                  <a:srgbClr val="00B0F0"/>
                </a:solidFill>
              </a:rPr>
              <a:t>Agpeya</a:t>
            </a:r>
            <a:r>
              <a:rPr lang="en-CA" sz="2000" b="1" dirty="0" smtClean="0">
                <a:solidFill>
                  <a:srgbClr val="00B0F0"/>
                </a:solidFill>
              </a:rPr>
              <a:t> Prayer</a:t>
            </a:r>
            <a:endParaRPr lang="en-CA" sz="2000" b="1" dirty="0">
              <a:solidFill>
                <a:srgbClr val="00B0F0"/>
              </a:solidFill>
            </a:endParaRPr>
          </a:p>
        </p:txBody>
      </p:sp>
      <p:sp>
        <p:nvSpPr>
          <p:cNvPr id="3" name="Content Placeholder 2"/>
          <p:cNvSpPr>
            <a:spLocks noGrp="1"/>
          </p:cNvSpPr>
          <p:nvPr>
            <p:ph idx="1"/>
          </p:nvPr>
        </p:nvSpPr>
        <p:spPr>
          <a:xfrm>
            <a:off x="76200" y="533400"/>
            <a:ext cx="8991600" cy="6324600"/>
          </a:xfrm>
        </p:spPr>
        <p:txBody>
          <a:bodyPr>
            <a:normAutofit fontScale="77500" lnSpcReduction="20000"/>
          </a:bodyPr>
          <a:lstStyle/>
          <a:p>
            <a:pPr marL="0" indent="0" algn="ctr">
              <a:buNone/>
            </a:pPr>
            <a:r>
              <a:rPr lang="en-CA" b="1" u="sng" dirty="0">
                <a:solidFill>
                  <a:schemeClr val="bg1">
                    <a:lumMod val="50000"/>
                  </a:schemeClr>
                </a:solidFill>
              </a:rPr>
              <a:t>A Prayer For God’s Guidance Before Making A </a:t>
            </a:r>
            <a:r>
              <a:rPr lang="en-CA" b="1" u="sng" dirty="0" smtClean="0">
                <a:solidFill>
                  <a:schemeClr val="bg1">
                    <a:lumMod val="50000"/>
                  </a:schemeClr>
                </a:solidFill>
              </a:rPr>
              <a:t>Decision</a:t>
            </a:r>
          </a:p>
          <a:p>
            <a:pPr marL="0" indent="0" algn="ctr">
              <a:buNone/>
            </a:pPr>
            <a:endParaRPr lang="en-CA" sz="1000" dirty="0" smtClean="0"/>
          </a:p>
          <a:p>
            <a:pPr marL="0" indent="0" algn="ctr">
              <a:buNone/>
            </a:pPr>
            <a:endParaRPr lang="en-CA" sz="1000" dirty="0"/>
          </a:p>
          <a:p>
            <a:pPr marL="0" indent="0" algn="ctr">
              <a:buNone/>
            </a:pPr>
            <a:r>
              <a:rPr lang="en-CA" b="1" dirty="0"/>
              <a:t>Lord</a:t>
            </a:r>
            <a:r>
              <a:rPr lang="en-CA" dirty="0"/>
              <a:t>, You know that I do not know what is good for </a:t>
            </a:r>
            <a:r>
              <a:rPr lang="en-CA" dirty="0" smtClean="0"/>
              <a:t>me,</a:t>
            </a:r>
            <a:br>
              <a:rPr lang="en-CA" dirty="0" smtClean="0"/>
            </a:br>
            <a:r>
              <a:rPr lang="en-CA" dirty="0" smtClean="0"/>
              <a:t>and </a:t>
            </a:r>
            <a:r>
              <a:rPr lang="en-CA" dirty="0"/>
              <a:t>now that I am about to start . . . . ., how can I </a:t>
            </a:r>
            <a:r>
              <a:rPr lang="en-CA" dirty="0" smtClean="0"/>
              <a:t>know</a:t>
            </a:r>
            <a:br>
              <a:rPr lang="en-CA" dirty="0" smtClean="0"/>
            </a:br>
            <a:r>
              <a:rPr lang="en-CA" dirty="0" smtClean="0"/>
              <a:t>[what is right or] if </a:t>
            </a:r>
            <a:r>
              <a:rPr lang="en-CA" dirty="0"/>
              <a:t>it is right unless You guide me with your </a:t>
            </a:r>
            <a:r>
              <a:rPr lang="en-CA" dirty="0" smtClean="0"/>
              <a:t>grace.</a:t>
            </a:r>
          </a:p>
          <a:p>
            <a:pPr marL="0" indent="0" algn="ctr">
              <a:buNone/>
            </a:pPr>
            <a:endParaRPr lang="en-CA" sz="1000" dirty="0" smtClean="0"/>
          </a:p>
          <a:p>
            <a:pPr marL="0" indent="0" algn="ctr">
              <a:buNone/>
            </a:pPr>
            <a:r>
              <a:rPr lang="en-CA" b="1" dirty="0" smtClean="0"/>
              <a:t>O </a:t>
            </a:r>
            <a:r>
              <a:rPr lang="en-CA" b="1" dirty="0"/>
              <a:t>Lord</a:t>
            </a:r>
            <a:r>
              <a:rPr lang="en-CA" dirty="0"/>
              <a:t>, I beseech Your guidance in this </a:t>
            </a:r>
            <a:r>
              <a:rPr lang="en-CA" dirty="0" smtClean="0"/>
              <a:t>matter</a:t>
            </a:r>
            <a:br>
              <a:rPr lang="en-CA" dirty="0" smtClean="0"/>
            </a:br>
            <a:r>
              <a:rPr lang="en-CA" dirty="0" smtClean="0"/>
              <a:t>[and in every matter], do </a:t>
            </a:r>
            <a:r>
              <a:rPr lang="en-CA" dirty="0"/>
              <a:t>not let me follow my </a:t>
            </a:r>
            <a:r>
              <a:rPr lang="en-CA" dirty="0" smtClean="0"/>
              <a:t>tendencies,</a:t>
            </a:r>
            <a:br>
              <a:rPr lang="en-CA" dirty="0" smtClean="0"/>
            </a:br>
            <a:r>
              <a:rPr lang="en-CA" dirty="0" smtClean="0"/>
              <a:t>lest </a:t>
            </a:r>
            <a:r>
              <a:rPr lang="en-CA" dirty="0"/>
              <a:t>I will be confused and fall, keep me from slipping, help me, let it be according to Your will. </a:t>
            </a:r>
            <a:r>
              <a:rPr lang="en-CA" dirty="0" smtClean="0"/>
              <a:t> If </a:t>
            </a:r>
            <a:r>
              <a:rPr lang="en-CA" dirty="0"/>
              <a:t>You see it fit, grant me Your blessing to complete it, if not, remove this desire from my </a:t>
            </a:r>
            <a:r>
              <a:rPr lang="en-CA" dirty="0" smtClean="0"/>
              <a:t>heart.</a:t>
            </a:r>
          </a:p>
          <a:p>
            <a:pPr marL="0" indent="0" algn="ctr">
              <a:buNone/>
            </a:pPr>
            <a:endParaRPr lang="en-CA" sz="1000" dirty="0" smtClean="0"/>
          </a:p>
          <a:p>
            <a:pPr marL="0" indent="0" algn="ctr">
              <a:buNone/>
            </a:pPr>
            <a:r>
              <a:rPr lang="en-CA" b="1" dirty="0" smtClean="0"/>
              <a:t>You </a:t>
            </a:r>
            <a:r>
              <a:rPr lang="en-CA" b="1" dirty="0"/>
              <a:t>know all things, nothing is concealed from </a:t>
            </a:r>
            <a:r>
              <a:rPr lang="en-CA" b="1" dirty="0" smtClean="0"/>
              <a:t>You.</a:t>
            </a:r>
          </a:p>
          <a:p>
            <a:pPr marL="0" indent="0" algn="ctr">
              <a:buNone/>
            </a:pPr>
            <a:r>
              <a:rPr lang="en-CA" sz="1100" dirty="0" smtClean="0"/>
              <a:t/>
            </a:r>
            <a:br>
              <a:rPr lang="en-CA" sz="1100" dirty="0" smtClean="0"/>
            </a:br>
            <a:r>
              <a:rPr lang="en-CA" b="1" dirty="0" smtClean="0"/>
              <a:t>Lord</a:t>
            </a:r>
            <a:r>
              <a:rPr lang="en-CA" dirty="0"/>
              <a:t>, I am Your servant, deal with me as You see fit as I realize that I will have neither success nor peace unless I submit myself to the grace of Your will, teach me to say in every occasion</a:t>
            </a:r>
            <a:r>
              <a:rPr lang="en-CA" dirty="0" smtClean="0"/>
              <a:t>,</a:t>
            </a:r>
            <a:br>
              <a:rPr lang="en-CA" dirty="0" smtClean="0"/>
            </a:br>
            <a:r>
              <a:rPr lang="en-CA" b="1" dirty="0" smtClean="0"/>
              <a:t>“</a:t>
            </a:r>
            <a:r>
              <a:rPr lang="en-CA" b="1" dirty="0"/>
              <a:t>Father, not what I want, but what You will</a:t>
            </a:r>
            <a:r>
              <a:rPr lang="en-CA" b="1" dirty="0" smtClean="0"/>
              <a:t>.”</a:t>
            </a:r>
          </a:p>
          <a:p>
            <a:pPr marL="0" indent="0" algn="justLow">
              <a:buNone/>
            </a:pPr>
            <a:endParaRPr lang="en-CA" sz="1100" dirty="0" smtClean="0"/>
          </a:p>
          <a:p>
            <a:pPr marL="0" indent="0" algn="ctr">
              <a:buNone/>
            </a:pPr>
            <a:r>
              <a:rPr lang="en-CA" b="1" dirty="0" smtClean="0">
                <a:solidFill>
                  <a:schemeClr val="bg1">
                    <a:lumMod val="50000"/>
                  </a:schemeClr>
                </a:solidFill>
              </a:rPr>
              <a:t>For </a:t>
            </a:r>
            <a:r>
              <a:rPr lang="en-CA" b="1" dirty="0">
                <a:solidFill>
                  <a:schemeClr val="bg1">
                    <a:lumMod val="50000"/>
                  </a:schemeClr>
                </a:solidFill>
              </a:rPr>
              <a:t>Yours is the Kingdom, the Power and Glory forevermore. Amen. </a:t>
            </a:r>
          </a:p>
        </p:txBody>
      </p:sp>
    </p:spTree>
    <p:extLst>
      <p:ext uri="{BB962C8B-B14F-4D97-AF65-F5344CB8AC3E}">
        <p14:creationId xmlns:p14="http://schemas.microsoft.com/office/powerpoint/2010/main" xmlns="" val="3290895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7030A0"/>
                </a:solidFill>
              </a:rPr>
              <a:t>Decision-Making</a:t>
            </a:r>
            <a:endParaRPr lang="en-CA" b="1" dirty="0">
              <a:solidFill>
                <a:srgbClr val="7030A0"/>
              </a:solidFill>
            </a:endParaRPr>
          </a:p>
        </p:txBody>
      </p:sp>
    </p:spTree>
    <p:extLst>
      <p:ext uri="{BB962C8B-B14F-4D97-AF65-F5344CB8AC3E}">
        <p14:creationId xmlns:p14="http://schemas.microsoft.com/office/powerpoint/2010/main" xmlns="" val="469194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7030A0"/>
                </a:solidFill>
              </a:rPr>
              <a:t>Unity in Decision Making</a:t>
            </a:r>
            <a:endParaRPr lang="en-CA" b="1" dirty="0">
              <a:solidFill>
                <a:srgbClr val="7030A0"/>
              </a:solidFill>
            </a:endParaRPr>
          </a:p>
        </p:txBody>
      </p:sp>
      <p:sp>
        <p:nvSpPr>
          <p:cNvPr id="3" name="Content Placeholder 2"/>
          <p:cNvSpPr>
            <a:spLocks noGrp="1"/>
          </p:cNvSpPr>
          <p:nvPr>
            <p:ph idx="1"/>
          </p:nvPr>
        </p:nvSpPr>
        <p:spPr/>
        <p:txBody>
          <a:bodyPr>
            <a:normAutofit/>
          </a:bodyPr>
          <a:lstStyle/>
          <a:p>
            <a:r>
              <a:rPr lang="en-CA" dirty="0" smtClean="0"/>
              <a:t>The Lord likes things </a:t>
            </a:r>
            <a:r>
              <a:rPr lang="en-CA" b="1" dirty="0" smtClean="0"/>
              <a:t>Organized</a:t>
            </a:r>
            <a:r>
              <a:rPr lang="en-CA" dirty="0" smtClean="0"/>
              <a:t> (not Chaotic)</a:t>
            </a:r>
          </a:p>
          <a:p>
            <a:r>
              <a:rPr lang="en-CA" dirty="0" smtClean="0"/>
              <a:t>Church </a:t>
            </a:r>
            <a:r>
              <a:rPr lang="en-CA" b="1" dirty="0" smtClean="0"/>
              <a:t>Councils</a:t>
            </a:r>
            <a:r>
              <a:rPr lang="en-CA" dirty="0" smtClean="0"/>
              <a:t> convened to make decisions</a:t>
            </a:r>
          </a:p>
          <a:p>
            <a:r>
              <a:rPr lang="en-CA" dirty="0" smtClean="0"/>
              <a:t>Modern day </a:t>
            </a:r>
            <a:r>
              <a:rPr lang="en-CA" b="1" dirty="0" smtClean="0"/>
              <a:t>Holy Orders </a:t>
            </a:r>
            <a:r>
              <a:rPr lang="en-CA" dirty="0" smtClean="0"/>
              <a:t>(e.g. Holy Synod)</a:t>
            </a:r>
          </a:p>
          <a:p>
            <a:r>
              <a:rPr lang="en-CA" dirty="0" smtClean="0"/>
              <a:t>Local Church </a:t>
            </a:r>
            <a:r>
              <a:rPr lang="en-CA" b="1" dirty="0" smtClean="0"/>
              <a:t>Structure</a:t>
            </a:r>
            <a:r>
              <a:rPr lang="en-CA" dirty="0" smtClean="0"/>
              <a:t> (e.g. Church Board)</a:t>
            </a:r>
          </a:p>
          <a:p>
            <a:r>
              <a:rPr lang="en-CA" dirty="0" smtClean="0"/>
              <a:t>Sunday School Organization</a:t>
            </a:r>
          </a:p>
          <a:p>
            <a:pPr marL="0" indent="0" algn="ctr">
              <a:buNone/>
            </a:pPr>
            <a:r>
              <a:rPr lang="en-CA" b="1" dirty="0" smtClean="0">
                <a:solidFill>
                  <a:srgbClr val="7030A0"/>
                </a:solidFill>
              </a:rPr>
              <a:t>Decisions can be </a:t>
            </a:r>
            <a:r>
              <a:rPr lang="en-CA" sz="2400" b="1" dirty="0" smtClean="0">
                <a:solidFill>
                  <a:srgbClr val="7030A0"/>
                </a:solidFill>
              </a:rPr>
              <a:t>small </a:t>
            </a:r>
            <a:r>
              <a:rPr lang="en-CA" b="1" dirty="0" smtClean="0">
                <a:solidFill>
                  <a:srgbClr val="7030A0"/>
                </a:solidFill>
              </a:rPr>
              <a:t>or </a:t>
            </a:r>
            <a:r>
              <a:rPr lang="en-CA" sz="4000" b="1" dirty="0" smtClean="0">
                <a:solidFill>
                  <a:srgbClr val="7030A0"/>
                </a:solidFill>
              </a:rPr>
              <a:t>big</a:t>
            </a:r>
            <a:r>
              <a:rPr lang="en-CA" b="1" dirty="0" smtClean="0">
                <a:solidFill>
                  <a:srgbClr val="7030A0"/>
                </a:solidFill>
              </a:rPr>
              <a:t>, all need UNITY!</a:t>
            </a:r>
            <a:endParaRPr lang="en-CA" b="1" dirty="0">
              <a:solidFill>
                <a:srgbClr val="7030A0"/>
              </a:solidFill>
            </a:endParaRPr>
          </a:p>
        </p:txBody>
      </p:sp>
    </p:spTree>
    <p:extLst>
      <p:ext uri="{BB962C8B-B14F-4D97-AF65-F5344CB8AC3E}">
        <p14:creationId xmlns:p14="http://schemas.microsoft.com/office/powerpoint/2010/main" xmlns="" val="2605389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581400"/>
          </a:xfrm>
        </p:spPr>
        <p:txBody>
          <a:bodyPr/>
          <a:lstStyle/>
          <a:p>
            <a:r>
              <a:rPr lang="en-CA" b="1" u="sng" dirty="0" smtClean="0">
                <a:solidFill>
                  <a:srgbClr val="00B050"/>
                </a:solidFill>
              </a:rPr>
              <a:t>Unity in the Body of Christ</a:t>
            </a:r>
            <a:r>
              <a:rPr lang="en-CA" b="1" dirty="0" smtClean="0">
                <a:solidFill>
                  <a:srgbClr val="00B050"/>
                </a:solidFill>
              </a:rPr>
              <a:t/>
            </a:r>
            <a:br>
              <a:rPr lang="en-CA" b="1" dirty="0" smtClean="0">
                <a:solidFill>
                  <a:srgbClr val="00B050"/>
                </a:solidFill>
              </a:rPr>
            </a:br>
            <a:r>
              <a:rPr lang="en-CA" sz="2800" b="1" dirty="0" smtClean="0">
                <a:solidFill>
                  <a:schemeClr val="bg1">
                    <a:lumMod val="50000"/>
                  </a:schemeClr>
                </a:solidFill>
              </a:rPr>
              <a:t>Unity</a:t>
            </a:r>
            <a:br>
              <a:rPr lang="en-CA" sz="2800" b="1" dirty="0" smtClean="0">
                <a:solidFill>
                  <a:schemeClr val="bg1">
                    <a:lumMod val="50000"/>
                  </a:schemeClr>
                </a:solidFill>
              </a:rPr>
            </a:br>
            <a:r>
              <a:rPr lang="en-CA" sz="2800" b="1" dirty="0" smtClean="0">
                <a:solidFill>
                  <a:schemeClr val="bg1">
                    <a:lumMod val="50000"/>
                  </a:schemeClr>
                </a:solidFill>
              </a:rPr>
              <a:t>Unity &amp; Individuality</a:t>
            </a:r>
            <a:br>
              <a:rPr lang="en-CA" sz="2800" b="1" dirty="0" smtClean="0">
                <a:solidFill>
                  <a:schemeClr val="bg1">
                    <a:lumMod val="50000"/>
                  </a:schemeClr>
                </a:solidFill>
              </a:rPr>
            </a:br>
            <a:r>
              <a:rPr lang="en-CA" sz="2800" b="1" dirty="0">
                <a:solidFill>
                  <a:schemeClr val="bg1">
                    <a:lumMod val="50000"/>
                  </a:schemeClr>
                </a:solidFill>
              </a:rPr>
              <a:t>Problem-Solving</a:t>
            </a:r>
            <a:br>
              <a:rPr lang="en-CA" sz="2800" b="1" dirty="0">
                <a:solidFill>
                  <a:schemeClr val="bg1">
                    <a:lumMod val="50000"/>
                  </a:schemeClr>
                </a:solidFill>
              </a:rPr>
            </a:br>
            <a:r>
              <a:rPr lang="en-CA" sz="2800" b="1" dirty="0" smtClean="0">
                <a:solidFill>
                  <a:schemeClr val="bg1">
                    <a:lumMod val="50000"/>
                  </a:schemeClr>
                </a:solidFill>
              </a:rPr>
              <a:t>Decision-Making</a:t>
            </a:r>
            <a:br>
              <a:rPr lang="en-CA" sz="2800" b="1" dirty="0" smtClean="0">
                <a:solidFill>
                  <a:schemeClr val="bg1">
                    <a:lumMod val="50000"/>
                  </a:schemeClr>
                </a:solidFill>
              </a:rPr>
            </a:br>
            <a:endParaRPr lang="en-CA" sz="2800" b="1" dirty="0">
              <a:solidFill>
                <a:schemeClr val="bg1">
                  <a:lumMod val="50000"/>
                </a:schemeClr>
              </a:solidFill>
            </a:endParaRPr>
          </a:p>
        </p:txBody>
      </p:sp>
      <p:sp>
        <p:nvSpPr>
          <p:cNvPr id="3" name="Subtitle 2"/>
          <p:cNvSpPr>
            <a:spLocks noGrp="1"/>
          </p:cNvSpPr>
          <p:nvPr>
            <p:ph type="subTitle" idx="1"/>
          </p:nvPr>
        </p:nvSpPr>
        <p:spPr>
          <a:xfrm>
            <a:off x="1371600" y="4724400"/>
            <a:ext cx="6400800" cy="914400"/>
          </a:xfrm>
        </p:spPr>
        <p:txBody>
          <a:bodyPr/>
          <a:lstStyle/>
          <a:p>
            <a:r>
              <a:rPr lang="en-CA" dirty="0" smtClean="0"/>
              <a:t>2014-01-12</a:t>
            </a:r>
          </a:p>
        </p:txBody>
      </p:sp>
    </p:spTree>
    <p:extLst>
      <p:ext uri="{BB962C8B-B14F-4D97-AF65-F5344CB8AC3E}">
        <p14:creationId xmlns:p14="http://schemas.microsoft.com/office/powerpoint/2010/main" xmlns="" val="3645838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7030A0"/>
                </a:solidFill>
              </a:rPr>
              <a:t>A Model for Decision-Making</a:t>
            </a:r>
            <a:endParaRPr lang="en-CA" b="1" dirty="0">
              <a:solidFill>
                <a:srgbClr val="7030A0"/>
              </a:solidFill>
            </a:endParaRPr>
          </a:p>
        </p:txBody>
      </p:sp>
      <p:sp>
        <p:nvSpPr>
          <p:cNvPr id="3" name="Content Placeholder 2"/>
          <p:cNvSpPr>
            <a:spLocks noGrp="1"/>
          </p:cNvSpPr>
          <p:nvPr>
            <p:ph idx="1"/>
          </p:nvPr>
        </p:nvSpPr>
        <p:spPr>
          <a:xfrm>
            <a:off x="457200" y="1600200"/>
            <a:ext cx="8229600" cy="4525963"/>
          </a:xfrm>
        </p:spPr>
        <p:txBody>
          <a:bodyPr/>
          <a:lstStyle/>
          <a:p>
            <a:pPr marL="0" indent="0" algn="ctr">
              <a:buNone/>
            </a:pPr>
            <a:r>
              <a:rPr lang="en-CA" u="sng" dirty="0" smtClean="0"/>
              <a:t>Five </a:t>
            </a:r>
            <a:r>
              <a:rPr lang="en-CA" b="1" u="sng" dirty="0" smtClean="0"/>
              <a:t>D</a:t>
            </a:r>
            <a:r>
              <a:rPr lang="en-CA" u="sng" dirty="0" smtClean="0"/>
              <a:t>’s</a:t>
            </a:r>
          </a:p>
          <a:p>
            <a:pPr marL="0" indent="0" algn="ctr">
              <a:buNone/>
            </a:pPr>
            <a:r>
              <a:rPr lang="en-CA" b="1" dirty="0" smtClean="0">
                <a:solidFill>
                  <a:srgbClr val="00B050"/>
                </a:solidFill>
              </a:rPr>
              <a:t>1. DISCUSS</a:t>
            </a:r>
            <a:r>
              <a:rPr lang="en-CA" dirty="0" smtClean="0">
                <a:solidFill>
                  <a:srgbClr val="00B050"/>
                </a:solidFill>
              </a:rPr>
              <a:t> </a:t>
            </a:r>
            <a:r>
              <a:rPr lang="en-CA" dirty="0" smtClean="0"/>
              <a:t>(communicate)</a:t>
            </a:r>
          </a:p>
          <a:p>
            <a:pPr marL="0" indent="0" algn="ctr">
              <a:buNone/>
            </a:pPr>
            <a:r>
              <a:rPr lang="en-CA" b="1" dirty="0" smtClean="0">
                <a:solidFill>
                  <a:srgbClr val="0070C0"/>
                </a:solidFill>
              </a:rPr>
              <a:t>2. DEBATE</a:t>
            </a:r>
            <a:r>
              <a:rPr lang="en-CA" dirty="0" smtClean="0">
                <a:solidFill>
                  <a:srgbClr val="0070C0"/>
                </a:solidFill>
              </a:rPr>
              <a:t> </a:t>
            </a:r>
            <a:r>
              <a:rPr lang="en-CA" dirty="0" smtClean="0"/>
              <a:t>(engaging openly)</a:t>
            </a:r>
          </a:p>
          <a:p>
            <a:pPr marL="0" indent="0" algn="ctr">
              <a:buNone/>
            </a:pPr>
            <a:r>
              <a:rPr lang="en-CA" b="1" dirty="0" smtClean="0">
                <a:solidFill>
                  <a:srgbClr val="7030A0"/>
                </a:solidFill>
              </a:rPr>
              <a:t>3. DECIDE</a:t>
            </a:r>
            <a:r>
              <a:rPr lang="en-CA" dirty="0" smtClean="0">
                <a:solidFill>
                  <a:srgbClr val="7030A0"/>
                </a:solidFill>
              </a:rPr>
              <a:t> </a:t>
            </a:r>
            <a:r>
              <a:rPr lang="en-CA" dirty="0" smtClean="0"/>
              <a:t>(be decisive without rushing)</a:t>
            </a:r>
          </a:p>
          <a:p>
            <a:pPr marL="0" indent="0" algn="ctr">
              <a:buNone/>
            </a:pPr>
            <a:r>
              <a:rPr lang="en-CA" b="1" dirty="0" smtClean="0">
                <a:solidFill>
                  <a:schemeClr val="accent3">
                    <a:lumMod val="75000"/>
                  </a:schemeClr>
                </a:solidFill>
              </a:rPr>
              <a:t>4. DO</a:t>
            </a:r>
            <a:r>
              <a:rPr lang="en-CA" dirty="0" smtClean="0">
                <a:solidFill>
                  <a:schemeClr val="accent3">
                    <a:lumMod val="75000"/>
                  </a:schemeClr>
                </a:solidFill>
              </a:rPr>
              <a:t> </a:t>
            </a:r>
            <a:r>
              <a:rPr lang="en-CA" dirty="0" smtClean="0"/>
              <a:t>(take action, in obedience/submission)</a:t>
            </a:r>
          </a:p>
          <a:p>
            <a:pPr marL="0" indent="0" algn="ctr">
              <a:buNone/>
            </a:pPr>
            <a:r>
              <a:rPr lang="en-CA" b="1" dirty="0" smtClean="0">
                <a:solidFill>
                  <a:srgbClr val="00B0F0"/>
                </a:solidFill>
              </a:rPr>
              <a:t>5. DONE</a:t>
            </a:r>
            <a:r>
              <a:rPr lang="en-CA" dirty="0" smtClean="0">
                <a:solidFill>
                  <a:srgbClr val="00B0F0"/>
                </a:solidFill>
              </a:rPr>
              <a:t> </a:t>
            </a:r>
            <a:r>
              <a:rPr lang="en-CA" dirty="0" smtClean="0"/>
              <a:t>(if you disagree, let it go and move on)</a:t>
            </a:r>
            <a:endParaRPr lang="en-CA" dirty="0"/>
          </a:p>
        </p:txBody>
      </p:sp>
    </p:spTree>
    <p:extLst>
      <p:ext uri="{BB962C8B-B14F-4D97-AF65-F5344CB8AC3E}">
        <p14:creationId xmlns:p14="http://schemas.microsoft.com/office/powerpoint/2010/main" xmlns="" val="1169098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solidFill>
                  <a:schemeClr val="bg1">
                    <a:lumMod val="50000"/>
                  </a:schemeClr>
                </a:solidFill>
              </a:rPr>
              <a:t>Decision-Making</a:t>
            </a:r>
            <a:r>
              <a:rPr lang="en-CA" dirty="0" smtClean="0"/>
              <a:t/>
            </a:r>
            <a:br>
              <a:rPr lang="en-CA" dirty="0" smtClean="0"/>
            </a:br>
            <a:r>
              <a:rPr lang="en-CA" sz="2700" b="1" dirty="0" smtClean="0">
                <a:solidFill>
                  <a:schemeClr val="bg1">
                    <a:lumMod val="50000"/>
                  </a:schemeClr>
                </a:solidFill>
              </a:rPr>
              <a:t>(Importance of </a:t>
            </a:r>
            <a:r>
              <a:rPr lang="en-CA" sz="2700" b="1" dirty="0" smtClean="0">
                <a:solidFill>
                  <a:srgbClr val="00B050"/>
                </a:solidFill>
              </a:rPr>
              <a:t>Discussion </a:t>
            </a:r>
            <a:r>
              <a:rPr lang="en-CA" sz="2700" b="1" dirty="0" smtClean="0">
                <a:solidFill>
                  <a:schemeClr val="bg1">
                    <a:lumMod val="50000"/>
                  </a:schemeClr>
                </a:solidFill>
              </a:rPr>
              <a:t>+</a:t>
            </a:r>
            <a:r>
              <a:rPr lang="en-CA" sz="2700" b="1" dirty="0" smtClean="0"/>
              <a:t> </a:t>
            </a:r>
            <a:r>
              <a:rPr lang="en-CA" sz="2700" b="1" dirty="0" smtClean="0">
                <a:solidFill>
                  <a:srgbClr val="0070C0"/>
                </a:solidFill>
              </a:rPr>
              <a:t>Debate</a:t>
            </a:r>
            <a:r>
              <a:rPr lang="en-CA" sz="2700" b="1" dirty="0" smtClean="0">
                <a:solidFill>
                  <a:schemeClr val="bg1">
                    <a:lumMod val="50000"/>
                  </a:schemeClr>
                </a:solidFill>
              </a:rPr>
              <a:t>)</a:t>
            </a:r>
            <a:endParaRPr lang="en-CA" sz="2700" b="1" dirty="0">
              <a:solidFill>
                <a:schemeClr val="bg1">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CA" b="1" dirty="0" smtClean="0">
                <a:solidFill>
                  <a:srgbClr val="00B050"/>
                </a:solidFill>
              </a:rPr>
              <a:t>Discussion</a:t>
            </a:r>
            <a:r>
              <a:rPr lang="en-CA" b="1" dirty="0" smtClean="0"/>
              <a:t> </a:t>
            </a:r>
            <a:r>
              <a:rPr lang="en-CA" dirty="0" smtClean="0"/>
              <a:t>&amp;</a:t>
            </a:r>
            <a:r>
              <a:rPr lang="en-CA" b="1" dirty="0" smtClean="0"/>
              <a:t> </a:t>
            </a:r>
            <a:r>
              <a:rPr lang="en-CA" b="1" dirty="0" smtClean="0">
                <a:solidFill>
                  <a:srgbClr val="0070C0"/>
                </a:solidFill>
              </a:rPr>
              <a:t>Debate</a:t>
            </a:r>
          </a:p>
          <a:p>
            <a:pPr lvl="1"/>
            <a:r>
              <a:rPr lang="en-CA" dirty="0" smtClean="0"/>
              <a:t>Discussion needs </a:t>
            </a:r>
            <a:r>
              <a:rPr lang="en-CA" b="1" dirty="0" smtClean="0"/>
              <a:t>some structure</a:t>
            </a:r>
          </a:p>
          <a:p>
            <a:pPr lvl="1"/>
            <a:r>
              <a:rPr lang="en-CA" dirty="0" smtClean="0"/>
              <a:t>Words spoken in </a:t>
            </a:r>
            <a:r>
              <a:rPr lang="en-CA" b="1" dirty="0" smtClean="0"/>
              <a:t>wisdom</a:t>
            </a:r>
            <a:r>
              <a:rPr lang="en-CA" dirty="0" smtClean="0"/>
              <a:t>, to </a:t>
            </a:r>
            <a:r>
              <a:rPr lang="en-CA" b="1" dirty="0" smtClean="0"/>
              <a:t>edify</a:t>
            </a:r>
          </a:p>
          <a:p>
            <a:pPr lvl="1"/>
            <a:r>
              <a:rPr lang="en-CA" dirty="0" smtClean="0"/>
              <a:t>Ideas need to be </a:t>
            </a:r>
            <a:r>
              <a:rPr lang="en-CA" b="1" dirty="0" smtClean="0"/>
              <a:t>well thought-out</a:t>
            </a:r>
          </a:p>
          <a:p>
            <a:pPr lvl="1"/>
            <a:r>
              <a:rPr lang="en-CA" dirty="0" smtClean="0"/>
              <a:t>Of course, </a:t>
            </a:r>
            <a:r>
              <a:rPr lang="en-CA" b="1" dirty="0" smtClean="0"/>
              <a:t>some topics are NOT for debate</a:t>
            </a:r>
            <a:r>
              <a:rPr lang="en-CA" dirty="0" smtClean="0"/>
              <a:t/>
            </a:r>
            <a:br>
              <a:rPr lang="en-CA" dirty="0" smtClean="0"/>
            </a:br>
            <a:r>
              <a:rPr lang="en-CA" dirty="0" smtClean="0"/>
              <a:t>(e.g. our Trinitarian Faith as stated in the Creed)</a:t>
            </a:r>
          </a:p>
          <a:p>
            <a:r>
              <a:rPr lang="en-CA" b="1" dirty="0" smtClean="0">
                <a:solidFill>
                  <a:srgbClr val="FF0000"/>
                </a:solidFill>
              </a:rPr>
              <a:t>Without Discussion or Debate</a:t>
            </a:r>
          </a:p>
          <a:p>
            <a:pPr lvl="1"/>
            <a:r>
              <a:rPr lang="en-CA" dirty="0" smtClean="0"/>
              <a:t>Utilitarian style with </a:t>
            </a:r>
            <a:r>
              <a:rPr lang="en-CA" b="1" dirty="0" smtClean="0"/>
              <a:t>no flexibility</a:t>
            </a:r>
          </a:p>
          <a:p>
            <a:pPr lvl="1"/>
            <a:r>
              <a:rPr lang="en-CA" dirty="0" smtClean="0"/>
              <a:t>Can lead to </a:t>
            </a:r>
            <a:r>
              <a:rPr lang="en-CA" b="1" dirty="0" smtClean="0"/>
              <a:t>frustration</a:t>
            </a:r>
          </a:p>
          <a:p>
            <a:pPr lvl="1"/>
            <a:r>
              <a:rPr lang="en-CA" dirty="0" smtClean="0"/>
              <a:t>Can </a:t>
            </a:r>
            <a:r>
              <a:rPr lang="en-CA" b="1" dirty="0" smtClean="0"/>
              <a:t>stifle creativity</a:t>
            </a:r>
            <a:endParaRPr lang="en-CA" dirty="0"/>
          </a:p>
        </p:txBody>
      </p:sp>
    </p:spTree>
    <p:extLst>
      <p:ext uri="{BB962C8B-B14F-4D97-AF65-F5344CB8AC3E}">
        <p14:creationId xmlns:p14="http://schemas.microsoft.com/office/powerpoint/2010/main" xmlns="" val="3847124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solidFill>
                  <a:schemeClr val="bg1">
                    <a:lumMod val="50000"/>
                  </a:schemeClr>
                </a:solidFill>
              </a:rPr>
              <a:t>Decision-Making</a:t>
            </a:r>
            <a:r>
              <a:rPr lang="en-CA" dirty="0" smtClean="0">
                <a:solidFill>
                  <a:schemeClr val="bg1">
                    <a:lumMod val="50000"/>
                  </a:schemeClr>
                </a:solidFill>
              </a:rPr>
              <a:t/>
            </a:r>
            <a:br>
              <a:rPr lang="en-CA" dirty="0" smtClean="0">
                <a:solidFill>
                  <a:schemeClr val="bg1">
                    <a:lumMod val="50000"/>
                  </a:schemeClr>
                </a:solidFill>
              </a:rPr>
            </a:br>
            <a:r>
              <a:rPr lang="en-CA" sz="2700" b="1" dirty="0" smtClean="0">
                <a:solidFill>
                  <a:schemeClr val="bg1">
                    <a:lumMod val="50000"/>
                  </a:schemeClr>
                </a:solidFill>
              </a:rPr>
              <a:t>(Importance of </a:t>
            </a:r>
            <a:r>
              <a:rPr lang="en-CA" sz="2700" b="1" dirty="0" smtClean="0">
                <a:solidFill>
                  <a:srgbClr val="7030A0"/>
                </a:solidFill>
              </a:rPr>
              <a:t>Decision</a:t>
            </a:r>
            <a:r>
              <a:rPr lang="en-CA" sz="2700" b="1" dirty="0" smtClean="0">
                <a:solidFill>
                  <a:srgbClr val="00B050"/>
                </a:solidFill>
              </a:rPr>
              <a:t> </a:t>
            </a:r>
            <a:r>
              <a:rPr lang="en-CA" sz="2700" b="1" dirty="0" smtClean="0">
                <a:solidFill>
                  <a:schemeClr val="bg1">
                    <a:lumMod val="50000"/>
                  </a:schemeClr>
                </a:solidFill>
              </a:rPr>
              <a:t>+</a:t>
            </a:r>
            <a:r>
              <a:rPr lang="en-CA" sz="2700" b="1" dirty="0" smtClean="0"/>
              <a:t> </a:t>
            </a:r>
            <a:r>
              <a:rPr lang="en-CA" sz="2700" b="1" dirty="0" smtClean="0">
                <a:solidFill>
                  <a:schemeClr val="accent3">
                    <a:lumMod val="75000"/>
                  </a:schemeClr>
                </a:solidFill>
              </a:rPr>
              <a:t>Action </a:t>
            </a:r>
            <a:r>
              <a:rPr lang="en-CA" sz="2700" b="1" dirty="0" smtClean="0">
                <a:solidFill>
                  <a:schemeClr val="bg1">
                    <a:lumMod val="50000"/>
                  </a:schemeClr>
                </a:solidFill>
              </a:rPr>
              <a:t>+</a:t>
            </a:r>
            <a:r>
              <a:rPr lang="en-CA" sz="2700" b="1" dirty="0" smtClean="0"/>
              <a:t> </a:t>
            </a:r>
            <a:r>
              <a:rPr lang="en-CA" sz="2700" b="1" dirty="0" smtClean="0">
                <a:solidFill>
                  <a:srgbClr val="00B0F0"/>
                </a:solidFill>
              </a:rPr>
              <a:t>Closure</a:t>
            </a:r>
            <a:r>
              <a:rPr lang="en-CA" sz="2700" b="1" dirty="0" smtClean="0">
                <a:solidFill>
                  <a:schemeClr val="bg1">
                    <a:lumMod val="50000"/>
                  </a:schemeClr>
                </a:solidFill>
              </a:rPr>
              <a:t>)</a:t>
            </a:r>
            <a:endParaRPr lang="en-CA" sz="2700" b="1" dirty="0">
              <a:solidFill>
                <a:schemeClr val="bg1">
                  <a:lumMod val="50000"/>
                </a:schemeClr>
              </a:solidFill>
            </a:endParaRPr>
          </a:p>
        </p:txBody>
      </p:sp>
      <p:sp>
        <p:nvSpPr>
          <p:cNvPr id="3" name="Content Placeholder 2"/>
          <p:cNvSpPr>
            <a:spLocks noGrp="1"/>
          </p:cNvSpPr>
          <p:nvPr>
            <p:ph idx="1"/>
          </p:nvPr>
        </p:nvSpPr>
        <p:spPr>
          <a:xfrm>
            <a:off x="457200" y="1600200"/>
            <a:ext cx="8458200" cy="4953000"/>
          </a:xfrm>
        </p:spPr>
        <p:txBody>
          <a:bodyPr>
            <a:normAutofit fontScale="92500" lnSpcReduction="20000"/>
          </a:bodyPr>
          <a:lstStyle/>
          <a:p>
            <a:r>
              <a:rPr lang="en-CA" b="1" dirty="0" smtClean="0">
                <a:solidFill>
                  <a:srgbClr val="7030A0"/>
                </a:solidFill>
              </a:rPr>
              <a:t>Decision</a:t>
            </a:r>
            <a:r>
              <a:rPr lang="en-CA" b="1" dirty="0" smtClean="0">
                <a:solidFill>
                  <a:srgbClr val="00B050"/>
                </a:solidFill>
              </a:rPr>
              <a:t> </a:t>
            </a:r>
            <a:r>
              <a:rPr lang="en-CA" dirty="0" smtClean="0"/>
              <a:t>+ </a:t>
            </a:r>
            <a:r>
              <a:rPr lang="en-CA" b="1" dirty="0" smtClean="0">
                <a:solidFill>
                  <a:schemeClr val="accent3">
                    <a:lumMod val="75000"/>
                  </a:schemeClr>
                </a:solidFill>
              </a:rPr>
              <a:t>Do</a:t>
            </a:r>
            <a:r>
              <a:rPr lang="en-CA" b="1" dirty="0" smtClean="0">
                <a:solidFill>
                  <a:srgbClr val="0070C0"/>
                </a:solidFill>
              </a:rPr>
              <a:t> </a:t>
            </a:r>
            <a:r>
              <a:rPr lang="en-CA" dirty="0" smtClean="0"/>
              <a:t>+</a:t>
            </a:r>
            <a:r>
              <a:rPr lang="en-CA" b="1" dirty="0" smtClean="0">
                <a:solidFill>
                  <a:srgbClr val="0070C0"/>
                </a:solidFill>
              </a:rPr>
              <a:t> </a:t>
            </a:r>
            <a:r>
              <a:rPr lang="en-CA" b="1" dirty="0" smtClean="0">
                <a:solidFill>
                  <a:srgbClr val="00B0F0"/>
                </a:solidFill>
              </a:rPr>
              <a:t>Done</a:t>
            </a:r>
          </a:p>
          <a:p>
            <a:pPr lvl="1"/>
            <a:r>
              <a:rPr lang="en-CA" dirty="0" smtClean="0"/>
              <a:t>Leaders must make decisions</a:t>
            </a:r>
          </a:p>
          <a:p>
            <a:pPr lvl="1"/>
            <a:r>
              <a:rPr lang="en-CA" dirty="0" smtClean="0"/>
              <a:t>Decisions should not be rushed</a:t>
            </a:r>
          </a:p>
          <a:p>
            <a:pPr lvl="1"/>
            <a:r>
              <a:rPr lang="en-CA" dirty="0" smtClean="0"/>
              <a:t>Take the time to consider viewpoints</a:t>
            </a:r>
          </a:p>
          <a:p>
            <a:pPr lvl="1"/>
            <a:r>
              <a:rPr lang="en-CA" b="1" i="1" dirty="0" smtClean="0">
                <a:solidFill>
                  <a:srgbClr val="7030A0"/>
                </a:solidFill>
              </a:rPr>
              <a:t>Seek Lord’s advice (Decision-Making prayer in </a:t>
            </a:r>
            <a:r>
              <a:rPr lang="en-CA" b="1" i="1" dirty="0" err="1" smtClean="0">
                <a:solidFill>
                  <a:srgbClr val="7030A0"/>
                </a:solidFill>
              </a:rPr>
              <a:t>Agpeya</a:t>
            </a:r>
            <a:r>
              <a:rPr lang="en-CA" b="1" i="1" dirty="0" smtClean="0">
                <a:solidFill>
                  <a:srgbClr val="7030A0"/>
                </a:solidFill>
              </a:rPr>
              <a:t>)</a:t>
            </a:r>
          </a:p>
          <a:p>
            <a:pPr lvl="1"/>
            <a:r>
              <a:rPr lang="en-CA" dirty="0" smtClean="0"/>
              <a:t>Once decision made, communicate &amp; follow-through</a:t>
            </a:r>
          </a:p>
          <a:p>
            <a:r>
              <a:rPr lang="en-CA" b="1" dirty="0" smtClean="0">
                <a:solidFill>
                  <a:srgbClr val="FF0000"/>
                </a:solidFill>
              </a:rPr>
              <a:t>Without Decision or Action</a:t>
            </a:r>
          </a:p>
          <a:p>
            <a:pPr lvl="1"/>
            <a:r>
              <a:rPr lang="en-CA" dirty="0" smtClean="0"/>
              <a:t>Can lead to </a:t>
            </a:r>
            <a:r>
              <a:rPr lang="en-CA" b="1" dirty="0" smtClean="0"/>
              <a:t>frustration, confusion, chaos</a:t>
            </a:r>
          </a:p>
          <a:p>
            <a:r>
              <a:rPr lang="en-CA" b="1" dirty="0" smtClean="0">
                <a:solidFill>
                  <a:srgbClr val="FF0000"/>
                </a:solidFill>
              </a:rPr>
              <a:t>Without Closure</a:t>
            </a:r>
          </a:p>
          <a:p>
            <a:pPr lvl="1"/>
            <a:r>
              <a:rPr lang="en-CA" dirty="0" smtClean="0"/>
              <a:t>Can lead to </a:t>
            </a:r>
            <a:r>
              <a:rPr lang="en-CA" b="1" dirty="0" smtClean="0"/>
              <a:t>endless</a:t>
            </a:r>
            <a:r>
              <a:rPr lang="en-CA" dirty="0" smtClean="0"/>
              <a:t>, often </a:t>
            </a:r>
            <a:r>
              <a:rPr lang="en-CA" b="1" dirty="0" smtClean="0"/>
              <a:t>fruitless</a:t>
            </a:r>
            <a:r>
              <a:rPr lang="en-CA" dirty="0" smtClean="0"/>
              <a:t>, debate</a:t>
            </a:r>
          </a:p>
          <a:p>
            <a:pPr lvl="1"/>
            <a:r>
              <a:rPr lang="en-CA" dirty="0" smtClean="0"/>
              <a:t>Can lead to </a:t>
            </a:r>
            <a:r>
              <a:rPr lang="en-CA" b="1" dirty="0" smtClean="0"/>
              <a:t>distraction</a:t>
            </a:r>
            <a:r>
              <a:rPr lang="en-CA" dirty="0" smtClean="0"/>
              <a:t>, </a:t>
            </a:r>
            <a:r>
              <a:rPr lang="en-CA" b="1" dirty="0" smtClean="0"/>
              <a:t>fracture</a:t>
            </a:r>
            <a:r>
              <a:rPr lang="en-CA" dirty="0" smtClean="0"/>
              <a:t> &amp; </a:t>
            </a:r>
            <a:r>
              <a:rPr lang="en-CA" b="1" dirty="0" smtClean="0"/>
              <a:t>division</a:t>
            </a:r>
          </a:p>
        </p:txBody>
      </p:sp>
    </p:spTree>
    <p:extLst>
      <p:ext uri="{BB962C8B-B14F-4D97-AF65-F5344CB8AC3E}">
        <p14:creationId xmlns:p14="http://schemas.microsoft.com/office/powerpoint/2010/main" xmlns="" val="3153064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229600" cy="1905000"/>
          </a:xfrm>
        </p:spPr>
        <p:txBody>
          <a:bodyPr>
            <a:noAutofit/>
          </a:bodyPr>
          <a:lstStyle/>
          <a:p>
            <a:r>
              <a:rPr lang="en-CA" sz="2400" b="1" i="1" dirty="0" smtClean="0">
                <a:solidFill>
                  <a:srgbClr val="0070C0"/>
                </a:solidFill>
              </a:rPr>
              <a:t>“Again I </a:t>
            </a:r>
            <a:r>
              <a:rPr lang="en-CA" sz="2400" b="1" i="1" dirty="0" smtClean="0">
                <a:solidFill>
                  <a:srgbClr val="0070C0"/>
                </a:solidFill>
              </a:rPr>
              <a:t>say</a:t>
            </a:r>
            <a:r>
              <a:rPr lang="en-CA" sz="2400" b="1" i="1" dirty="0" smtClean="0">
                <a:solidFill>
                  <a:srgbClr val="0070C0"/>
                </a:solidFill>
              </a:rPr>
              <a:t> to you that if two of you agree on earth concerning anything that they ask, it will be done for them by My Father in heaven</a:t>
            </a:r>
            <a:r>
              <a:rPr lang="en-CA" sz="2400" b="1" i="1" dirty="0" smtClean="0">
                <a:solidFill>
                  <a:srgbClr val="0070C0"/>
                </a:solidFill>
              </a:rPr>
              <a:t>.  For </a:t>
            </a:r>
            <a:r>
              <a:rPr lang="en-CA" sz="2400" b="1" i="1" dirty="0">
                <a:solidFill>
                  <a:srgbClr val="0070C0"/>
                </a:solidFill>
              </a:rPr>
              <a:t>where two or three are gathered together in My name, I am there in the midst of them</a:t>
            </a:r>
            <a:r>
              <a:rPr lang="en-CA" sz="2400" b="1" i="1" dirty="0" smtClean="0">
                <a:solidFill>
                  <a:srgbClr val="0070C0"/>
                </a:solidFill>
              </a:rPr>
              <a:t>.”</a:t>
            </a:r>
            <a:r>
              <a:rPr lang="en-CA" sz="2400" b="1" i="1" dirty="0" smtClean="0">
                <a:solidFill>
                  <a:srgbClr val="C00000"/>
                </a:solidFill>
              </a:rPr>
              <a:t/>
            </a:r>
            <a:br>
              <a:rPr lang="en-CA" sz="2400" b="1" i="1" dirty="0" smtClean="0">
                <a:solidFill>
                  <a:srgbClr val="C00000"/>
                </a:solidFill>
              </a:rPr>
            </a:br>
            <a:r>
              <a:rPr lang="en-CA" sz="1600" b="1" i="1" dirty="0" smtClean="0">
                <a:solidFill>
                  <a:srgbClr val="00B0F0"/>
                </a:solidFill>
              </a:rPr>
              <a:t>(Matthew </a:t>
            </a:r>
            <a:r>
              <a:rPr lang="en-CA" sz="1600" b="1" i="1" dirty="0" smtClean="0">
                <a:solidFill>
                  <a:srgbClr val="00B0F0"/>
                </a:solidFill>
              </a:rPr>
              <a:t>18:19-20</a:t>
            </a:r>
            <a:r>
              <a:rPr lang="en-CA" sz="1600" b="1" i="1" dirty="0" smtClean="0">
                <a:solidFill>
                  <a:srgbClr val="00B0F0"/>
                </a:solidFill>
              </a:rPr>
              <a:t>)</a:t>
            </a:r>
            <a:endParaRPr lang="en-CA" sz="1600" b="1" i="1" dirty="0">
              <a:solidFill>
                <a:srgbClr val="00B0F0"/>
              </a:solidFill>
            </a:endParaRPr>
          </a:p>
        </p:txBody>
      </p:sp>
      <p:sp>
        <p:nvSpPr>
          <p:cNvPr id="3" name="Content Placeholder 2"/>
          <p:cNvSpPr>
            <a:spLocks noGrp="1"/>
          </p:cNvSpPr>
          <p:nvPr>
            <p:ph idx="1"/>
          </p:nvPr>
        </p:nvSpPr>
        <p:spPr>
          <a:xfrm>
            <a:off x="457200" y="152400"/>
            <a:ext cx="8229600" cy="4876800"/>
          </a:xfrm>
        </p:spPr>
        <p:txBody>
          <a:bodyPr>
            <a:normAutofit fontScale="85000" lnSpcReduction="20000"/>
          </a:bodyPr>
          <a:lstStyle/>
          <a:p>
            <a:r>
              <a:rPr lang="en-CA" b="1" dirty="0" smtClean="0">
                <a:solidFill>
                  <a:srgbClr val="0070C0"/>
                </a:solidFill>
              </a:rPr>
              <a:t>UNITY</a:t>
            </a:r>
          </a:p>
          <a:p>
            <a:pPr lvl="1"/>
            <a:r>
              <a:rPr lang="en-CA" b="1" dirty="0" smtClean="0">
                <a:solidFill>
                  <a:srgbClr val="00B0F0"/>
                </a:solidFill>
              </a:rPr>
              <a:t>No Unity </a:t>
            </a:r>
            <a:r>
              <a:rPr lang="en-CA" b="1" dirty="0" smtClean="0">
                <a:solidFill>
                  <a:srgbClr val="00B0F0"/>
                </a:solidFill>
                <a:sym typeface="Wingdings" panose="05000000000000000000" pitchFamily="2" charset="2"/>
              </a:rPr>
              <a:t> No Work of the Holy Spirit, No Church</a:t>
            </a:r>
          </a:p>
          <a:p>
            <a:pPr lvl="1"/>
            <a:endParaRPr lang="en-CA" sz="900" b="1" dirty="0" smtClean="0">
              <a:solidFill>
                <a:srgbClr val="00B0F0"/>
              </a:solidFill>
              <a:sym typeface="Wingdings" panose="05000000000000000000" pitchFamily="2" charset="2"/>
            </a:endParaRPr>
          </a:p>
          <a:p>
            <a:r>
              <a:rPr lang="en-CA" b="1" dirty="0" smtClean="0">
                <a:solidFill>
                  <a:schemeClr val="accent6">
                    <a:lumMod val="75000"/>
                  </a:schemeClr>
                </a:solidFill>
                <a:sym typeface="Wingdings" panose="05000000000000000000" pitchFamily="2" charset="2"/>
              </a:rPr>
              <a:t>UNITY &amp; INDIVIDUALITY</a:t>
            </a:r>
          </a:p>
          <a:p>
            <a:pPr lvl="1"/>
            <a:r>
              <a:rPr lang="en-CA" b="1" dirty="0" smtClean="0">
                <a:solidFill>
                  <a:srgbClr val="FFC000"/>
                </a:solidFill>
                <a:sym typeface="Wingdings" panose="05000000000000000000" pitchFamily="2" charset="2"/>
              </a:rPr>
              <a:t>Individual Talents united in Service to the Lord</a:t>
            </a:r>
          </a:p>
          <a:p>
            <a:pPr lvl="1"/>
            <a:endParaRPr lang="en-CA" sz="900" b="1" dirty="0" smtClean="0">
              <a:solidFill>
                <a:srgbClr val="FFC000"/>
              </a:solidFill>
              <a:sym typeface="Wingdings" panose="05000000000000000000" pitchFamily="2" charset="2"/>
            </a:endParaRPr>
          </a:p>
          <a:p>
            <a:r>
              <a:rPr lang="en-CA" b="1" dirty="0" smtClean="0">
                <a:solidFill>
                  <a:srgbClr val="00B050"/>
                </a:solidFill>
                <a:sym typeface="Wingdings" panose="05000000000000000000" pitchFamily="2" charset="2"/>
              </a:rPr>
              <a:t>PROBLEM-SOLVING</a:t>
            </a:r>
          </a:p>
          <a:p>
            <a:pPr lvl="1"/>
            <a:r>
              <a:rPr lang="en-CA" b="1" dirty="0" smtClean="0">
                <a:solidFill>
                  <a:srgbClr val="92D050"/>
                </a:solidFill>
                <a:sym typeface="Wingdings" panose="05000000000000000000" pitchFamily="2" charset="2"/>
              </a:rPr>
              <a:t>What Would the Lord Do?</a:t>
            </a:r>
          </a:p>
          <a:p>
            <a:pPr lvl="1"/>
            <a:r>
              <a:rPr lang="en-CA" b="1" dirty="0" smtClean="0">
                <a:solidFill>
                  <a:srgbClr val="92D050"/>
                </a:solidFill>
                <a:sym typeface="Wingdings" panose="05000000000000000000" pitchFamily="2" charset="2"/>
              </a:rPr>
              <a:t>Follow His Footsteps</a:t>
            </a:r>
          </a:p>
          <a:p>
            <a:pPr lvl="1"/>
            <a:r>
              <a:rPr lang="en-CA" b="1" dirty="0" smtClean="0">
                <a:solidFill>
                  <a:srgbClr val="92D050"/>
                </a:solidFill>
                <a:sym typeface="Wingdings" panose="05000000000000000000" pitchFamily="2" charset="2"/>
              </a:rPr>
              <a:t>Constant Prayer is Critical in Service</a:t>
            </a:r>
          </a:p>
          <a:p>
            <a:pPr lvl="1"/>
            <a:endParaRPr lang="en-CA" sz="900" b="1" dirty="0" smtClean="0">
              <a:solidFill>
                <a:srgbClr val="92D050"/>
              </a:solidFill>
              <a:sym typeface="Wingdings" panose="05000000000000000000" pitchFamily="2" charset="2"/>
            </a:endParaRPr>
          </a:p>
          <a:p>
            <a:r>
              <a:rPr lang="en-CA" b="1" dirty="0" smtClean="0">
                <a:solidFill>
                  <a:srgbClr val="7030A0"/>
                </a:solidFill>
                <a:sym typeface="Wingdings" panose="05000000000000000000" pitchFamily="2" charset="2"/>
              </a:rPr>
              <a:t>DECISION-MAKING</a:t>
            </a:r>
          </a:p>
          <a:p>
            <a:pPr lvl="1"/>
            <a:r>
              <a:rPr lang="en-CA" b="1" dirty="0" smtClean="0">
                <a:solidFill>
                  <a:schemeClr val="accent4"/>
                </a:solidFill>
              </a:rPr>
              <a:t>Discuss, Debate, Decide, Do, Done</a:t>
            </a:r>
          </a:p>
          <a:p>
            <a:pPr lvl="1"/>
            <a:r>
              <a:rPr lang="en-CA" b="1" dirty="0" smtClean="0">
                <a:solidFill>
                  <a:schemeClr val="accent4"/>
                </a:solidFill>
              </a:rPr>
              <a:t>Decision-Making Prayer is Critical in Service</a:t>
            </a:r>
            <a:endParaRPr lang="en-CA" b="1" dirty="0">
              <a:solidFill>
                <a:schemeClr val="accent4"/>
              </a:solidFill>
            </a:endParaRPr>
          </a:p>
        </p:txBody>
      </p:sp>
    </p:spTree>
    <p:extLst>
      <p:ext uri="{BB962C8B-B14F-4D97-AF65-F5344CB8AC3E}">
        <p14:creationId xmlns:p14="http://schemas.microsoft.com/office/powerpoint/2010/main" xmlns="" val="3665683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91600" cy="6477000"/>
          </a:xfrm>
        </p:spPr>
        <p:txBody>
          <a:bodyPr>
            <a:normAutofit fontScale="77500" lnSpcReduction="20000"/>
          </a:bodyPr>
          <a:lstStyle/>
          <a:p>
            <a:pPr marL="0" indent="0" algn="ctr">
              <a:buNone/>
            </a:pPr>
            <a:r>
              <a:rPr lang="en-CA" b="1" dirty="0" smtClean="0">
                <a:solidFill>
                  <a:srgbClr val="C00000"/>
                </a:solidFill>
              </a:rPr>
              <a:t>Lord</a:t>
            </a:r>
            <a:r>
              <a:rPr lang="en-CA" dirty="0"/>
              <a:t>, You know that I do not know what is good for </a:t>
            </a:r>
            <a:r>
              <a:rPr lang="en-CA" dirty="0" smtClean="0"/>
              <a:t>me,</a:t>
            </a:r>
            <a:br>
              <a:rPr lang="en-CA" dirty="0" smtClean="0"/>
            </a:br>
            <a:r>
              <a:rPr lang="en-CA" dirty="0" smtClean="0"/>
              <a:t>and </a:t>
            </a:r>
            <a:r>
              <a:rPr lang="en-CA" dirty="0"/>
              <a:t>now that I am about to start . . . . ., how can I </a:t>
            </a:r>
            <a:r>
              <a:rPr lang="en-CA" dirty="0" smtClean="0"/>
              <a:t>know</a:t>
            </a:r>
            <a:br>
              <a:rPr lang="en-CA" dirty="0" smtClean="0"/>
            </a:br>
            <a:r>
              <a:rPr lang="en-CA" b="1" dirty="0" smtClean="0">
                <a:solidFill>
                  <a:schemeClr val="bg1">
                    <a:lumMod val="50000"/>
                  </a:schemeClr>
                </a:solidFill>
              </a:rPr>
              <a:t>[what is right or] </a:t>
            </a:r>
            <a:r>
              <a:rPr lang="en-CA" dirty="0" smtClean="0"/>
              <a:t>if </a:t>
            </a:r>
            <a:r>
              <a:rPr lang="en-CA" dirty="0"/>
              <a:t>it is right unless You guide me with your </a:t>
            </a:r>
            <a:r>
              <a:rPr lang="en-CA" dirty="0" smtClean="0"/>
              <a:t>grace.</a:t>
            </a:r>
          </a:p>
          <a:p>
            <a:pPr marL="0" indent="0" algn="ctr">
              <a:buNone/>
            </a:pPr>
            <a:endParaRPr lang="en-CA" sz="1000" dirty="0" smtClean="0"/>
          </a:p>
          <a:p>
            <a:pPr marL="0" indent="0" algn="ctr">
              <a:buNone/>
            </a:pPr>
            <a:r>
              <a:rPr lang="en-CA" b="1" dirty="0" smtClean="0">
                <a:solidFill>
                  <a:srgbClr val="C00000"/>
                </a:solidFill>
              </a:rPr>
              <a:t>O </a:t>
            </a:r>
            <a:r>
              <a:rPr lang="en-CA" b="1" dirty="0">
                <a:solidFill>
                  <a:srgbClr val="C00000"/>
                </a:solidFill>
              </a:rPr>
              <a:t>Lord</a:t>
            </a:r>
            <a:r>
              <a:rPr lang="en-CA" dirty="0"/>
              <a:t>, I beseech Your guidance in this </a:t>
            </a:r>
            <a:r>
              <a:rPr lang="en-CA" dirty="0" smtClean="0"/>
              <a:t>matter</a:t>
            </a:r>
            <a:br>
              <a:rPr lang="en-CA" dirty="0" smtClean="0"/>
            </a:br>
            <a:r>
              <a:rPr lang="en-CA" b="1" dirty="0" smtClean="0">
                <a:solidFill>
                  <a:schemeClr val="bg1">
                    <a:lumMod val="50000"/>
                  </a:schemeClr>
                </a:solidFill>
              </a:rPr>
              <a:t>[and in every matter], </a:t>
            </a:r>
            <a:r>
              <a:rPr lang="en-CA" dirty="0" smtClean="0"/>
              <a:t>do </a:t>
            </a:r>
            <a:r>
              <a:rPr lang="en-CA" dirty="0"/>
              <a:t>not let me follow my </a:t>
            </a:r>
            <a:r>
              <a:rPr lang="en-CA" dirty="0" smtClean="0"/>
              <a:t>tendencies,</a:t>
            </a:r>
            <a:br>
              <a:rPr lang="en-CA" dirty="0" smtClean="0"/>
            </a:br>
            <a:r>
              <a:rPr lang="en-CA" dirty="0" smtClean="0"/>
              <a:t>lest </a:t>
            </a:r>
            <a:r>
              <a:rPr lang="en-CA" dirty="0"/>
              <a:t>I will be confused and fall, keep me from slipping, help me, let it be according to Your will. </a:t>
            </a:r>
            <a:r>
              <a:rPr lang="en-CA" dirty="0" smtClean="0"/>
              <a:t> If </a:t>
            </a:r>
            <a:r>
              <a:rPr lang="en-CA" dirty="0"/>
              <a:t>You see it fit, grant me Your blessing to complete it, if not, remove this desire from my </a:t>
            </a:r>
            <a:r>
              <a:rPr lang="en-CA" dirty="0" smtClean="0"/>
              <a:t>heart.</a:t>
            </a:r>
          </a:p>
          <a:p>
            <a:pPr marL="0" indent="0" algn="ctr">
              <a:buNone/>
            </a:pPr>
            <a:endParaRPr lang="en-CA" sz="1000" dirty="0" smtClean="0"/>
          </a:p>
          <a:p>
            <a:pPr marL="0" indent="0" algn="ctr">
              <a:buNone/>
            </a:pPr>
            <a:r>
              <a:rPr lang="en-CA" b="1" dirty="0" smtClean="0">
                <a:solidFill>
                  <a:srgbClr val="C00000"/>
                </a:solidFill>
              </a:rPr>
              <a:t>You </a:t>
            </a:r>
            <a:r>
              <a:rPr lang="en-CA" b="1" dirty="0">
                <a:solidFill>
                  <a:srgbClr val="C00000"/>
                </a:solidFill>
              </a:rPr>
              <a:t>know all things, nothing is concealed from </a:t>
            </a:r>
            <a:r>
              <a:rPr lang="en-CA" b="1" dirty="0" smtClean="0">
                <a:solidFill>
                  <a:srgbClr val="C00000"/>
                </a:solidFill>
              </a:rPr>
              <a:t>You.</a:t>
            </a:r>
          </a:p>
          <a:p>
            <a:pPr marL="0" indent="0" algn="ctr">
              <a:buNone/>
            </a:pPr>
            <a:r>
              <a:rPr lang="en-CA" sz="1100" dirty="0" smtClean="0"/>
              <a:t/>
            </a:r>
            <a:br>
              <a:rPr lang="en-CA" sz="1100" dirty="0" smtClean="0"/>
            </a:br>
            <a:r>
              <a:rPr lang="en-CA" b="1" dirty="0" smtClean="0">
                <a:solidFill>
                  <a:srgbClr val="C00000"/>
                </a:solidFill>
              </a:rPr>
              <a:t>Lord</a:t>
            </a:r>
            <a:r>
              <a:rPr lang="en-CA" dirty="0"/>
              <a:t>, I am Your servant, deal with me as You see fit as I realize that I will have neither success nor peace unless I submit myself to the grace of Your will, teach me to say in every occasion</a:t>
            </a:r>
            <a:r>
              <a:rPr lang="en-CA" dirty="0" smtClean="0"/>
              <a:t>,</a:t>
            </a:r>
            <a:br>
              <a:rPr lang="en-CA" dirty="0" smtClean="0"/>
            </a:br>
            <a:r>
              <a:rPr lang="en-CA" b="1" dirty="0" smtClean="0">
                <a:solidFill>
                  <a:srgbClr val="C00000"/>
                </a:solidFill>
              </a:rPr>
              <a:t>“</a:t>
            </a:r>
            <a:r>
              <a:rPr lang="en-CA" b="1" dirty="0">
                <a:solidFill>
                  <a:srgbClr val="C00000"/>
                </a:solidFill>
              </a:rPr>
              <a:t>Father, not what I want, but what You will</a:t>
            </a:r>
            <a:r>
              <a:rPr lang="en-CA" b="1" dirty="0" smtClean="0">
                <a:solidFill>
                  <a:srgbClr val="C00000"/>
                </a:solidFill>
              </a:rPr>
              <a:t>.”</a:t>
            </a:r>
          </a:p>
          <a:p>
            <a:pPr marL="0" indent="0" algn="justLow">
              <a:buNone/>
            </a:pPr>
            <a:endParaRPr lang="en-CA" sz="1100" dirty="0" smtClean="0"/>
          </a:p>
          <a:p>
            <a:pPr marL="0" indent="0" algn="ctr">
              <a:buNone/>
            </a:pPr>
            <a:r>
              <a:rPr lang="en-CA" b="1" dirty="0" smtClean="0">
                <a:solidFill>
                  <a:schemeClr val="bg1">
                    <a:lumMod val="50000"/>
                  </a:schemeClr>
                </a:solidFill>
              </a:rPr>
              <a:t>For </a:t>
            </a:r>
            <a:r>
              <a:rPr lang="en-CA" b="1" dirty="0">
                <a:solidFill>
                  <a:schemeClr val="bg1">
                    <a:lumMod val="50000"/>
                  </a:schemeClr>
                </a:solidFill>
              </a:rPr>
              <a:t>Yours is the </a:t>
            </a:r>
            <a:r>
              <a:rPr lang="en-CA" b="1" dirty="0" smtClean="0">
                <a:solidFill>
                  <a:schemeClr val="bg1">
                    <a:lumMod val="50000"/>
                  </a:schemeClr>
                </a:solidFill>
              </a:rPr>
              <a:t>Kingdom,</a:t>
            </a:r>
            <a:br>
              <a:rPr lang="en-CA" b="1" dirty="0" smtClean="0">
                <a:solidFill>
                  <a:schemeClr val="bg1">
                    <a:lumMod val="50000"/>
                  </a:schemeClr>
                </a:solidFill>
              </a:rPr>
            </a:br>
            <a:r>
              <a:rPr lang="en-CA" b="1" dirty="0" smtClean="0">
                <a:solidFill>
                  <a:schemeClr val="bg1">
                    <a:lumMod val="50000"/>
                  </a:schemeClr>
                </a:solidFill>
              </a:rPr>
              <a:t>the </a:t>
            </a:r>
            <a:r>
              <a:rPr lang="en-CA" b="1" dirty="0">
                <a:solidFill>
                  <a:schemeClr val="bg1">
                    <a:lumMod val="50000"/>
                  </a:schemeClr>
                </a:solidFill>
              </a:rPr>
              <a:t>Power and </a:t>
            </a:r>
            <a:r>
              <a:rPr lang="en-CA" b="1" dirty="0" smtClean="0">
                <a:solidFill>
                  <a:schemeClr val="bg1">
                    <a:lumMod val="50000"/>
                  </a:schemeClr>
                </a:solidFill>
              </a:rPr>
              <a:t>Glory</a:t>
            </a:r>
            <a:br>
              <a:rPr lang="en-CA" b="1" dirty="0" smtClean="0">
                <a:solidFill>
                  <a:schemeClr val="bg1">
                    <a:lumMod val="50000"/>
                  </a:schemeClr>
                </a:solidFill>
              </a:rPr>
            </a:br>
            <a:r>
              <a:rPr lang="en-CA" b="1" dirty="0" smtClean="0">
                <a:solidFill>
                  <a:schemeClr val="bg1">
                    <a:lumMod val="50000"/>
                  </a:schemeClr>
                </a:solidFill>
              </a:rPr>
              <a:t>forevermore.</a:t>
            </a:r>
          </a:p>
          <a:p>
            <a:pPr marL="0" indent="0" algn="ctr">
              <a:buNone/>
            </a:pPr>
            <a:r>
              <a:rPr lang="en-CA" b="1" dirty="0" smtClean="0">
                <a:solidFill>
                  <a:schemeClr val="bg1">
                    <a:lumMod val="50000"/>
                  </a:schemeClr>
                </a:solidFill>
              </a:rPr>
              <a:t/>
            </a:r>
            <a:br>
              <a:rPr lang="en-CA" b="1" dirty="0" smtClean="0">
                <a:solidFill>
                  <a:schemeClr val="bg1">
                    <a:lumMod val="50000"/>
                  </a:schemeClr>
                </a:solidFill>
              </a:rPr>
            </a:br>
            <a:r>
              <a:rPr lang="en-CA" b="1" dirty="0" smtClean="0">
                <a:solidFill>
                  <a:schemeClr val="bg1">
                    <a:lumMod val="50000"/>
                  </a:schemeClr>
                </a:solidFill>
              </a:rPr>
              <a:t>Amen</a:t>
            </a:r>
            <a:r>
              <a:rPr lang="en-CA" b="1" dirty="0">
                <a:solidFill>
                  <a:schemeClr val="bg1">
                    <a:lumMod val="50000"/>
                  </a:schemeClr>
                </a:solidFill>
              </a:rPr>
              <a:t>. </a:t>
            </a:r>
          </a:p>
        </p:txBody>
      </p:sp>
      <p:pic>
        <p:nvPicPr>
          <p:cNvPr id="1028" name="Picture 4" descr="https://encrypted-tbn2.gstatic.com/images?q=tbn:ANd9GcRFgtLcnrYP9cSrkngHoSOOkK7KPNeykZ6Zq1cQ-kLS-M3REiyPbQ"/>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940" y="4689596"/>
            <a:ext cx="2667000" cy="2133600"/>
          </a:xfrm>
          <a:prstGeom prst="rect">
            <a:avLst/>
          </a:prstGeom>
          <a:noFill/>
          <a:ln w="57150">
            <a:solidFill>
              <a:srgbClr val="C00000"/>
            </a:solidFill>
          </a:ln>
          <a:extLst>
            <a:ext uri="{909E8E84-426E-40DD-AFC4-6F175D3DCCD1}">
              <a14:hiddenFill xmlns:a14="http://schemas.microsoft.com/office/drawing/2010/main" xmlns="">
                <a:solidFill>
                  <a:srgbClr val="FFFFFF"/>
                </a:solidFill>
              </a14:hiddenFill>
            </a:ext>
          </a:extLst>
        </p:spPr>
      </p:pic>
      <p:pic>
        <p:nvPicPr>
          <p:cNvPr id="1030" name="Picture 6" descr="http://st-takla.org/Pix/Gallery/Opening--New-Church-March-29-2007/Saint-Takla-Coptic-Church-Architecture/www-St-Takla-org__New-Church-Architecture-Paintings-28.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3463" b="35878"/>
          <a:stretch/>
        </p:blipFill>
        <p:spPr bwMode="auto">
          <a:xfrm>
            <a:off x="6438088" y="4653928"/>
            <a:ext cx="2667000" cy="2157807"/>
          </a:xfrm>
          <a:prstGeom prst="rect">
            <a:avLst/>
          </a:prstGeom>
          <a:noFill/>
          <a:ln w="57150">
            <a:solidFill>
              <a:srgbClr val="C00000"/>
            </a:solid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92094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CA" sz="3200" b="1" dirty="0" smtClean="0">
                <a:solidFill>
                  <a:srgbClr val="00B050"/>
                </a:solidFill>
              </a:rPr>
              <a:t>John 17</a:t>
            </a:r>
            <a:endParaRPr lang="en-CA" sz="3200" b="1" dirty="0">
              <a:solidFill>
                <a:srgbClr val="00B050"/>
              </a:solidFill>
            </a:endParaRPr>
          </a:p>
        </p:txBody>
      </p:sp>
      <p:sp>
        <p:nvSpPr>
          <p:cNvPr id="3" name="Content Placeholder 2"/>
          <p:cNvSpPr>
            <a:spLocks noGrp="1"/>
          </p:cNvSpPr>
          <p:nvPr>
            <p:ph idx="1"/>
          </p:nvPr>
        </p:nvSpPr>
        <p:spPr>
          <a:xfrm>
            <a:off x="152400" y="685800"/>
            <a:ext cx="8839200" cy="5867400"/>
          </a:xfrm>
        </p:spPr>
        <p:txBody>
          <a:bodyPr>
            <a:normAutofit fontScale="77500" lnSpcReduction="20000"/>
          </a:bodyPr>
          <a:lstStyle/>
          <a:p>
            <a:pPr marL="0" indent="0">
              <a:buNone/>
            </a:pPr>
            <a:r>
              <a:rPr lang="en-CA" b="1" i="1" dirty="0">
                <a:solidFill>
                  <a:srgbClr val="0070C0"/>
                </a:solidFill>
              </a:rPr>
              <a:t>Jesus Prays for Himself</a:t>
            </a:r>
          </a:p>
          <a:p>
            <a:pPr marL="0" indent="0">
              <a:buNone/>
            </a:pPr>
            <a:r>
              <a:rPr lang="en-CA" b="1" dirty="0"/>
              <a:t>17 </a:t>
            </a:r>
            <a:r>
              <a:rPr lang="en-CA" dirty="0"/>
              <a:t>Jesus spoke these words, lifted up His eyes to heaven, and said: “Father, the hour has come. Glorify Your Son, that Your Son also may glorify You, </a:t>
            </a:r>
            <a:r>
              <a:rPr lang="en-CA" b="1" baseline="30000" dirty="0"/>
              <a:t>2 </a:t>
            </a:r>
            <a:r>
              <a:rPr lang="en-CA" dirty="0"/>
              <a:t>as You have given Him authority over all flesh, that He should give eternal life to as many as You have given Him. </a:t>
            </a:r>
            <a:r>
              <a:rPr lang="en-CA" b="1" baseline="30000" dirty="0"/>
              <a:t>3 </a:t>
            </a:r>
            <a:r>
              <a:rPr lang="en-CA" dirty="0"/>
              <a:t>And this is eternal life, that they may know You, the only true God, and Jesus Christ whom You have sent. </a:t>
            </a:r>
            <a:r>
              <a:rPr lang="en-CA" b="1" baseline="30000" dirty="0"/>
              <a:t>4 </a:t>
            </a:r>
            <a:r>
              <a:rPr lang="en-CA" dirty="0"/>
              <a:t>I have glorified You on the earth. I have finished the work which You have given Me to do. </a:t>
            </a:r>
            <a:r>
              <a:rPr lang="en-CA" b="1" baseline="30000" dirty="0"/>
              <a:t>5 </a:t>
            </a:r>
            <a:r>
              <a:rPr lang="en-CA" dirty="0"/>
              <a:t>And now, O Father, glorify Me together with Yourself, with the glory which I had with You before the world was</a:t>
            </a:r>
            <a:r>
              <a:rPr lang="en-CA" dirty="0" smtClean="0"/>
              <a:t>.</a:t>
            </a:r>
          </a:p>
          <a:p>
            <a:pPr marL="0" indent="0">
              <a:buNone/>
            </a:pPr>
            <a:r>
              <a:rPr lang="en-CA" b="1" i="1" dirty="0" smtClean="0">
                <a:solidFill>
                  <a:srgbClr val="0070C0"/>
                </a:solidFill>
              </a:rPr>
              <a:t>Jesus Prays for His Disciples</a:t>
            </a:r>
          </a:p>
          <a:p>
            <a:pPr marL="0" indent="0">
              <a:buNone/>
            </a:pPr>
            <a:r>
              <a:rPr lang="en-CA" b="1" baseline="30000" dirty="0" smtClean="0"/>
              <a:t>6 </a:t>
            </a:r>
            <a:r>
              <a:rPr lang="en-CA" dirty="0" smtClean="0"/>
              <a:t>“I have manifested Your name to the men whom You have given Me out of the world. They were Yours, You gave them to Me, and they have kept Your word.</a:t>
            </a:r>
            <a:r>
              <a:rPr lang="en-CA" b="1" baseline="30000" dirty="0" smtClean="0"/>
              <a:t>7 </a:t>
            </a:r>
            <a:r>
              <a:rPr lang="en-CA" dirty="0" smtClean="0"/>
              <a:t>Now they have known that all things which You have given Me are from You.</a:t>
            </a:r>
            <a:r>
              <a:rPr lang="en-CA" b="1" baseline="30000" dirty="0" smtClean="0"/>
              <a:t>8 </a:t>
            </a:r>
            <a:r>
              <a:rPr lang="en-CA" dirty="0" smtClean="0"/>
              <a:t>For I have given to them the words which You have given Me; and they have received them, and have known surely that I came forth from You; and they have believed that You sent Me.</a:t>
            </a:r>
          </a:p>
        </p:txBody>
      </p:sp>
    </p:spTree>
    <p:extLst>
      <p:ext uri="{BB962C8B-B14F-4D97-AF65-F5344CB8AC3E}">
        <p14:creationId xmlns:p14="http://schemas.microsoft.com/office/powerpoint/2010/main" xmlns="" val="1522800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248400"/>
          </a:xfrm>
        </p:spPr>
        <p:txBody>
          <a:bodyPr>
            <a:normAutofit fontScale="77500" lnSpcReduction="20000"/>
          </a:bodyPr>
          <a:lstStyle/>
          <a:p>
            <a:pPr marL="0" indent="0">
              <a:buNone/>
            </a:pPr>
            <a:r>
              <a:rPr lang="en-CA" b="1" baseline="30000" dirty="0" smtClean="0"/>
              <a:t>9</a:t>
            </a:r>
            <a:r>
              <a:rPr lang="en-CA" b="1" baseline="30000" dirty="0"/>
              <a:t> </a:t>
            </a:r>
            <a:r>
              <a:rPr lang="en-CA" dirty="0"/>
              <a:t>“I pray for them. I do not pray for the world but for those whom You have given Me, for they are Yours. </a:t>
            </a:r>
            <a:r>
              <a:rPr lang="en-CA" b="1" baseline="30000" dirty="0"/>
              <a:t>10 </a:t>
            </a:r>
            <a:r>
              <a:rPr lang="en-CA" dirty="0"/>
              <a:t>And all Mine are Yours, and Yours are Mine, and I am glorified in them. </a:t>
            </a:r>
            <a:r>
              <a:rPr lang="en-CA" b="1" baseline="30000" dirty="0"/>
              <a:t>11 </a:t>
            </a:r>
            <a:r>
              <a:rPr lang="en-CA" dirty="0"/>
              <a:t>Now I am no longer in the world, but these are in the world, and I come to You. Holy Father, keep through Your name those whom You have given Me, </a:t>
            </a:r>
            <a:r>
              <a:rPr lang="en-CA" b="1" dirty="0">
                <a:solidFill>
                  <a:srgbClr val="C00000"/>
                </a:solidFill>
              </a:rPr>
              <a:t>that </a:t>
            </a:r>
            <a:r>
              <a:rPr lang="en-CA" b="1" u="sng" dirty="0">
                <a:solidFill>
                  <a:srgbClr val="C00000"/>
                </a:solidFill>
              </a:rPr>
              <a:t>they may be one</a:t>
            </a:r>
            <a:r>
              <a:rPr lang="en-CA" b="1" dirty="0">
                <a:solidFill>
                  <a:srgbClr val="C00000"/>
                </a:solidFill>
              </a:rPr>
              <a:t> as We are</a:t>
            </a:r>
            <a:r>
              <a:rPr lang="en-CA" dirty="0"/>
              <a:t>. </a:t>
            </a:r>
            <a:r>
              <a:rPr lang="en-CA" b="1" baseline="30000" dirty="0"/>
              <a:t>12 </a:t>
            </a:r>
            <a:r>
              <a:rPr lang="en-CA" dirty="0"/>
              <a:t>While I was with them in the world, I kept them in Your name. Those whom You gave Me I have kept;</a:t>
            </a:r>
            <a:r>
              <a:rPr lang="en-CA" b="1" baseline="30000" dirty="0"/>
              <a:t> </a:t>
            </a:r>
            <a:r>
              <a:rPr lang="en-CA" dirty="0"/>
              <a:t>and none of them is lost except the son of perdition, that the Scripture might be fulfilled. </a:t>
            </a:r>
            <a:r>
              <a:rPr lang="en-CA" b="1" baseline="30000" dirty="0"/>
              <a:t>13 </a:t>
            </a:r>
            <a:r>
              <a:rPr lang="en-CA" dirty="0"/>
              <a:t>But now I come to You, and these things I speak in the world, that they may have My joy fulfilled in themselves. </a:t>
            </a:r>
            <a:r>
              <a:rPr lang="en-CA" b="1" baseline="30000" dirty="0"/>
              <a:t>14 </a:t>
            </a:r>
            <a:r>
              <a:rPr lang="en-CA" dirty="0"/>
              <a:t>I have given them Your word; and the world has hated them because they are not of the world, just as I am not of the world. </a:t>
            </a:r>
            <a:r>
              <a:rPr lang="en-CA" b="1" baseline="30000" dirty="0"/>
              <a:t>15 </a:t>
            </a:r>
            <a:r>
              <a:rPr lang="en-CA" dirty="0"/>
              <a:t>I do not pray that You should take them out of the world, but that You should keep them from the evil one. </a:t>
            </a:r>
            <a:r>
              <a:rPr lang="en-CA" b="1" baseline="30000" dirty="0"/>
              <a:t>16 </a:t>
            </a:r>
            <a:r>
              <a:rPr lang="en-CA" dirty="0"/>
              <a:t>They are not of the world, just as I am not of the world. </a:t>
            </a:r>
            <a:r>
              <a:rPr lang="en-CA" b="1" baseline="30000" dirty="0"/>
              <a:t>17 </a:t>
            </a:r>
            <a:r>
              <a:rPr lang="en-CA" dirty="0"/>
              <a:t>Sanctify them by Your truth. Your word is truth.</a:t>
            </a:r>
            <a:r>
              <a:rPr lang="en-CA" b="1" baseline="30000" dirty="0"/>
              <a:t>18 </a:t>
            </a:r>
            <a:r>
              <a:rPr lang="en-CA" dirty="0"/>
              <a:t>As You sent Me into the world, I also have sent them into the world. </a:t>
            </a:r>
            <a:r>
              <a:rPr lang="en-CA" b="1" baseline="30000" dirty="0"/>
              <a:t>19 </a:t>
            </a:r>
            <a:r>
              <a:rPr lang="en-CA" dirty="0"/>
              <a:t>And for their sakes I sanctify Myself, that they also may be sanctified by the truth.</a:t>
            </a:r>
          </a:p>
          <a:p>
            <a:pPr marL="0" indent="0">
              <a:buNone/>
            </a:pPr>
            <a:endParaRPr lang="en-CA" dirty="0"/>
          </a:p>
        </p:txBody>
      </p:sp>
    </p:spTree>
    <p:extLst>
      <p:ext uri="{BB962C8B-B14F-4D97-AF65-F5344CB8AC3E}">
        <p14:creationId xmlns:p14="http://schemas.microsoft.com/office/powerpoint/2010/main" xmlns="" val="4265379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p:spPr>
        <p:txBody>
          <a:bodyPr>
            <a:noAutofit/>
          </a:bodyPr>
          <a:lstStyle/>
          <a:p>
            <a:pPr marL="0" indent="0">
              <a:buNone/>
            </a:pPr>
            <a:r>
              <a:rPr lang="en-CA" sz="2500" b="1" i="1" dirty="0">
                <a:solidFill>
                  <a:srgbClr val="0070C0"/>
                </a:solidFill>
              </a:rPr>
              <a:t>Jesus Prays for All Believers</a:t>
            </a:r>
          </a:p>
          <a:p>
            <a:pPr marL="0" indent="0">
              <a:buNone/>
            </a:pPr>
            <a:r>
              <a:rPr lang="en-CA" sz="2500" b="1" baseline="30000" dirty="0"/>
              <a:t>20 </a:t>
            </a:r>
            <a:r>
              <a:rPr lang="en-CA" sz="2500" dirty="0"/>
              <a:t>“I do not pray for these alone, but also for those who will believe in Me through their word; </a:t>
            </a:r>
            <a:r>
              <a:rPr lang="en-CA" sz="2500" b="1" baseline="30000" dirty="0"/>
              <a:t>21 </a:t>
            </a:r>
            <a:r>
              <a:rPr lang="en-CA" sz="2500" b="1" dirty="0">
                <a:solidFill>
                  <a:srgbClr val="C00000"/>
                </a:solidFill>
              </a:rPr>
              <a:t>that </a:t>
            </a:r>
            <a:r>
              <a:rPr lang="en-CA" sz="2500" b="1" u="sng" dirty="0">
                <a:solidFill>
                  <a:srgbClr val="C00000"/>
                </a:solidFill>
              </a:rPr>
              <a:t>they all may be one</a:t>
            </a:r>
            <a:r>
              <a:rPr lang="en-CA" sz="2500" b="1" dirty="0"/>
              <a:t>, </a:t>
            </a:r>
            <a:r>
              <a:rPr lang="en-CA" sz="2500" dirty="0"/>
              <a:t>as You, Father, are in Me, and I in You;</a:t>
            </a:r>
            <a:r>
              <a:rPr lang="en-CA" sz="2500" b="1" dirty="0"/>
              <a:t> </a:t>
            </a:r>
            <a:r>
              <a:rPr lang="en-CA" sz="2500" b="1" dirty="0">
                <a:solidFill>
                  <a:srgbClr val="C00000"/>
                </a:solidFill>
              </a:rPr>
              <a:t>that </a:t>
            </a:r>
            <a:r>
              <a:rPr lang="en-CA" sz="2500" b="1" u="sng" dirty="0">
                <a:solidFill>
                  <a:srgbClr val="C00000"/>
                </a:solidFill>
              </a:rPr>
              <a:t>they also may be one</a:t>
            </a:r>
            <a:r>
              <a:rPr lang="en-CA" sz="2500" b="1" dirty="0">
                <a:solidFill>
                  <a:srgbClr val="C00000"/>
                </a:solidFill>
              </a:rPr>
              <a:t> in Us</a:t>
            </a:r>
            <a:r>
              <a:rPr lang="en-CA" sz="2500" dirty="0"/>
              <a:t>, that the world may believe that You sent Me. </a:t>
            </a:r>
            <a:r>
              <a:rPr lang="en-CA" sz="2500" b="1" baseline="30000" dirty="0"/>
              <a:t>22 </a:t>
            </a:r>
            <a:r>
              <a:rPr lang="en-CA" sz="2500" dirty="0"/>
              <a:t>And the glory which You gave Me I have given them, </a:t>
            </a:r>
            <a:r>
              <a:rPr lang="en-CA" sz="2500" b="1" dirty="0">
                <a:solidFill>
                  <a:srgbClr val="C00000"/>
                </a:solidFill>
              </a:rPr>
              <a:t>that </a:t>
            </a:r>
            <a:r>
              <a:rPr lang="en-CA" sz="2500" b="1" u="sng" dirty="0">
                <a:solidFill>
                  <a:srgbClr val="C00000"/>
                </a:solidFill>
              </a:rPr>
              <a:t>they may be one</a:t>
            </a:r>
            <a:r>
              <a:rPr lang="en-CA" sz="2500" b="1" dirty="0">
                <a:solidFill>
                  <a:srgbClr val="C00000"/>
                </a:solidFill>
              </a:rPr>
              <a:t> just as We are one</a:t>
            </a:r>
            <a:r>
              <a:rPr lang="en-CA" sz="2500" dirty="0"/>
              <a:t>: </a:t>
            </a:r>
            <a:r>
              <a:rPr lang="en-CA" sz="2500" b="1" baseline="30000" dirty="0"/>
              <a:t>23 </a:t>
            </a:r>
            <a:r>
              <a:rPr lang="en-CA" sz="2500" dirty="0"/>
              <a:t>I in them, and You in Me; </a:t>
            </a:r>
            <a:r>
              <a:rPr lang="en-CA" sz="2500" b="1" dirty="0">
                <a:solidFill>
                  <a:srgbClr val="C00000"/>
                </a:solidFill>
              </a:rPr>
              <a:t>that </a:t>
            </a:r>
            <a:r>
              <a:rPr lang="en-CA" sz="2500" b="1" u="sng" dirty="0">
                <a:solidFill>
                  <a:srgbClr val="C00000"/>
                </a:solidFill>
              </a:rPr>
              <a:t>they may be made perfect in one</a:t>
            </a:r>
            <a:r>
              <a:rPr lang="en-CA" sz="2500" dirty="0"/>
              <a:t>, and that the world may know that You have sent Me, and have loved them as You have loved Me.</a:t>
            </a:r>
          </a:p>
          <a:p>
            <a:pPr marL="0" indent="0">
              <a:buNone/>
            </a:pPr>
            <a:r>
              <a:rPr lang="en-CA" sz="2500" b="1" baseline="30000" dirty="0"/>
              <a:t>24 </a:t>
            </a:r>
            <a:r>
              <a:rPr lang="en-CA" sz="2500" dirty="0"/>
              <a:t>“Father, I desire that they also whom You gave Me may be with Me where I am, that they may behold My glory which You have given Me; for You loved Me before the foundation of the world. </a:t>
            </a:r>
            <a:r>
              <a:rPr lang="en-CA" sz="2500" b="1" baseline="30000" dirty="0"/>
              <a:t>25 </a:t>
            </a:r>
            <a:r>
              <a:rPr lang="en-CA" sz="2500" dirty="0"/>
              <a:t>O righteous Father! The world has not known You, but I have known You; and these have known that You sent Me.</a:t>
            </a:r>
            <a:r>
              <a:rPr lang="en-CA" sz="2500" b="1" baseline="30000" dirty="0"/>
              <a:t>26 </a:t>
            </a:r>
            <a:r>
              <a:rPr lang="en-CA" sz="2500" dirty="0"/>
              <a:t>And I have declared to them Your name, and will declare it, that the love with which You loved Me may be in them, and I in them.”</a:t>
            </a:r>
          </a:p>
        </p:txBody>
      </p:sp>
    </p:spTree>
    <p:extLst>
      <p:ext uri="{BB962C8B-B14F-4D97-AF65-F5344CB8AC3E}">
        <p14:creationId xmlns:p14="http://schemas.microsoft.com/office/powerpoint/2010/main" xmlns="" val="49499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rgbClr val="0070C0"/>
                </a:solidFill>
              </a:rPr>
              <a:t>UNITY is IMPORTANT to the LORD</a:t>
            </a:r>
            <a:endParaRPr lang="en-CA" b="1" dirty="0">
              <a:solidFill>
                <a:srgbClr val="0070C0"/>
              </a:solidFill>
            </a:endParaRPr>
          </a:p>
        </p:txBody>
      </p:sp>
      <p:sp>
        <p:nvSpPr>
          <p:cNvPr id="3" name="Content Placeholder 2"/>
          <p:cNvSpPr>
            <a:spLocks noGrp="1"/>
          </p:cNvSpPr>
          <p:nvPr>
            <p:ph idx="1"/>
          </p:nvPr>
        </p:nvSpPr>
        <p:spPr/>
        <p:txBody>
          <a:bodyPr/>
          <a:lstStyle/>
          <a:p>
            <a:r>
              <a:rPr lang="en-CA" dirty="0" smtClean="0"/>
              <a:t>In the Lord’s final (good-bye) prayer on earth</a:t>
            </a:r>
          </a:p>
          <a:p>
            <a:r>
              <a:rPr lang="en-CA" dirty="0" smtClean="0"/>
              <a:t>What did the Lord mention 5 times?</a:t>
            </a:r>
          </a:p>
          <a:p>
            <a:pPr lvl="1"/>
            <a:r>
              <a:rPr lang="en-CA" dirty="0" smtClean="0"/>
              <a:t>John 17:11 … </a:t>
            </a:r>
            <a:r>
              <a:rPr lang="en-CA" b="1" dirty="0" smtClean="0">
                <a:solidFill>
                  <a:srgbClr val="C00000"/>
                </a:solidFill>
              </a:rPr>
              <a:t>that they may be ONE</a:t>
            </a:r>
          </a:p>
          <a:p>
            <a:pPr lvl="1"/>
            <a:r>
              <a:rPr lang="en-CA" dirty="0" smtClean="0"/>
              <a:t>John 17:21 … </a:t>
            </a:r>
            <a:r>
              <a:rPr lang="en-CA" b="1" dirty="0" smtClean="0">
                <a:solidFill>
                  <a:srgbClr val="C00000"/>
                </a:solidFill>
              </a:rPr>
              <a:t>that they ALL may be ONE</a:t>
            </a:r>
          </a:p>
          <a:p>
            <a:pPr lvl="1"/>
            <a:r>
              <a:rPr lang="en-CA" dirty="0" smtClean="0"/>
              <a:t>John 17:21 … </a:t>
            </a:r>
            <a:r>
              <a:rPr lang="en-CA" b="1" dirty="0" smtClean="0">
                <a:solidFill>
                  <a:srgbClr val="C00000"/>
                </a:solidFill>
              </a:rPr>
              <a:t>that they ALSO may be ONE</a:t>
            </a:r>
          </a:p>
          <a:p>
            <a:pPr lvl="1"/>
            <a:r>
              <a:rPr lang="en-CA" dirty="0" smtClean="0"/>
              <a:t>John 17:22 … </a:t>
            </a:r>
            <a:r>
              <a:rPr lang="en-CA" b="1" dirty="0" smtClean="0">
                <a:solidFill>
                  <a:srgbClr val="C00000"/>
                </a:solidFill>
              </a:rPr>
              <a:t>that they may be ONE</a:t>
            </a:r>
          </a:p>
          <a:p>
            <a:pPr lvl="1"/>
            <a:r>
              <a:rPr lang="en-CA" dirty="0" smtClean="0"/>
              <a:t>John 17:23 … </a:t>
            </a:r>
            <a:r>
              <a:rPr lang="en-CA" b="1" dirty="0" smtClean="0">
                <a:solidFill>
                  <a:srgbClr val="C00000"/>
                </a:solidFill>
              </a:rPr>
              <a:t>that they be made PERFECT in ONE</a:t>
            </a:r>
          </a:p>
          <a:p>
            <a:pPr marL="0" indent="0" algn="ctr">
              <a:buNone/>
            </a:pPr>
            <a:r>
              <a:rPr lang="en-CA" b="1" dirty="0" smtClean="0">
                <a:solidFill>
                  <a:srgbClr val="0070C0"/>
                </a:solidFill>
              </a:rPr>
              <a:t>UNITY (being ONE) must be important!</a:t>
            </a:r>
            <a:endParaRPr lang="en-CA" b="1" dirty="0">
              <a:solidFill>
                <a:srgbClr val="0070C0"/>
              </a:solidFill>
            </a:endParaRPr>
          </a:p>
        </p:txBody>
      </p:sp>
    </p:spTree>
    <p:extLst>
      <p:ext uri="{BB962C8B-B14F-4D97-AF65-F5344CB8AC3E}">
        <p14:creationId xmlns:p14="http://schemas.microsoft.com/office/powerpoint/2010/main" xmlns="" val="409710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0070C0"/>
                </a:solidFill>
              </a:rPr>
              <a:t>WHY is UNITY so IMPORTANT?</a:t>
            </a:r>
            <a:endParaRPr lang="en-CA" b="1" dirty="0">
              <a:solidFill>
                <a:srgbClr val="0070C0"/>
              </a:solidFill>
            </a:endParaRPr>
          </a:p>
        </p:txBody>
      </p:sp>
      <p:sp>
        <p:nvSpPr>
          <p:cNvPr id="3" name="Content Placeholder 2"/>
          <p:cNvSpPr>
            <a:spLocks noGrp="1"/>
          </p:cNvSpPr>
          <p:nvPr>
            <p:ph idx="1"/>
          </p:nvPr>
        </p:nvSpPr>
        <p:spPr>
          <a:xfrm>
            <a:off x="457200" y="1600200"/>
            <a:ext cx="8229600" cy="5029200"/>
          </a:xfrm>
        </p:spPr>
        <p:txBody>
          <a:bodyPr>
            <a:normAutofit/>
          </a:bodyPr>
          <a:lstStyle/>
          <a:p>
            <a:pPr marL="0" indent="0" algn="ctr">
              <a:buNone/>
            </a:pPr>
            <a:r>
              <a:rPr lang="en-CA" b="1" dirty="0" smtClean="0">
                <a:solidFill>
                  <a:srgbClr val="00B050"/>
                </a:solidFill>
              </a:rPr>
              <a:t>Unity </a:t>
            </a:r>
            <a:r>
              <a:rPr lang="en-CA" b="1" dirty="0" smtClean="0">
                <a:solidFill>
                  <a:srgbClr val="00B050"/>
                </a:solidFill>
                <a:sym typeface="Wingdings" panose="05000000000000000000" pitchFamily="2" charset="2"/>
              </a:rPr>
              <a:t> the Holy Spirit will work</a:t>
            </a:r>
          </a:p>
          <a:p>
            <a:pPr marL="457200" lvl="1" indent="0">
              <a:buNone/>
            </a:pPr>
            <a:r>
              <a:rPr lang="en-CA" dirty="0" smtClean="0">
                <a:sym typeface="Wingdings" panose="05000000000000000000" pitchFamily="2" charset="2"/>
              </a:rPr>
              <a:t>Apostles </a:t>
            </a:r>
            <a:r>
              <a:rPr lang="en-CA" b="1" dirty="0" smtClean="0">
                <a:sym typeface="Wingdings" panose="05000000000000000000" pitchFamily="2" charset="2"/>
              </a:rPr>
              <a:t>united</a:t>
            </a:r>
            <a:r>
              <a:rPr lang="en-CA" dirty="0" smtClean="0">
                <a:sym typeface="Wingdings" panose="05000000000000000000" pitchFamily="2" charset="2"/>
              </a:rPr>
              <a:t> together in prayer on Pentecost</a:t>
            </a:r>
            <a:br>
              <a:rPr lang="en-CA" dirty="0" smtClean="0">
                <a:sym typeface="Wingdings" panose="05000000000000000000" pitchFamily="2" charset="2"/>
              </a:rPr>
            </a:br>
            <a:r>
              <a:rPr lang="en-CA" dirty="0" smtClean="0">
                <a:sym typeface="Wingdings" panose="05000000000000000000" pitchFamily="2" charset="2"/>
              </a:rPr>
              <a:t> the Holy Spirit established the Church </a:t>
            </a:r>
            <a:r>
              <a:rPr lang="en-CA" sz="1800" b="1" dirty="0" smtClean="0">
                <a:sym typeface="Wingdings" panose="05000000000000000000" pitchFamily="2" charset="2"/>
              </a:rPr>
              <a:t>(Acts 2:1)</a:t>
            </a:r>
            <a:r>
              <a:rPr lang="en-CA" dirty="0" smtClean="0">
                <a:sym typeface="Wingdings" panose="05000000000000000000" pitchFamily="2" charset="2"/>
              </a:rPr>
              <a:t/>
            </a:r>
            <a:br>
              <a:rPr lang="en-CA" dirty="0" smtClean="0">
                <a:sym typeface="Wingdings" panose="05000000000000000000" pitchFamily="2" charset="2"/>
              </a:rPr>
            </a:br>
            <a:r>
              <a:rPr lang="en-CA" i="1" dirty="0" smtClean="0">
                <a:sym typeface="Wingdings" panose="05000000000000000000" pitchFamily="2" charset="2"/>
              </a:rPr>
              <a:t>   </a:t>
            </a:r>
            <a:r>
              <a:rPr lang="en-CA" b="1" i="1" dirty="0" smtClean="0">
                <a:sym typeface="Wingdings" panose="05000000000000000000" pitchFamily="2" charset="2"/>
              </a:rPr>
              <a:t>“they were all with one accord in one place”</a:t>
            </a:r>
            <a:endParaRPr lang="en-CA" i="1" dirty="0">
              <a:sym typeface="Wingdings" panose="05000000000000000000" pitchFamily="2" charset="2"/>
            </a:endParaRPr>
          </a:p>
          <a:p>
            <a:pPr marL="457200" lvl="1" indent="0">
              <a:buNone/>
            </a:pPr>
            <a:endParaRPr lang="en-CA" sz="1200" b="1" i="1" dirty="0" smtClean="0">
              <a:sym typeface="Wingdings" panose="05000000000000000000" pitchFamily="2" charset="2"/>
            </a:endParaRPr>
          </a:p>
          <a:p>
            <a:pPr marL="457200" lvl="1" indent="0">
              <a:buNone/>
            </a:pPr>
            <a:r>
              <a:rPr lang="en-CA" dirty="0" smtClean="0">
                <a:sym typeface="Wingdings" panose="05000000000000000000" pitchFamily="2" charset="2"/>
              </a:rPr>
              <a:t>Apostles </a:t>
            </a:r>
            <a:r>
              <a:rPr lang="en-CA" b="1" dirty="0" smtClean="0">
                <a:sym typeface="Wingdings" panose="05000000000000000000" pitchFamily="2" charset="2"/>
              </a:rPr>
              <a:t>united</a:t>
            </a:r>
            <a:r>
              <a:rPr lang="en-CA" dirty="0" smtClean="0">
                <a:sym typeface="Wingdings" panose="05000000000000000000" pitchFamily="2" charset="2"/>
              </a:rPr>
              <a:t> together in Council of Jerusalem</a:t>
            </a:r>
            <a:r>
              <a:rPr lang="en-CA" b="1" dirty="0" smtClean="0">
                <a:sym typeface="Wingdings" panose="05000000000000000000" pitchFamily="2" charset="2"/>
              </a:rPr>
              <a:t/>
            </a:r>
            <a:br>
              <a:rPr lang="en-CA" b="1" dirty="0" smtClean="0">
                <a:sym typeface="Wingdings" panose="05000000000000000000" pitchFamily="2" charset="2"/>
              </a:rPr>
            </a:br>
            <a:r>
              <a:rPr lang="en-CA" dirty="0" smtClean="0">
                <a:sym typeface="Wingdings" panose="05000000000000000000" pitchFamily="2" charset="2"/>
              </a:rPr>
              <a:t> against the Heresy of </a:t>
            </a:r>
            <a:r>
              <a:rPr lang="en-CA" dirty="0" err="1" smtClean="0">
                <a:sym typeface="Wingdings" panose="05000000000000000000" pitchFamily="2" charset="2"/>
              </a:rPr>
              <a:t>Judaizers</a:t>
            </a:r>
            <a:r>
              <a:rPr lang="en-CA" dirty="0" smtClean="0">
                <a:sym typeface="Wingdings" panose="05000000000000000000" pitchFamily="2" charset="2"/>
              </a:rPr>
              <a:t> </a:t>
            </a:r>
            <a:r>
              <a:rPr lang="en-CA" sz="1800" b="1" dirty="0" smtClean="0">
                <a:sym typeface="Wingdings" panose="05000000000000000000" pitchFamily="2" charset="2"/>
              </a:rPr>
              <a:t>(Acts 15:28)</a:t>
            </a:r>
            <a:r>
              <a:rPr lang="en-CA" dirty="0">
                <a:sym typeface="Wingdings" panose="05000000000000000000" pitchFamily="2" charset="2"/>
              </a:rPr>
              <a:t/>
            </a:r>
            <a:br>
              <a:rPr lang="en-CA" dirty="0">
                <a:sym typeface="Wingdings" panose="05000000000000000000" pitchFamily="2" charset="2"/>
              </a:rPr>
            </a:br>
            <a:r>
              <a:rPr lang="en-CA" dirty="0" smtClean="0">
                <a:sym typeface="Wingdings" panose="05000000000000000000" pitchFamily="2" charset="2"/>
              </a:rPr>
              <a:t>   </a:t>
            </a:r>
            <a:r>
              <a:rPr lang="en-CA" i="1" dirty="0" smtClean="0">
                <a:sym typeface="Wingdings" panose="05000000000000000000" pitchFamily="2" charset="2"/>
              </a:rPr>
              <a:t>“</a:t>
            </a:r>
            <a:r>
              <a:rPr lang="en-CA" b="1" i="1" dirty="0" smtClean="0">
                <a:sym typeface="Wingdings" panose="05000000000000000000" pitchFamily="2" charset="2"/>
              </a:rPr>
              <a:t>it seemed good to the Holy Spirit, and to us …”</a:t>
            </a:r>
          </a:p>
          <a:p>
            <a:pPr marL="457200" lvl="1" indent="0">
              <a:buNone/>
            </a:pPr>
            <a:endParaRPr lang="en-CA" sz="1200" b="1" i="1" dirty="0" smtClean="0">
              <a:sym typeface="Wingdings" panose="05000000000000000000" pitchFamily="2" charset="2"/>
            </a:endParaRPr>
          </a:p>
          <a:p>
            <a:pPr marL="57150" indent="0" algn="ctr">
              <a:buNone/>
            </a:pPr>
            <a:r>
              <a:rPr lang="en-CA" b="1" dirty="0" smtClean="0">
                <a:solidFill>
                  <a:srgbClr val="FF0000"/>
                </a:solidFill>
              </a:rPr>
              <a:t>NO Unity </a:t>
            </a:r>
            <a:r>
              <a:rPr lang="en-CA" b="1" dirty="0" smtClean="0">
                <a:solidFill>
                  <a:srgbClr val="FF0000"/>
                </a:solidFill>
                <a:sym typeface="Wingdings" panose="05000000000000000000" pitchFamily="2" charset="2"/>
              </a:rPr>
              <a:t> NO work of the Holy Spirit!</a:t>
            </a:r>
          </a:p>
          <a:p>
            <a:pPr marL="57150" indent="0" algn="ctr">
              <a:buNone/>
            </a:pPr>
            <a:r>
              <a:rPr lang="en-CA" b="1" dirty="0" smtClean="0">
                <a:solidFill>
                  <a:srgbClr val="FF0000"/>
                </a:solidFill>
                <a:sym typeface="Wingdings" panose="05000000000000000000" pitchFamily="2" charset="2"/>
              </a:rPr>
              <a:t>NO Unity  NO Growth, NO Church!</a:t>
            </a:r>
          </a:p>
          <a:p>
            <a:pPr marL="457200" lvl="1" indent="0">
              <a:buNone/>
            </a:pPr>
            <a:endParaRPr lang="en-CA" i="1" dirty="0" smtClean="0">
              <a:sym typeface="Wingdings" panose="05000000000000000000" pitchFamily="2" charset="2"/>
            </a:endParaRPr>
          </a:p>
        </p:txBody>
      </p:sp>
    </p:spTree>
    <p:extLst>
      <p:ext uri="{BB962C8B-B14F-4D97-AF65-F5344CB8AC3E}">
        <p14:creationId xmlns:p14="http://schemas.microsoft.com/office/powerpoint/2010/main" xmlns="" val="2354629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CA" b="1" dirty="0" smtClean="0"/>
              <a:t>Unity</a:t>
            </a:r>
            <a:endParaRPr lang="en-CA" b="1" dirty="0"/>
          </a:p>
        </p:txBody>
      </p:sp>
      <p:sp>
        <p:nvSpPr>
          <p:cNvPr id="3" name="Content Placeholder 2"/>
          <p:cNvSpPr>
            <a:spLocks noGrp="1"/>
          </p:cNvSpPr>
          <p:nvPr>
            <p:ph idx="1"/>
          </p:nvPr>
        </p:nvSpPr>
        <p:spPr>
          <a:xfrm>
            <a:off x="457200" y="1295400"/>
            <a:ext cx="8229600" cy="4830763"/>
          </a:xfrm>
        </p:spPr>
        <p:txBody>
          <a:bodyPr>
            <a:normAutofit/>
          </a:bodyPr>
          <a:lstStyle/>
          <a:p>
            <a:r>
              <a:rPr lang="en-CA" dirty="0" smtClean="0"/>
              <a:t>Unity within </a:t>
            </a:r>
            <a:r>
              <a:rPr lang="en-CA" b="1" dirty="0" smtClean="0">
                <a:solidFill>
                  <a:srgbClr val="0070C0"/>
                </a:solidFill>
              </a:rPr>
              <a:t>Self</a:t>
            </a:r>
            <a:endParaRPr lang="en-CA" dirty="0" smtClean="0"/>
          </a:p>
          <a:p>
            <a:pPr lvl="1"/>
            <a:r>
              <a:rPr lang="en-CA" b="1" dirty="0" smtClean="0"/>
              <a:t>Integrity</a:t>
            </a:r>
            <a:endParaRPr lang="en-CA" dirty="0" smtClean="0"/>
          </a:p>
          <a:p>
            <a:pPr lvl="1"/>
            <a:r>
              <a:rPr lang="en-CA" dirty="0" smtClean="0"/>
              <a:t>no </a:t>
            </a:r>
            <a:r>
              <a:rPr lang="en-CA" strike="sngStrike" dirty="0"/>
              <a:t>H</a:t>
            </a:r>
            <a:r>
              <a:rPr lang="en-CA" strike="sngStrike" dirty="0" smtClean="0"/>
              <a:t>ypocrisy</a:t>
            </a:r>
            <a:endParaRPr lang="en-CA" dirty="0"/>
          </a:p>
          <a:p>
            <a:endParaRPr lang="en-CA" sz="2000" b="1" dirty="0" smtClean="0"/>
          </a:p>
          <a:p>
            <a:r>
              <a:rPr lang="en-CA" dirty="0" smtClean="0"/>
              <a:t>Unity within the </a:t>
            </a:r>
            <a:r>
              <a:rPr lang="en-CA" b="1" dirty="0" smtClean="0">
                <a:solidFill>
                  <a:srgbClr val="0070C0"/>
                </a:solidFill>
              </a:rPr>
              <a:t>Family</a:t>
            </a:r>
            <a:r>
              <a:rPr lang="en-CA" dirty="0" smtClean="0">
                <a:solidFill>
                  <a:srgbClr val="0070C0"/>
                </a:solidFill>
              </a:rPr>
              <a:t> </a:t>
            </a:r>
            <a:r>
              <a:rPr lang="en-CA" dirty="0" smtClean="0"/>
              <a:t>(home)</a:t>
            </a:r>
          </a:p>
          <a:p>
            <a:endParaRPr lang="en-CA" sz="2000" b="1" dirty="0" smtClean="0"/>
          </a:p>
          <a:p>
            <a:r>
              <a:rPr lang="en-CA" dirty="0" smtClean="0"/>
              <a:t>Unity within the </a:t>
            </a:r>
            <a:r>
              <a:rPr lang="en-CA" b="1" dirty="0" smtClean="0">
                <a:solidFill>
                  <a:srgbClr val="0070C0"/>
                </a:solidFill>
              </a:rPr>
              <a:t>Body of Christ</a:t>
            </a:r>
            <a:r>
              <a:rPr lang="en-CA" dirty="0" smtClean="0">
                <a:solidFill>
                  <a:srgbClr val="0070C0"/>
                </a:solidFill>
              </a:rPr>
              <a:t> </a:t>
            </a:r>
            <a:r>
              <a:rPr lang="en-CA" dirty="0" smtClean="0"/>
              <a:t>(church)</a:t>
            </a:r>
            <a:endParaRPr lang="en-CA" b="1" dirty="0" smtClean="0"/>
          </a:p>
          <a:p>
            <a:endParaRPr lang="en-CA" sz="2000" dirty="0" smtClean="0"/>
          </a:p>
          <a:p>
            <a:r>
              <a:rPr lang="en-CA" dirty="0" smtClean="0"/>
              <a:t>Unity within the </a:t>
            </a:r>
            <a:r>
              <a:rPr lang="en-CA" b="1" dirty="0" smtClean="0">
                <a:solidFill>
                  <a:srgbClr val="0070C0"/>
                </a:solidFill>
              </a:rPr>
              <a:t>Service of Christ</a:t>
            </a:r>
            <a:r>
              <a:rPr lang="en-CA" dirty="0" smtClean="0">
                <a:solidFill>
                  <a:srgbClr val="0070C0"/>
                </a:solidFill>
              </a:rPr>
              <a:t> </a:t>
            </a:r>
            <a:r>
              <a:rPr lang="en-CA" dirty="0" smtClean="0"/>
              <a:t>(service)</a:t>
            </a:r>
            <a:endParaRPr lang="en-CA" b="1" dirty="0" smtClean="0"/>
          </a:p>
        </p:txBody>
      </p:sp>
    </p:spTree>
    <p:extLst>
      <p:ext uri="{BB962C8B-B14F-4D97-AF65-F5344CB8AC3E}">
        <p14:creationId xmlns:p14="http://schemas.microsoft.com/office/powerpoint/2010/main" xmlns="" val="2295934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about </a:t>
            </a:r>
            <a:r>
              <a:rPr lang="en-CA" b="1" dirty="0" smtClean="0"/>
              <a:t>Individuality</a:t>
            </a:r>
            <a:r>
              <a:rPr lang="en-CA" dirty="0" smtClean="0"/>
              <a:t>?</a:t>
            </a:r>
            <a:endParaRPr lang="en-CA"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lgn="ctr">
              <a:buNone/>
            </a:pPr>
            <a:r>
              <a:rPr lang="en-CA" b="1" u="sng" dirty="0" smtClean="0">
                <a:solidFill>
                  <a:srgbClr val="0070C0"/>
                </a:solidFill>
              </a:rPr>
              <a:t>Unity</a:t>
            </a:r>
            <a:r>
              <a:rPr lang="en-CA" b="1" dirty="0" smtClean="0">
                <a:solidFill>
                  <a:srgbClr val="0070C0"/>
                </a:solidFill>
              </a:rPr>
              <a:t> does not contradict </a:t>
            </a:r>
            <a:r>
              <a:rPr lang="en-CA" b="1" u="sng" dirty="0" smtClean="0">
                <a:solidFill>
                  <a:srgbClr val="0070C0"/>
                </a:solidFill>
              </a:rPr>
              <a:t>Individuality</a:t>
            </a:r>
            <a:r>
              <a:rPr lang="en-CA" b="1" dirty="0" smtClean="0">
                <a:solidFill>
                  <a:srgbClr val="0070C0"/>
                </a:solidFill>
              </a:rPr>
              <a:t>.</a:t>
            </a:r>
          </a:p>
          <a:p>
            <a:pPr marL="0" indent="0">
              <a:buNone/>
            </a:pPr>
            <a:endParaRPr lang="en-CA" dirty="0" smtClean="0"/>
          </a:p>
          <a:p>
            <a:pPr marL="0" indent="0" algn="ctr">
              <a:buNone/>
            </a:pPr>
            <a:r>
              <a:rPr lang="en-CA" dirty="0" smtClean="0"/>
              <a:t>The </a:t>
            </a:r>
            <a:r>
              <a:rPr lang="en-CA" b="1" dirty="0" smtClean="0"/>
              <a:t>Holy Trinity </a:t>
            </a:r>
            <a:r>
              <a:rPr lang="en-CA" dirty="0" smtClean="0"/>
              <a:t>is the Perfect example!</a:t>
            </a:r>
          </a:p>
          <a:p>
            <a:pPr lvl="1"/>
            <a:endParaRPr lang="en-CA" dirty="0"/>
          </a:p>
          <a:p>
            <a:r>
              <a:rPr lang="en-CA" b="1" dirty="0" smtClean="0"/>
              <a:t>The Father, the Son, and the Holy Spirit</a:t>
            </a:r>
          </a:p>
          <a:p>
            <a:pPr lvl="1"/>
            <a:r>
              <a:rPr lang="en-CA" b="1" dirty="0" smtClean="0">
                <a:solidFill>
                  <a:srgbClr val="0070C0"/>
                </a:solidFill>
              </a:rPr>
              <a:t>Are ONE (</a:t>
            </a:r>
            <a:r>
              <a:rPr lang="en-CA" b="1" u="sng" dirty="0" smtClean="0">
                <a:solidFill>
                  <a:srgbClr val="0070C0"/>
                </a:solidFill>
              </a:rPr>
              <a:t>United</a:t>
            </a:r>
            <a:r>
              <a:rPr lang="en-CA" b="1" dirty="0" smtClean="0">
                <a:solidFill>
                  <a:srgbClr val="0070C0"/>
                </a:solidFill>
              </a:rPr>
              <a:t>)</a:t>
            </a:r>
          </a:p>
          <a:p>
            <a:pPr lvl="1"/>
            <a:endParaRPr lang="en-CA" dirty="0" smtClean="0"/>
          </a:p>
          <a:p>
            <a:r>
              <a:rPr lang="en-CA" b="1" dirty="0" smtClean="0"/>
              <a:t>The Father, the Son, and the Holy Spirit</a:t>
            </a:r>
          </a:p>
          <a:p>
            <a:pPr lvl="1"/>
            <a:r>
              <a:rPr lang="en-CA" b="1" dirty="0" smtClean="0">
                <a:solidFill>
                  <a:srgbClr val="0070C0"/>
                </a:solidFill>
              </a:rPr>
              <a:t>Each hypostasis has a specific Role (</a:t>
            </a:r>
            <a:r>
              <a:rPr lang="en-CA" b="1" u="sng" dirty="0" smtClean="0">
                <a:solidFill>
                  <a:srgbClr val="0070C0"/>
                </a:solidFill>
              </a:rPr>
              <a:t>Individually</a:t>
            </a:r>
            <a:r>
              <a:rPr lang="en-CA" b="1" dirty="0" smtClean="0">
                <a:solidFill>
                  <a:srgbClr val="0070C0"/>
                </a:solidFill>
              </a:rPr>
              <a:t>)</a:t>
            </a:r>
            <a:endParaRPr lang="en-CA" b="1" dirty="0">
              <a:solidFill>
                <a:srgbClr val="0070C0"/>
              </a:solidFill>
            </a:endParaRPr>
          </a:p>
        </p:txBody>
      </p:sp>
    </p:spTree>
    <p:extLst>
      <p:ext uri="{BB962C8B-B14F-4D97-AF65-F5344CB8AC3E}">
        <p14:creationId xmlns:p14="http://schemas.microsoft.com/office/powerpoint/2010/main" xmlns="" val="1680945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771</Words>
  <Application>Microsoft Office PowerPoint</Application>
  <PresentationFormat>On-screen Show (4:3)</PresentationFormat>
  <Paragraphs>159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Romans 15:4-7</vt:lpstr>
      <vt:lpstr>Unity in the Body of Christ Unity Unity &amp; Individuality Problem-Solving Decision-Making </vt:lpstr>
      <vt:lpstr>John 17</vt:lpstr>
      <vt:lpstr>Slide 4</vt:lpstr>
      <vt:lpstr>Slide 5</vt:lpstr>
      <vt:lpstr>UNITY is IMPORTANT to the LORD</vt:lpstr>
      <vt:lpstr>WHY is UNITY so IMPORTANT?</vt:lpstr>
      <vt:lpstr>Unity</vt:lpstr>
      <vt:lpstr>What about Individuality?</vt:lpstr>
      <vt:lpstr>Unity &amp; Individuality</vt:lpstr>
      <vt:lpstr>Problem-Solving (WWJD)</vt:lpstr>
      <vt:lpstr>Problem Solved – What Would Jesus Do? Love &amp; Forgive</vt:lpstr>
      <vt:lpstr>Problem Solved – What Would Jesus Do? Patience &amp; Longsuffering</vt:lpstr>
      <vt:lpstr>Problem Solved – What Would Jesus Do? Absolute Obedience to God</vt:lpstr>
      <vt:lpstr>Problem Solved – What Would Jesus Do? No Compromise with Evil (company or deeds)</vt:lpstr>
      <vt:lpstr>Problem Solved – What Would Jesus Do? Constant Prayer</vt:lpstr>
      <vt:lpstr>Problem-Solving &amp; Decision-Making using Agpeya Prayer</vt:lpstr>
      <vt:lpstr>Decision-Making</vt:lpstr>
      <vt:lpstr>Unity in Decision Making</vt:lpstr>
      <vt:lpstr>A Model for Decision-Making</vt:lpstr>
      <vt:lpstr>Decision-Making (Importance of Discussion + Debate)</vt:lpstr>
      <vt:lpstr>Decision-Making (Importance of Decision + Action + Closure)</vt:lpstr>
      <vt:lpstr>“Again I say to you that if two of you agree on earth concerning anything that they ask, it will be done for them by My Father in heaven.  For where two or three are gathered together in My name, I am there in the midst of them.” (Matthew 18:19-20)</vt:lpstr>
      <vt:lpstr>Slide 24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in the Body of Christ</dc:title>
  <dc:creator>Thao</dc:creator>
  <cp:lastModifiedBy>Sunday School</cp:lastModifiedBy>
  <cp:revision>20</cp:revision>
  <dcterms:created xsi:type="dcterms:W3CDTF">2014-01-07T20:06:26Z</dcterms:created>
  <dcterms:modified xsi:type="dcterms:W3CDTF">2014-01-12T16:49:11Z</dcterms:modified>
</cp:coreProperties>
</file>