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12192000"/>
  <p:notesSz cx="6858000" cy="9144000"/>
  <p:embeddedFontLst>
    <p:embeddedFont>
      <p:font typeface="El Messiri Medium"/>
      <p:regular r:id="rId49"/>
      <p:bold r:id="rId50"/>
    </p:embeddedFont>
    <p:embeddedFont>
      <p:font typeface="Milonga"/>
      <p:regular r:id="rId51"/>
    </p:embeddedFont>
    <p:embeddedFont>
      <p:font typeface="Sen"/>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4" roundtripDataSignature="AMtx7mgOV8Huce2ubS1s43u0awuKf/3y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178F16-E690-4D3F-AB78-D69F98C22A58}">
  <a:tblStyle styleId="{5F178F16-E690-4D3F-AB78-D69F98C22A58}"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5ED6B6F-23DC-4724-926A-D47084D6DA0F}"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ElMessiriMedium-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ilonga-regular.fntdata"/><Relationship Id="rId50" Type="http://schemas.openxmlformats.org/officeDocument/2006/relationships/font" Target="fonts/ElMessiriMedium-bold.fntdata"/><Relationship Id="rId53" Type="http://schemas.openxmlformats.org/officeDocument/2006/relationships/font" Target="fonts/Sen-bold.fntdata"/><Relationship Id="rId52" Type="http://schemas.openxmlformats.org/officeDocument/2006/relationships/font" Target="fonts/Sen-regular.fntdata"/><Relationship Id="rId11" Type="http://schemas.openxmlformats.org/officeDocument/2006/relationships/slide" Target="slides/slide6.xml"/><Relationship Id="rId10" Type="http://schemas.openxmlformats.org/officeDocument/2006/relationships/slide" Target="slides/slide5.xml"/><Relationship Id="rId54"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4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4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1"/>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1"/>
              <a:buNone/>
              <a:defRPr sz="1801"/>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45"/>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5"/>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5"/>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
        <p:nvSpPr>
          <p:cNvPr id="18" name="Google Shape;18;p45"/>
          <p:cNvSpPr/>
          <p:nvPr/>
        </p:nvSpPr>
        <p:spPr>
          <a:xfrm>
            <a:off x="9448800" y="6462297"/>
            <a:ext cx="2743200" cy="400112"/>
          </a:xfrm>
          <a:prstGeom prst="rect">
            <a:avLst/>
          </a:prstGeom>
          <a:solidFill>
            <a:srgbClr val="59595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000" u="none" cap="none" strike="noStrike">
                <a:solidFill>
                  <a:schemeClr val="lt1"/>
                </a:solidFill>
                <a:latin typeface="El Messiri Medium"/>
                <a:ea typeface="El Messiri Medium"/>
                <a:cs typeface="El Messiri Medium"/>
                <a:sym typeface="El Messiri Medium"/>
              </a:rPr>
              <a:t>طقس القراءات الكنسية</a:t>
            </a:r>
            <a:endParaRPr b="0" i="0" sz="2000" u="none" cap="none" strike="noStrike">
              <a:solidFill>
                <a:schemeClr val="lt1"/>
              </a:solidFill>
              <a:latin typeface="El Messiri Medium"/>
              <a:ea typeface="El Messiri Medium"/>
              <a:cs typeface="El Messiri Medium"/>
              <a:sym typeface="El Messiri Medium"/>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4"/>
          <p:cNvSpPr txBox="1"/>
          <p:nvPr>
            <p:ph type="title"/>
          </p:nvPr>
        </p:nvSpPr>
        <p:spPr>
          <a:xfrm>
            <a:off x="838202"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4"/>
          <p:cNvSpPr txBox="1"/>
          <p:nvPr>
            <p:ph idx="1" type="body"/>
          </p:nvPr>
        </p:nvSpPr>
        <p:spPr>
          <a:xfrm rot="5400000">
            <a:off x="3920333"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1"/>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4"/>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4"/>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4"/>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5"/>
          <p:cNvSpPr txBox="1"/>
          <p:nvPr>
            <p:ph type="title"/>
          </p:nvPr>
        </p:nvSpPr>
        <p:spPr>
          <a:xfrm rot="5400000">
            <a:off x="7133430"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5"/>
          <p:cNvSpPr txBox="1"/>
          <p:nvPr>
            <p:ph idx="1" type="body"/>
          </p:nvPr>
        </p:nvSpPr>
        <p:spPr>
          <a:xfrm rot="5400000">
            <a:off x="1799430"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1"/>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5"/>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5"/>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5"/>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46"/>
          <p:cNvSpPr txBox="1"/>
          <p:nvPr>
            <p:ph type="title"/>
          </p:nvPr>
        </p:nvSpPr>
        <p:spPr>
          <a:xfrm>
            <a:off x="838202"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6"/>
          <p:cNvSpPr txBox="1"/>
          <p:nvPr>
            <p:ph idx="1" type="body"/>
          </p:nvPr>
        </p:nvSpPr>
        <p:spPr>
          <a:xfrm>
            <a:off x="838202"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1"/>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46"/>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6"/>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6"/>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
        <p:nvSpPr>
          <p:cNvPr id="25" name="Google Shape;25;p46"/>
          <p:cNvSpPr/>
          <p:nvPr/>
        </p:nvSpPr>
        <p:spPr>
          <a:xfrm>
            <a:off x="9448800" y="6462297"/>
            <a:ext cx="2743200" cy="400112"/>
          </a:xfrm>
          <a:prstGeom prst="rect">
            <a:avLst/>
          </a:prstGeom>
          <a:solidFill>
            <a:srgbClr val="59595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000" u="none" cap="none" strike="noStrike">
                <a:solidFill>
                  <a:schemeClr val="lt1"/>
                </a:solidFill>
                <a:latin typeface="El Messiri Medium"/>
                <a:ea typeface="El Messiri Medium"/>
                <a:cs typeface="El Messiri Medium"/>
                <a:sym typeface="El Messiri Medium"/>
              </a:rPr>
              <a:t>طقس القراءات الكنسية</a:t>
            </a:r>
            <a:endParaRPr b="0" i="0" sz="2000" u="none" cap="none" strike="noStrike">
              <a:solidFill>
                <a:schemeClr val="lt1"/>
              </a:solidFill>
              <a:latin typeface="El Messiri Medium"/>
              <a:ea typeface="El Messiri Medium"/>
              <a:cs typeface="El Messiri Medium"/>
              <a:sym typeface="El Messiri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47"/>
          <p:cNvSpPr txBox="1"/>
          <p:nvPr>
            <p:ph type="title"/>
          </p:nvPr>
        </p:nvSpPr>
        <p:spPr>
          <a:xfrm>
            <a:off x="831852"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7"/>
          <p:cNvSpPr txBox="1"/>
          <p:nvPr>
            <p:ph idx="1" type="body"/>
          </p:nvPr>
        </p:nvSpPr>
        <p:spPr>
          <a:xfrm>
            <a:off x="831852" y="4589464"/>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1"/>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1"/>
              <a:buNone/>
              <a:defRPr sz="1801">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 name="Google Shape;29;p47"/>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7"/>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7"/>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
        <p:nvSpPr>
          <p:cNvPr id="32" name="Google Shape;32;p47"/>
          <p:cNvSpPr/>
          <p:nvPr/>
        </p:nvSpPr>
        <p:spPr>
          <a:xfrm>
            <a:off x="9448800" y="6462297"/>
            <a:ext cx="2743200" cy="400112"/>
          </a:xfrm>
          <a:prstGeom prst="rect">
            <a:avLst/>
          </a:prstGeom>
          <a:solidFill>
            <a:srgbClr val="59595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ar-EG" sz="2000" cap="none">
                <a:solidFill>
                  <a:schemeClr val="lt1"/>
                </a:solidFill>
                <a:latin typeface="El Messiri Medium"/>
                <a:ea typeface="El Messiri Medium"/>
                <a:cs typeface="El Messiri Medium"/>
                <a:sym typeface="El Messiri Medium"/>
              </a:rPr>
              <a:t>طقس القراءات الكنسية</a:t>
            </a:r>
            <a:endParaRPr b="0" sz="2000" cap="none">
              <a:solidFill>
                <a:schemeClr val="lt1"/>
              </a:solidFill>
              <a:latin typeface="El Messiri Medium"/>
              <a:ea typeface="El Messiri Medium"/>
              <a:cs typeface="El Messiri Medium"/>
              <a:sym typeface="El Messiri Medium"/>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8"/>
          <p:cNvSpPr txBox="1"/>
          <p:nvPr>
            <p:ph type="title"/>
          </p:nvPr>
        </p:nvSpPr>
        <p:spPr>
          <a:xfrm>
            <a:off x="838202"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8"/>
          <p:cNvSpPr txBox="1"/>
          <p:nvPr>
            <p:ph idx="1" type="body"/>
          </p:nvPr>
        </p:nvSpPr>
        <p:spPr>
          <a:xfrm>
            <a:off x="838201"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1"/>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8"/>
          <p:cNvSpPr txBox="1"/>
          <p:nvPr>
            <p:ph idx="2" type="body"/>
          </p:nvPr>
        </p:nvSpPr>
        <p:spPr>
          <a:xfrm>
            <a:off x="6172201"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1"/>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8"/>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8"/>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8"/>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9"/>
          <p:cNvSpPr txBox="1"/>
          <p:nvPr>
            <p:ph type="title"/>
          </p:nvPr>
        </p:nvSpPr>
        <p:spPr>
          <a:xfrm>
            <a:off x="839789"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9"/>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1"/>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1"/>
              <a:buNone/>
              <a:defRPr b="1" sz="1801"/>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9"/>
          <p:cNvSpPr txBox="1"/>
          <p:nvPr>
            <p:ph idx="2" type="body"/>
          </p:nvPr>
        </p:nvSpPr>
        <p:spPr>
          <a:xfrm>
            <a:off x="839789" y="2505076"/>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1"/>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9"/>
          <p:cNvSpPr txBox="1"/>
          <p:nvPr>
            <p:ph idx="3" type="body"/>
          </p:nvPr>
        </p:nvSpPr>
        <p:spPr>
          <a:xfrm>
            <a:off x="6172202"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1"/>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1"/>
              <a:buNone/>
              <a:defRPr b="1" sz="1801"/>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9"/>
          <p:cNvSpPr txBox="1"/>
          <p:nvPr>
            <p:ph idx="4" type="body"/>
          </p:nvPr>
        </p:nvSpPr>
        <p:spPr>
          <a:xfrm>
            <a:off x="6172202" y="2505076"/>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1"/>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9"/>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9"/>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9"/>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0"/>
          <p:cNvSpPr txBox="1"/>
          <p:nvPr>
            <p:ph type="title"/>
          </p:nvPr>
        </p:nvSpPr>
        <p:spPr>
          <a:xfrm>
            <a:off x="838202"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0"/>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0"/>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0"/>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1"/>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1"/>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1"/>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2"/>
          <p:cNvSpPr txBox="1"/>
          <p:nvPr>
            <p:ph type="title"/>
          </p:nvPr>
        </p:nvSpPr>
        <p:spPr>
          <a:xfrm>
            <a:off x="839790" y="457200"/>
            <a:ext cx="3932236"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2"/>
          <p:cNvSpPr txBox="1"/>
          <p:nvPr>
            <p:ph idx="1" type="body"/>
          </p:nvPr>
        </p:nvSpPr>
        <p:spPr>
          <a:xfrm>
            <a:off x="5183188" y="987425"/>
            <a:ext cx="6172201"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1"/>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2"/>
          <p:cNvSpPr txBox="1"/>
          <p:nvPr>
            <p:ph idx="2" type="body"/>
          </p:nvPr>
        </p:nvSpPr>
        <p:spPr>
          <a:xfrm>
            <a:off x="839790" y="2057400"/>
            <a:ext cx="3932236"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1"/>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1"/>
              <a:buNone/>
              <a:defRPr sz="1401"/>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1"/>
              <a:buNone/>
              <a:defRPr sz="1001"/>
            </a:lvl4pPr>
            <a:lvl5pPr indent="-228600" lvl="4" marL="2286000" algn="l">
              <a:lnSpc>
                <a:spcPct val="90000"/>
              </a:lnSpc>
              <a:spcBef>
                <a:spcPts val="500"/>
              </a:spcBef>
              <a:spcAft>
                <a:spcPts val="0"/>
              </a:spcAft>
              <a:buClr>
                <a:schemeClr val="dk1"/>
              </a:buClr>
              <a:buSzPts val="1001"/>
              <a:buNone/>
              <a:defRPr sz="1001"/>
            </a:lvl5pPr>
            <a:lvl6pPr indent="-228600" lvl="5" marL="2743200" algn="l">
              <a:lnSpc>
                <a:spcPct val="90000"/>
              </a:lnSpc>
              <a:spcBef>
                <a:spcPts val="500"/>
              </a:spcBef>
              <a:spcAft>
                <a:spcPts val="0"/>
              </a:spcAft>
              <a:buClr>
                <a:schemeClr val="dk1"/>
              </a:buClr>
              <a:buSzPts val="1001"/>
              <a:buNone/>
              <a:defRPr sz="1001"/>
            </a:lvl6pPr>
            <a:lvl7pPr indent="-228600" lvl="6" marL="3200400" algn="l">
              <a:lnSpc>
                <a:spcPct val="90000"/>
              </a:lnSpc>
              <a:spcBef>
                <a:spcPts val="500"/>
              </a:spcBef>
              <a:spcAft>
                <a:spcPts val="0"/>
              </a:spcAft>
              <a:buClr>
                <a:schemeClr val="dk1"/>
              </a:buClr>
              <a:buSzPts val="1001"/>
              <a:buNone/>
              <a:defRPr sz="1001"/>
            </a:lvl7pPr>
            <a:lvl8pPr indent="-228600" lvl="7" marL="3657600" algn="l">
              <a:lnSpc>
                <a:spcPct val="90000"/>
              </a:lnSpc>
              <a:spcBef>
                <a:spcPts val="500"/>
              </a:spcBef>
              <a:spcAft>
                <a:spcPts val="0"/>
              </a:spcAft>
              <a:buClr>
                <a:schemeClr val="dk1"/>
              </a:buClr>
              <a:buSzPts val="1001"/>
              <a:buNone/>
              <a:defRPr sz="1001"/>
            </a:lvl8pPr>
            <a:lvl9pPr indent="-228600" lvl="8" marL="4114800" algn="l">
              <a:lnSpc>
                <a:spcPct val="90000"/>
              </a:lnSpc>
              <a:spcBef>
                <a:spcPts val="500"/>
              </a:spcBef>
              <a:spcAft>
                <a:spcPts val="0"/>
              </a:spcAft>
              <a:buClr>
                <a:schemeClr val="dk1"/>
              </a:buClr>
              <a:buSzPts val="1001"/>
              <a:buNone/>
              <a:defRPr sz="1001"/>
            </a:lvl9pPr>
          </a:lstStyle>
          <a:p/>
        </p:txBody>
      </p:sp>
      <p:sp>
        <p:nvSpPr>
          <p:cNvPr id="62" name="Google Shape;62;p52"/>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2"/>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2"/>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3"/>
          <p:cNvSpPr txBox="1"/>
          <p:nvPr>
            <p:ph type="title"/>
          </p:nvPr>
        </p:nvSpPr>
        <p:spPr>
          <a:xfrm>
            <a:off x="839790" y="457200"/>
            <a:ext cx="3932236"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3"/>
          <p:cNvSpPr/>
          <p:nvPr>
            <p:ph idx="2" type="pic"/>
          </p:nvPr>
        </p:nvSpPr>
        <p:spPr>
          <a:xfrm>
            <a:off x="5183188" y="987425"/>
            <a:ext cx="6172201" cy="4873625"/>
          </a:xfrm>
          <a:prstGeom prst="rect">
            <a:avLst/>
          </a:prstGeom>
          <a:noFill/>
          <a:ln>
            <a:noFill/>
          </a:ln>
        </p:spPr>
      </p:sp>
      <p:sp>
        <p:nvSpPr>
          <p:cNvPr id="68" name="Google Shape;68;p53"/>
          <p:cNvSpPr txBox="1"/>
          <p:nvPr>
            <p:ph idx="1" type="body"/>
          </p:nvPr>
        </p:nvSpPr>
        <p:spPr>
          <a:xfrm>
            <a:off x="839790" y="2057400"/>
            <a:ext cx="3932236"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1"/>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1"/>
              <a:buNone/>
              <a:defRPr sz="1401"/>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1"/>
              <a:buNone/>
              <a:defRPr sz="1001"/>
            </a:lvl4pPr>
            <a:lvl5pPr indent="-228600" lvl="4" marL="2286000" algn="l">
              <a:lnSpc>
                <a:spcPct val="90000"/>
              </a:lnSpc>
              <a:spcBef>
                <a:spcPts val="500"/>
              </a:spcBef>
              <a:spcAft>
                <a:spcPts val="0"/>
              </a:spcAft>
              <a:buClr>
                <a:schemeClr val="dk1"/>
              </a:buClr>
              <a:buSzPts val="1001"/>
              <a:buNone/>
              <a:defRPr sz="1001"/>
            </a:lvl5pPr>
            <a:lvl6pPr indent="-228600" lvl="5" marL="2743200" algn="l">
              <a:lnSpc>
                <a:spcPct val="90000"/>
              </a:lnSpc>
              <a:spcBef>
                <a:spcPts val="500"/>
              </a:spcBef>
              <a:spcAft>
                <a:spcPts val="0"/>
              </a:spcAft>
              <a:buClr>
                <a:schemeClr val="dk1"/>
              </a:buClr>
              <a:buSzPts val="1001"/>
              <a:buNone/>
              <a:defRPr sz="1001"/>
            </a:lvl6pPr>
            <a:lvl7pPr indent="-228600" lvl="6" marL="3200400" algn="l">
              <a:lnSpc>
                <a:spcPct val="90000"/>
              </a:lnSpc>
              <a:spcBef>
                <a:spcPts val="500"/>
              </a:spcBef>
              <a:spcAft>
                <a:spcPts val="0"/>
              </a:spcAft>
              <a:buClr>
                <a:schemeClr val="dk1"/>
              </a:buClr>
              <a:buSzPts val="1001"/>
              <a:buNone/>
              <a:defRPr sz="1001"/>
            </a:lvl7pPr>
            <a:lvl8pPr indent="-228600" lvl="7" marL="3657600" algn="l">
              <a:lnSpc>
                <a:spcPct val="90000"/>
              </a:lnSpc>
              <a:spcBef>
                <a:spcPts val="500"/>
              </a:spcBef>
              <a:spcAft>
                <a:spcPts val="0"/>
              </a:spcAft>
              <a:buClr>
                <a:schemeClr val="dk1"/>
              </a:buClr>
              <a:buSzPts val="1001"/>
              <a:buNone/>
              <a:defRPr sz="1001"/>
            </a:lvl8pPr>
            <a:lvl9pPr indent="-228600" lvl="8" marL="4114800" algn="l">
              <a:lnSpc>
                <a:spcPct val="90000"/>
              </a:lnSpc>
              <a:spcBef>
                <a:spcPts val="500"/>
              </a:spcBef>
              <a:spcAft>
                <a:spcPts val="0"/>
              </a:spcAft>
              <a:buClr>
                <a:schemeClr val="dk1"/>
              </a:buClr>
              <a:buSzPts val="1001"/>
              <a:buNone/>
              <a:defRPr sz="1001"/>
            </a:lvl9pPr>
          </a:lstStyle>
          <a:p/>
        </p:txBody>
      </p:sp>
      <p:sp>
        <p:nvSpPr>
          <p:cNvPr id="69" name="Google Shape;69;p53"/>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3"/>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3"/>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4"/>
          <p:cNvSpPr txBox="1"/>
          <p:nvPr>
            <p:ph type="title"/>
          </p:nvPr>
        </p:nvSpPr>
        <p:spPr>
          <a:xfrm>
            <a:off x="838202"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4"/>
          <p:cNvSpPr txBox="1"/>
          <p:nvPr>
            <p:ph idx="1" type="body"/>
          </p:nvPr>
        </p:nvSpPr>
        <p:spPr>
          <a:xfrm>
            <a:off x="838202"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1"/>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63" lvl="3" marL="18288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4pPr>
            <a:lvl5pPr indent="-342963" lvl="4" marL="22860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5pPr>
            <a:lvl6pPr indent="-342963" lvl="5" marL="27432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6pPr>
            <a:lvl7pPr indent="-342963" lvl="6" marL="32004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7pPr>
            <a:lvl8pPr indent="-342963" lvl="7" marL="36576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8pPr>
            <a:lvl9pPr indent="-342963" lvl="8" marL="41148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9pPr>
          </a:lstStyle>
          <a:p/>
        </p:txBody>
      </p:sp>
      <p:sp>
        <p:nvSpPr>
          <p:cNvPr id="8" name="Google Shape;8;p44"/>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4"/>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4"/>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EG"/>
              <a:t>‹#›</a:t>
            </a:fld>
            <a:endParaRPr/>
          </a:p>
        </p:txBody>
      </p:sp>
      <p:sp>
        <p:nvSpPr>
          <p:cNvPr id="11" name="Google Shape;11;p44"/>
          <p:cNvSpPr/>
          <p:nvPr/>
        </p:nvSpPr>
        <p:spPr>
          <a:xfrm>
            <a:off x="9448800" y="6462297"/>
            <a:ext cx="2743200" cy="400112"/>
          </a:xfrm>
          <a:prstGeom prst="rect">
            <a:avLst/>
          </a:prstGeom>
          <a:solidFill>
            <a:srgbClr val="59595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000" u="none" cap="none" strike="noStrike">
                <a:solidFill>
                  <a:schemeClr val="lt1"/>
                </a:solidFill>
                <a:latin typeface="El Messiri Medium"/>
                <a:ea typeface="El Messiri Medium"/>
                <a:cs typeface="El Messiri Medium"/>
                <a:sym typeface="El Messiri Medium"/>
              </a:rPr>
              <a:t>طقس القراءات الكنسية</a:t>
            </a:r>
            <a:endParaRPr b="0" i="0" sz="2000" u="none" cap="none" strike="noStrike">
              <a:solidFill>
                <a:schemeClr val="lt1"/>
              </a:solidFill>
              <a:latin typeface="El Messiri Medium"/>
              <a:ea typeface="El Messiri Medium"/>
              <a:cs typeface="El Messiri Medium"/>
              <a:sym typeface="El Messiri Medium"/>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slide" Target="/ppt/slides/slide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slide" Target="/ppt/slides/slide18.xml"/></Relationships>
</file>

<file path=ppt/slides/_rels/slide2.xml.rels><?xml version="1.0" encoding="UTF-8" standalone="yes"?><Relationships xmlns="http://schemas.openxmlformats.org/package/2006/relationships"><Relationship Id="rId20" Type="http://schemas.openxmlformats.org/officeDocument/2006/relationships/image" Target="../media/image6.png"/><Relationship Id="rId11" Type="http://schemas.openxmlformats.org/officeDocument/2006/relationships/slide" Target="/ppt/slides/slide15.xml"/><Relationship Id="rId10" Type="http://schemas.openxmlformats.org/officeDocument/2006/relationships/image" Target="../media/image3.png"/><Relationship Id="rId13" Type="http://schemas.openxmlformats.org/officeDocument/2006/relationships/slide" Target="/ppt/slides/slide18.xml"/><Relationship Id="rId12"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image" Target="../media/image5.png"/><Relationship Id="rId9" Type="http://schemas.openxmlformats.org/officeDocument/2006/relationships/slide" Target="/ppt/slides/slide13.xml"/><Relationship Id="rId15" Type="http://schemas.openxmlformats.org/officeDocument/2006/relationships/slide" Target="/ppt/slides/slide29.xml"/><Relationship Id="rId14" Type="http://schemas.openxmlformats.org/officeDocument/2006/relationships/image" Target="../media/image8.png"/><Relationship Id="rId17" Type="http://schemas.openxmlformats.org/officeDocument/2006/relationships/slide" Target="/ppt/slides/slide30.xml"/><Relationship Id="rId16" Type="http://schemas.openxmlformats.org/officeDocument/2006/relationships/image" Target="../media/image7.png"/><Relationship Id="rId5" Type="http://schemas.openxmlformats.org/officeDocument/2006/relationships/slide" Target="/ppt/slides/slide5.xml"/><Relationship Id="rId19" Type="http://schemas.openxmlformats.org/officeDocument/2006/relationships/slide" Target="/ppt/slides/slide32.xml"/><Relationship Id="rId6" Type="http://schemas.openxmlformats.org/officeDocument/2006/relationships/image" Target="../media/image4.png"/><Relationship Id="rId18" Type="http://schemas.openxmlformats.org/officeDocument/2006/relationships/image" Target="../media/image2.png"/><Relationship Id="rId7" Type="http://schemas.openxmlformats.org/officeDocument/2006/relationships/slide" Target="/ppt/slides/slide10.xml"/><Relationship Id="rId8"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jpg"/><Relationship Id="rId4" Type="http://schemas.openxmlformats.org/officeDocument/2006/relationships/image" Target="../media/image24.jpg"/><Relationship Id="rId5" Type="http://schemas.openxmlformats.org/officeDocument/2006/relationships/image" Target="../media/image11.jpg"/><Relationship Id="rId6"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jpg"/><Relationship Id="rId4" Type="http://schemas.openxmlformats.org/officeDocument/2006/relationships/image" Target="../media/image38.jpg"/><Relationship Id="rId5"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2.jpg"/><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20" Type="http://schemas.openxmlformats.org/officeDocument/2006/relationships/image" Target="../media/image6.png"/><Relationship Id="rId11" Type="http://schemas.openxmlformats.org/officeDocument/2006/relationships/slide" Target="/ppt/slides/slide15.xml"/><Relationship Id="rId10" Type="http://schemas.openxmlformats.org/officeDocument/2006/relationships/image" Target="../media/image3.png"/><Relationship Id="rId13" Type="http://schemas.openxmlformats.org/officeDocument/2006/relationships/slide" Target="/ppt/slides/slide18.xml"/><Relationship Id="rId12"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slide" Target="/ppt/slides/slide3.xml"/><Relationship Id="rId4" Type="http://schemas.openxmlformats.org/officeDocument/2006/relationships/image" Target="../media/image5.png"/><Relationship Id="rId9" Type="http://schemas.openxmlformats.org/officeDocument/2006/relationships/slide" Target="/ppt/slides/slide13.xml"/><Relationship Id="rId15" Type="http://schemas.openxmlformats.org/officeDocument/2006/relationships/slide" Target="/ppt/slides/slide29.xml"/><Relationship Id="rId14" Type="http://schemas.openxmlformats.org/officeDocument/2006/relationships/image" Target="../media/image8.png"/><Relationship Id="rId17" Type="http://schemas.openxmlformats.org/officeDocument/2006/relationships/slide" Target="/ppt/slides/slide30.xml"/><Relationship Id="rId16" Type="http://schemas.openxmlformats.org/officeDocument/2006/relationships/image" Target="../media/image7.png"/><Relationship Id="rId5" Type="http://schemas.openxmlformats.org/officeDocument/2006/relationships/slide" Target="/ppt/slides/slide5.xml"/><Relationship Id="rId19" Type="http://schemas.openxmlformats.org/officeDocument/2006/relationships/slide" Target="/ppt/slides/slide32.xml"/><Relationship Id="rId6" Type="http://schemas.openxmlformats.org/officeDocument/2006/relationships/image" Target="../media/image4.png"/><Relationship Id="rId18" Type="http://schemas.openxmlformats.org/officeDocument/2006/relationships/image" Target="../media/image2.png"/><Relationship Id="rId7" Type="http://schemas.openxmlformats.org/officeDocument/2006/relationships/slide" Target="/ppt/slides/slide10.xml"/><Relationship Id="rId8"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st-takla.org/" TargetMode="External"/><Relationship Id="rId4" Type="http://schemas.openxmlformats.org/officeDocument/2006/relationships/hyperlink" Target="http://www.frantoniosfahmy.com/articles/618" TargetMode="External"/><Relationship Id="rId5"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slide" Target="/ppt/slides/slid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slide" Target="/ppt/slid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7.jpg"/><Relationship Id="rId7" Type="http://schemas.openxmlformats.org/officeDocument/2006/relationships/image" Target="../media/image28.jpg"/><Relationship Id="rId8"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12250" l="14921" r="15876" t="2416"/>
          <a:stretch/>
        </p:blipFill>
        <p:spPr>
          <a:xfrm>
            <a:off x="-670560" y="-2876130"/>
            <a:ext cx="6350000" cy="11211029"/>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89" name="Google Shape;89;p1"/>
          <p:cNvSpPr/>
          <p:nvPr/>
        </p:nvSpPr>
        <p:spPr>
          <a:xfrm>
            <a:off x="-245550" y="-142240"/>
            <a:ext cx="12540859" cy="7142480"/>
          </a:xfrm>
          <a:prstGeom prst="rect">
            <a:avLst/>
          </a:prstGeom>
          <a:solidFill>
            <a:schemeClr val="dk1">
              <a:alpha val="41960"/>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1" u="none" cap="none" strike="noStrike">
              <a:solidFill>
                <a:schemeClr val="lt1"/>
              </a:solidFill>
              <a:latin typeface="Calibri"/>
              <a:ea typeface="Calibri"/>
              <a:cs typeface="Calibri"/>
              <a:sym typeface="Calibri"/>
            </a:endParaRPr>
          </a:p>
        </p:txBody>
      </p:sp>
      <p:sp>
        <p:nvSpPr>
          <p:cNvPr id="90" name="Google Shape;90;p1"/>
          <p:cNvSpPr/>
          <p:nvPr/>
        </p:nvSpPr>
        <p:spPr>
          <a:xfrm>
            <a:off x="5749949" y="1937346"/>
            <a:ext cx="6474849" cy="21852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800" u="none" cap="none" strike="noStrike">
                <a:solidFill>
                  <a:schemeClr val="lt1"/>
                </a:solidFill>
                <a:latin typeface="El Messiri Medium"/>
                <a:ea typeface="El Messiri Medium"/>
                <a:cs typeface="El Messiri Medium"/>
                <a:sym typeface="El Messiri Medium"/>
              </a:rPr>
              <a:t>طقس القراءات الكنسية</a:t>
            </a:r>
            <a:endParaRPr/>
          </a:p>
          <a:p>
            <a:pPr indent="0" lvl="0" marL="0" marR="0" rtl="0" algn="ctr">
              <a:spcBef>
                <a:spcPts val="0"/>
              </a:spcBef>
              <a:spcAft>
                <a:spcPts val="0"/>
              </a:spcAft>
              <a:buNone/>
            </a:pPr>
            <a:r>
              <a:t/>
            </a:r>
            <a:endParaRPr b="1" i="0" sz="4800" u="none" cap="none" strike="noStrike">
              <a:solidFill>
                <a:schemeClr val="lt1"/>
              </a:solidFill>
              <a:latin typeface="El Messiri Medium"/>
              <a:ea typeface="El Messiri Medium"/>
              <a:cs typeface="El Messiri Medium"/>
              <a:sym typeface="El Messiri Medium"/>
            </a:endParaRPr>
          </a:p>
          <a:p>
            <a:pPr indent="0" lvl="0" marL="0" marR="0" rtl="0" algn="ctr">
              <a:spcBef>
                <a:spcPts val="0"/>
              </a:spcBef>
              <a:spcAft>
                <a:spcPts val="0"/>
              </a:spcAft>
              <a:buNone/>
            </a:pPr>
            <a:r>
              <a:rPr b="1" i="0" lang="ar-EG" sz="4000" u="none" cap="none" strike="noStrike">
                <a:solidFill>
                  <a:schemeClr val="lt1"/>
                </a:solidFill>
                <a:latin typeface="El Messiri Medium"/>
                <a:ea typeface="El Messiri Medium"/>
                <a:cs typeface="El Messiri Medium"/>
                <a:sym typeface="El Messiri Medium"/>
              </a:rPr>
              <a:t>(ليتورجية الكلمة)</a:t>
            </a:r>
            <a:endParaRPr b="1" i="0" sz="4000" u="none" cap="none" strike="noStrike">
              <a:solidFill>
                <a:schemeClr val="lt1"/>
              </a:solidFill>
              <a:latin typeface="El Messiri Medium"/>
              <a:ea typeface="El Messiri Medium"/>
              <a:cs typeface="El Messiri Medium"/>
              <a:sym typeface="El Messiri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0"/>
          <p:cNvSpPr/>
          <p:nvPr/>
        </p:nvSpPr>
        <p:spPr>
          <a:xfrm>
            <a:off x="3311986" y="522960"/>
            <a:ext cx="8485015"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5401" u="none" cap="none" strike="noStrike">
                <a:solidFill>
                  <a:schemeClr val="dk1"/>
                </a:solidFill>
                <a:latin typeface="El Messiri Medium"/>
                <a:ea typeface="El Messiri Medium"/>
                <a:cs typeface="El Messiri Medium"/>
                <a:sym typeface="El Messiri Medium"/>
              </a:rPr>
              <a:t>شكل قراءات القداس الحالى</a:t>
            </a:r>
            <a:endParaRPr b="1" i="0" sz="5401" u="none" cap="none" strike="noStrike">
              <a:solidFill>
                <a:schemeClr val="dk1"/>
              </a:solidFill>
              <a:latin typeface="El Messiri Medium"/>
              <a:ea typeface="El Messiri Medium"/>
              <a:cs typeface="El Messiri Medium"/>
              <a:sym typeface="El Messiri Medium"/>
            </a:endParaRPr>
          </a:p>
        </p:txBody>
      </p:sp>
      <p:sp>
        <p:nvSpPr>
          <p:cNvPr id="292" name="Google Shape;292;p10"/>
          <p:cNvSpPr txBox="1"/>
          <p:nvPr/>
        </p:nvSpPr>
        <p:spPr>
          <a:xfrm>
            <a:off x="4260031" y="1446289"/>
            <a:ext cx="7341420" cy="156966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EG" sz="3200" u="none" cap="none" strike="noStrike">
                <a:solidFill>
                  <a:srgbClr val="000000"/>
                </a:solidFill>
                <a:latin typeface="Arial"/>
                <a:ea typeface="Arial"/>
                <a:cs typeface="Arial"/>
                <a:sym typeface="Arial"/>
              </a:rPr>
              <a:t>3 أجزاء من العهد القديم: 3 مزامير.</a:t>
            </a:r>
            <a:endParaRPr/>
          </a:p>
          <a:p>
            <a:pPr indent="0" lvl="0" marL="0" marR="0" rtl="1" algn="r">
              <a:spcBef>
                <a:spcPts val="0"/>
              </a:spcBef>
              <a:spcAft>
                <a:spcPts val="0"/>
              </a:spcAft>
              <a:buNone/>
            </a:pPr>
            <a:r>
              <a:rPr b="1" i="0" lang="ar-EG" sz="3200" u="none" cap="none" strike="noStrike">
                <a:solidFill>
                  <a:srgbClr val="000000"/>
                </a:solidFill>
                <a:latin typeface="Arial"/>
                <a:ea typeface="Arial"/>
                <a:cs typeface="Arial"/>
                <a:sym typeface="Arial"/>
              </a:rPr>
              <a:t>6 أجزاء من العهد الجديد: 3 أناجيل، وجزء من رسائل بولس، </a:t>
            </a:r>
            <a:endParaRPr/>
          </a:p>
          <a:p>
            <a:pPr indent="0" lvl="0" marL="0" marR="0" rtl="1" algn="r">
              <a:spcBef>
                <a:spcPts val="0"/>
              </a:spcBef>
              <a:spcAft>
                <a:spcPts val="0"/>
              </a:spcAft>
              <a:buNone/>
            </a:pPr>
            <a:r>
              <a:rPr b="1" i="0" lang="ar-EG" sz="3200" u="none" cap="none" strike="noStrike">
                <a:solidFill>
                  <a:srgbClr val="000000"/>
                </a:solidFill>
                <a:latin typeface="Arial"/>
                <a:ea typeface="Arial"/>
                <a:cs typeface="Arial"/>
                <a:sym typeface="Arial"/>
              </a:rPr>
              <a:t>وجزء من الرسائل الجامعة، وجزء من أعمال الرسل, السنكسار</a:t>
            </a:r>
            <a:endParaRPr b="1" i="0" sz="3200" u="none" cap="none" strike="noStrike">
              <a:solidFill>
                <a:srgbClr val="000000"/>
              </a:solidFill>
              <a:latin typeface="Arial"/>
              <a:ea typeface="Arial"/>
              <a:cs typeface="Arial"/>
              <a:sym typeface="Arial"/>
            </a:endParaRPr>
          </a:p>
        </p:txBody>
      </p:sp>
      <p:sp>
        <p:nvSpPr>
          <p:cNvPr id="293" name="Google Shape;293;p10"/>
          <p:cNvSpPr txBox="1"/>
          <p:nvPr/>
        </p:nvSpPr>
        <p:spPr>
          <a:xfrm>
            <a:off x="33852" y="3019765"/>
            <a:ext cx="11567600" cy="35394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EG" sz="3200" u="none" cap="none" strike="noStrike">
                <a:solidFill>
                  <a:srgbClr val="000000"/>
                </a:solidFill>
                <a:latin typeface="Arial"/>
                <a:ea typeface="Arial"/>
                <a:cs typeface="Arial"/>
                <a:sym typeface="Arial"/>
              </a:rPr>
              <a:t>البولس	:	يبين عمل النعمة في الحياة.</a:t>
            </a:r>
            <a:endParaRPr/>
          </a:p>
          <a:p>
            <a:pPr indent="0" lvl="0" marL="0" marR="0" rtl="1" algn="r">
              <a:spcBef>
                <a:spcPts val="0"/>
              </a:spcBef>
              <a:spcAft>
                <a:spcPts val="0"/>
              </a:spcAft>
              <a:buNone/>
            </a:pPr>
            <a:r>
              <a:rPr b="1" i="0" lang="ar-EG" sz="3200" u="none" cap="none" strike="noStrike">
                <a:solidFill>
                  <a:srgbClr val="000000"/>
                </a:solidFill>
                <a:latin typeface="Arial"/>
                <a:ea typeface="Arial"/>
                <a:cs typeface="Arial"/>
                <a:sym typeface="Arial"/>
              </a:rPr>
              <a:t>الكاثوليكون	:	يبين الجهاد الروحي للمؤمن والسلوك المسيحي المنضبط.</a:t>
            </a:r>
            <a:endParaRPr/>
          </a:p>
          <a:p>
            <a:pPr indent="0" lvl="0" marL="0" marR="0" rtl="1" algn="r">
              <a:spcBef>
                <a:spcPts val="0"/>
              </a:spcBef>
              <a:spcAft>
                <a:spcPts val="0"/>
              </a:spcAft>
              <a:buNone/>
            </a:pPr>
            <a:r>
              <a:rPr b="1" i="0" lang="ar-EG" sz="3200" u="none" cap="none" strike="noStrike">
                <a:solidFill>
                  <a:srgbClr val="000000"/>
                </a:solidFill>
                <a:latin typeface="Arial"/>
                <a:ea typeface="Arial"/>
                <a:cs typeface="Arial"/>
                <a:sym typeface="Arial"/>
              </a:rPr>
              <a:t>الأبركسيس	:	يبين عمل الروح القدس في الكنيسة كجماعة وكأفراد.</a:t>
            </a:r>
            <a:endParaRPr/>
          </a:p>
          <a:p>
            <a:pPr indent="0" lvl="0" marL="0" marR="0" rtl="1" algn="r">
              <a:spcBef>
                <a:spcPts val="0"/>
              </a:spcBef>
              <a:spcAft>
                <a:spcPts val="0"/>
              </a:spcAft>
              <a:buNone/>
            </a:pPr>
            <a:r>
              <a:rPr b="1" i="0" lang="ar-EG" sz="3200" u="none" cap="none" strike="noStrike">
                <a:solidFill>
                  <a:srgbClr val="000000"/>
                </a:solidFill>
                <a:latin typeface="Arial"/>
                <a:ea typeface="Arial"/>
                <a:cs typeface="Arial"/>
                <a:sym typeface="Arial"/>
              </a:rPr>
              <a:t>السنكسار	:	يبين الإنجيل معاشًا في حياة القديسين الذين هم نماذج صالحة نقتدي بها. </a:t>
            </a:r>
            <a:endParaRPr/>
          </a:p>
          <a:p>
            <a:pPr indent="0" lvl="0" marL="0" marR="0" rtl="1" algn="r">
              <a:spcBef>
                <a:spcPts val="0"/>
              </a:spcBef>
              <a:spcAft>
                <a:spcPts val="0"/>
              </a:spcAft>
              <a:buNone/>
            </a:pPr>
            <a:r>
              <a:rPr b="1" i="0" lang="ar-EG" sz="3200" u="none" cap="none" strike="noStrike">
                <a:solidFill>
                  <a:srgbClr val="000000"/>
                </a:solidFill>
                <a:latin typeface="Arial"/>
                <a:ea typeface="Arial"/>
                <a:cs typeface="Arial"/>
                <a:sym typeface="Arial"/>
              </a:rPr>
              <a:t>المزمور	:	يبين نبوات عن المسيا وعمله الخلاصي.</a:t>
            </a:r>
            <a:endParaRPr/>
          </a:p>
          <a:p>
            <a:pPr indent="0" lvl="0" marL="0" marR="0" rtl="1" algn="r">
              <a:spcBef>
                <a:spcPts val="0"/>
              </a:spcBef>
              <a:spcAft>
                <a:spcPts val="0"/>
              </a:spcAft>
              <a:buNone/>
            </a:pPr>
            <a:r>
              <a:rPr b="1" i="0" lang="ar-EG" sz="3200" u="none" cap="none" strike="noStrike">
                <a:solidFill>
                  <a:srgbClr val="000000"/>
                </a:solidFill>
                <a:latin typeface="Arial"/>
                <a:ea typeface="Arial"/>
                <a:cs typeface="Arial"/>
                <a:sym typeface="Arial"/>
              </a:rPr>
              <a:t>الإنجيل	:	هو البشارة المفرحة بالخلاص والوعود الإلهية الصادقة.</a:t>
            </a:r>
            <a:endParaRPr/>
          </a:p>
          <a:p>
            <a:pPr indent="0" lvl="0" marL="0" marR="0" rtl="1" algn="r">
              <a:spcBef>
                <a:spcPts val="0"/>
              </a:spcBef>
              <a:spcAft>
                <a:spcPts val="0"/>
              </a:spcAft>
              <a:buNone/>
            </a:pPr>
            <a:r>
              <a:rPr b="1" i="0" lang="ar-EG" sz="3200" u="none" cap="none" strike="noStrike">
                <a:solidFill>
                  <a:srgbClr val="000000"/>
                </a:solidFill>
                <a:latin typeface="Arial"/>
                <a:ea typeface="Arial"/>
                <a:cs typeface="Arial"/>
                <a:sym typeface="Arial"/>
              </a:rPr>
              <a:t>العظة	:	يبين كيف أحيا رسالة الإنجيل كما عاشها القديسون واختبروها وتكلموا عنها</a:t>
            </a:r>
            <a:endParaRPr b="1" i="0" sz="3200" u="none" cap="none" strike="noStrike">
              <a:solidFill>
                <a:srgbClr val="000000"/>
              </a:solidFill>
              <a:latin typeface="Arial"/>
              <a:ea typeface="Arial"/>
              <a:cs typeface="Arial"/>
              <a:sym typeface="Arial"/>
            </a:endParaRPr>
          </a:p>
        </p:txBody>
      </p:sp>
      <p:cxnSp>
        <p:nvCxnSpPr>
          <p:cNvPr id="294" name="Google Shape;294;p10"/>
          <p:cNvCxnSpPr/>
          <p:nvPr/>
        </p:nvCxnSpPr>
        <p:spPr>
          <a:xfrm>
            <a:off x="1918252" y="2991677"/>
            <a:ext cx="9531627" cy="0"/>
          </a:xfrm>
          <a:prstGeom prst="straightConnector1">
            <a:avLst/>
          </a:prstGeom>
          <a:noFill/>
          <a:ln cap="flat" cmpd="thickThin" w="38100">
            <a:solidFill>
              <a:srgbClr val="548135">
                <a:alpha val="62745"/>
              </a:srgbClr>
            </a:solidFill>
            <a:prstDash val="solid"/>
            <a:miter lim="800000"/>
            <a:headEnd len="sm" w="sm" type="none"/>
            <a:tailEnd len="sm" w="sm" type="none"/>
          </a:ln>
        </p:spPr>
      </p:cxn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animEffect filter="fade" transition="in">
                                      <p:cBhvr>
                                        <p:cTn dur="500"/>
                                        <p:tgtEl>
                                          <p:spTgt spid="2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1" st="1"/>
                                            </p:txEl>
                                          </p:spTgt>
                                        </p:tgtEl>
                                        <p:attrNameLst>
                                          <p:attrName>style.visibility</p:attrName>
                                        </p:attrNameLst>
                                      </p:cBhvr>
                                      <p:to>
                                        <p:strVal val="visible"/>
                                      </p:to>
                                    </p:set>
                                    <p:animEffect filter="fade" transition="in">
                                      <p:cBhvr>
                                        <p:cTn dur="500"/>
                                        <p:tgtEl>
                                          <p:spTgt spid="2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2" st="2"/>
                                            </p:txEl>
                                          </p:spTgt>
                                        </p:tgtEl>
                                        <p:attrNameLst>
                                          <p:attrName>style.visibility</p:attrName>
                                        </p:attrNameLst>
                                      </p:cBhvr>
                                      <p:to>
                                        <p:strVal val="visible"/>
                                      </p:to>
                                    </p:set>
                                    <p:animEffect filter="fade" transition="in">
                                      <p:cBhvr>
                                        <p:cTn dur="500"/>
                                        <p:tgtEl>
                                          <p:spTgt spid="2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3" st="3"/>
                                            </p:txEl>
                                          </p:spTgt>
                                        </p:tgtEl>
                                        <p:attrNameLst>
                                          <p:attrName>style.visibility</p:attrName>
                                        </p:attrNameLst>
                                      </p:cBhvr>
                                      <p:to>
                                        <p:strVal val="visible"/>
                                      </p:to>
                                    </p:set>
                                    <p:animEffect filter="fade" transition="in">
                                      <p:cBhvr>
                                        <p:cTn dur="500"/>
                                        <p:tgtEl>
                                          <p:spTgt spid="2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4" st="4"/>
                                            </p:txEl>
                                          </p:spTgt>
                                        </p:tgtEl>
                                        <p:attrNameLst>
                                          <p:attrName>style.visibility</p:attrName>
                                        </p:attrNameLst>
                                      </p:cBhvr>
                                      <p:to>
                                        <p:strVal val="visible"/>
                                      </p:to>
                                    </p:set>
                                    <p:animEffect filter="fade" transition="in">
                                      <p:cBhvr>
                                        <p:cTn dur="500"/>
                                        <p:tgtEl>
                                          <p:spTgt spid="2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5" st="5"/>
                                            </p:txEl>
                                          </p:spTgt>
                                        </p:tgtEl>
                                        <p:attrNameLst>
                                          <p:attrName>style.visibility</p:attrName>
                                        </p:attrNameLst>
                                      </p:cBhvr>
                                      <p:to>
                                        <p:strVal val="visible"/>
                                      </p:to>
                                    </p:set>
                                    <p:animEffect filter="fade" transition="in">
                                      <p:cBhvr>
                                        <p:cTn dur="500"/>
                                        <p:tgtEl>
                                          <p:spTgt spid="2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6" st="6"/>
                                            </p:txEl>
                                          </p:spTgt>
                                        </p:tgtEl>
                                        <p:attrNameLst>
                                          <p:attrName>style.visibility</p:attrName>
                                        </p:attrNameLst>
                                      </p:cBhvr>
                                      <p:to>
                                        <p:strVal val="visible"/>
                                      </p:to>
                                    </p:set>
                                    <p:animEffect filter="fade" transition="in">
                                      <p:cBhvr>
                                        <p:cTn dur="500"/>
                                        <p:tgtEl>
                                          <p:spTgt spid="29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1"/>
          <p:cNvSpPr/>
          <p:nvPr/>
        </p:nvSpPr>
        <p:spPr>
          <a:xfrm>
            <a:off x="7059503" y="264777"/>
            <a:ext cx="4948791"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5401" u="none" cap="none" strike="noStrike">
                <a:solidFill>
                  <a:schemeClr val="dk1"/>
                </a:solidFill>
                <a:latin typeface="El Messiri Medium"/>
                <a:ea typeface="El Messiri Medium"/>
                <a:cs typeface="El Messiri Medium"/>
                <a:sym typeface="El Messiri Medium"/>
              </a:rPr>
              <a:t>ليتورجية القراءات</a:t>
            </a:r>
            <a:endParaRPr b="1" i="0" sz="5401" u="none" cap="none" strike="noStrike">
              <a:solidFill>
                <a:schemeClr val="dk1"/>
              </a:solidFill>
              <a:latin typeface="El Messiri Medium"/>
              <a:ea typeface="El Messiri Medium"/>
              <a:cs typeface="El Messiri Medium"/>
              <a:sym typeface="El Messiri Medium"/>
            </a:endParaRPr>
          </a:p>
        </p:txBody>
      </p:sp>
      <p:sp>
        <p:nvSpPr>
          <p:cNvPr id="300" name="Google Shape;300;p11"/>
          <p:cNvSpPr/>
          <p:nvPr/>
        </p:nvSpPr>
        <p:spPr>
          <a:xfrm>
            <a:off x="8255101" y="1321416"/>
            <a:ext cx="3329758" cy="64633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1. لماذا و ضعت ؟</a:t>
            </a:r>
            <a:endParaRPr b="1" i="0" sz="3600" u="none" cap="none" strike="noStrike">
              <a:solidFill>
                <a:srgbClr val="C00000"/>
              </a:solidFill>
              <a:latin typeface="El Messiri Medium"/>
              <a:ea typeface="El Messiri Medium"/>
              <a:cs typeface="El Messiri Medium"/>
              <a:sym typeface="El Messiri Medium"/>
            </a:endParaRPr>
          </a:p>
        </p:txBody>
      </p:sp>
      <p:sp>
        <p:nvSpPr>
          <p:cNvPr id="301" name="Google Shape;301;p11"/>
          <p:cNvSpPr txBox="1"/>
          <p:nvPr/>
        </p:nvSpPr>
        <p:spPr>
          <a:xfrm>
            <a:off x="1463041" y="2101056"/>
            <a:ext cx="10121819" cy="304698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4800" u="none" cap="none" strike="noStrike">
                <a:solidFill>
                  <a:schemeClr val="dk1"/>
                </a:solidFill>
                <a:latin typeface="Arial"/>
                <a:ea typeface="Arial"/>
                <a:cs typeface="Arial"/>
                <a:sym typeface="Arial"/>
              </a:rPr>
              <a:t>1- تعطى فكر لاهوتى و عقيدى سليم للمؤمنيين</a:t>
            </a:r>
            <a:endParaRPr b="0" i="0" sz="4800" u="none" cap="none" strike="noStrike">
              <a:solidFill>
                <a:schemeClr val="dk1"/>
              </a:solidFill>
              <a:latin typeface="Arial"/>
              <a:ea typeface="Arial"/>
              <a:cs typeface="Arial"/>
              <a:sym typeface="Arial"/>
            </a:endParaRPr>
          </a:p>
          <a:p>
            <a:pPr indent="0" lvl="0" marL="0" marR="0" rtl="1" algn="r">
              <a:spcBef>
                <a:spcPts val="0"/>
              </a:spcBef>
              <a:spcAft>
                <a:spcPts val="0"/>
              </a:spcAft>
              <a:buNone/>
            </a:pPr>
            <a:r>
              <a:rPr b="0" i="0" lang="ar-EG" sz="4800" u="none" cap="none" strike="noStrike">
                <a:solidFill>
                  <a:schemeClr val="dk1"/>
                </a:solidFill>
                <a:latin typeface="Arial"/>
                <a:ea typeface="Arial"/>
                <a:cs typeface="Arial"/>
                <a:sym typeface="Arial"/>
              </a:rPr>
              <a:t>2- تؤكد على وحدة وترابط الكتاب المقدس </a:t>
            </a:r>
            <a:endParaRPr/>
          </a:p>
          <a:p>
            <a:pPr indent="0" lvl="0" marL="0" marR="0" rtl="1" algn="r">
              <a:spcBef>
                <a:spcPts val="0"/>
              </a:spcBef>
              <a:spcAft>
                <a:spcPts val="0"/>
              </a:spcAft>
              <a:buNone/>
            </a:pPr>
            <a:r>
              <a:rPr b="0" i="0" lang="ar-EG" sz="4800" u="none" cap="none" strike="noStrike">
                <a:solidFill>
                  <a:schemeClr val="dk1"/>
                </a:solidFill>
                <a:latin typeface="Arial"/>
                <a:ea typeface="Arial"/>
                <a:cs typeface="Arial"/>
                <a:sym typeface="Arial"/>
              </a:rPr>
              <a:t>3- ترابط القراءات الإسبوعية و الشهرية أو المناسبات لتعليم المؤمنين المناهج الروحية</a:t>
            </a:r>
            <a:endParaRPr b="0" i="0" sz="4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0" st="0"/>
                                            </p:txEl>
                                          </p:spTgt>
                                        </p:tgtEl>
                                        <p:attrNameLst>
                                          <p:attrName>style.visibility</p:attrName>
                                        </p:attrNameLst>
                                      </p:cBhvr>
                                      <p:to>
                                        <p:strVal val="visible"/>
                                      </p:to>
                                    </p:set>
                                    <p:animEffect filter="fade" transition="in">
                                      <p:cBhvr>
                                        <p:cTn dur="500"/>
                                        <p:tgtEl>
                                          <p:spTgt spid="3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1" st="1"/>
                                            </p:txEl>
                                          </p:spTgt>
                                        </p:tgtEl>
                                        <p:attrNameLst>
                                          <p:attrName>style.visibility</p:attrName>
                                        </p:attrNameLst>
                                      </p:cBhvr>
                                      <p:to>
                                        <p:strVal val="visible"/>
                                      </p:to>
                                    </p:set>
                                    <p:animEffect filter="fade" transition="in">
                                      <p:cBhvr>
                                        <p:cTn dur="500"/>
                                        <p:tgtEl>
                                          <p:spTgt spid="3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2" st="2"/>
                                            </p:txEl>
                                          </p:spTgt>
                                        </p:tgtEl>
                                        <p:attrNameLst>
                                          <p:attrName>style.visibility</p:attrName>
                                        </p:attrNameLst>
                                      </p:cBhvr>
                                      <p:to>
                                        <p:strVal val="visible"/>
                                      </p:to>
                                    </p:set>
                                    <p:animEffect filter="fade" transition="in">
                                      <p:cBhvr>
                                        <p:cTn dur="500"/>
                                        <p:tgtEl>
                                          <p:spTgt spid="30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2"/>
          <p:cNvSpPr/>
          <p:nvPr/>
        </p:nvSpPr>
        <p:spPr>
          <a:xfrm>
            <a:off x="7059503" y="264777"/>
            <a:ext cx="4948791"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5401" u="none" cap="none" strike="noStrike">
                <a:solidFill>
                  <a:schemeClr val="dk1"/>
                </a:solidFill>
                <a:latin typeface="El Messiri Medium"/>
                <a:ea typeface="El Messiri Medium"/>
                <a:cs typeface="El Messiri Medium"/>
                <a:sym typeface="El Messiri Medium"/>
              </a:rPr>
              <a:t>ليتورجية القراءات</a:t>
            </a:r>
            <a:endParaRPr b="1" i="0" sz="5401" u="none" cap="none" strike="noStrike">
              <a:solidFill>
                <a:schemeClr val="dk1"/>
              </a:solidFill>
              <a:latin typeface="El Messiri Medium"/>
              <a:ea typeface="El Messiri Medium"/>
              <a:cs typeface="El Messiri Medium"/>
              <a:sym typeface="El Messiri Medium"/>
            </a:endParaRPr>
          </a:p>
        </p:txBody>
      </p:sp>
      <p:sp>
        <p:nvSpPr>
          <p:cNvPr id="307" name="Google Shape;307;p12"/>
          <p:cNvSpPr/>
          <p:nvPr/>
        </p:nvSpPr>
        <p:spPr>
          <a:xfrm>
            <a:off x="5875588" y="1321416"/>
            <a:ext cx="6083717" cy="64633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الصلوات السرية للأب الكاهن </a:t>
            </a:r>
            <a:r>
              <a:rPr b="1" i="0" lang="ar-EG" sz="1600" u="none" cap="none" strike="noStrike">
                <a:solidFill>
                  <a:srgbClr val="C00000"/>
                </a:solidFill>
                <a:latin typeface="El Messiri Medium"/>
                <a:ea typeface="El Messiri Medium"/>
                <a:cs typeface="El Messiri Medium"/>
                <a:sym typeface="El Messiri Medium"/>
              </a:rPr>
              <a:t>[5] </a:t>
            </a:r>
            <a:endParaRPr/>
          </a:p>
        </p:txBody>
      </p:sp>
      <p:sp>
        <p:nvSpPr>
          <p:cNvPr id="308" name="Google Shape;308;p12"/>
          <p:cNvSpPr/>
          <p:nvPr/>
        </p:nvSpPr>
        <p:spPr>
          <a:xfrm>
            <a:off x="9378950" y="1997725"/>
            <a:ext cx="2359941" cy="64633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سر البولس</a:t>
            </a:r>
            <a:endParaRPr b="1" i="0" sz="3600" u="none" cap="none" strike="noStrike">
              <a:solidFill>
                <a:srgbClr val="C00000"/>
              </a:solidFill>
              <a:latin typeface="El Messiri Medium"/>
              <a:ea typeface="El Messiri Medium"/>
              <a:cs typeface="El Messiri Medium"/>
              <a:sym typeface="El Messiri Medium"/>
            </a:endParaRPr>
          </a:p>
        </p:txBody>
      </p:sp>
      <p:sp>
        <p:nvSpPr>
          <p:cNvPr id="309" name="Google Shape;309;p12"/>
          <p:cNvSpPr txBox="1"/>
          <p:nvPr/>
        </p:nvSpPr>
        <p:spPr>
          <a:xfrm>
            <a:off x="1005841" y="2674036"/>
            <a:ext cx="10733051" cy="2062103"/>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EG" sz="3200" u="none" cap="none" strike="noStrike">
                <a:solidFill>
                  <a:srgbClr val="000000"/>
                </a:solidFill>
                <a:latin typeface="Arial"/>
                <a:ea typeface="Arial"/>
                <a:cs typeface="Arial"/>
                <a:sym typeface="Arial"/>
              </a:rPr>
              <a:t>أنت الآن أيضًا أيها الصالح محب البشر أنعم علينا وعلى شعبك كله بعقل غير مشتغل، وفهم نقى لكي نعلم ونفهم ماهية منفعة تعاليمك المقدسة التي قُرأت علينا الآن من قبل</a:t>
            </a:r>
            <a:r>
              <a:rPr b="1" i="0" lang="ar-EG" sz="3200" u="none" cap="none" strike="noStrike">
                <a:solidFill>
                  <a:srgbClr val="C00000"/>
                </a:solidFill>
                <a:latin typeface="Arial"/>
                <a:ea typeface="Arial"/>
                <a:cs typeface="Arial"/>
                <a:sym typeface="Arial"/>
              </a:rPr>
              <a:t>ه</a:t>
            </a:r>
            <a:r>
              <a:rPr b="1" i="0" lang="ar-EG" sz="3200" u="none" cap="none" strike="noStrike">
                <a:solidFill>
                  <a:srgbClr val="000000"/>
                </a:solidFill>
                <a:latin typeface="Arial"/>
                <a:ea typeface="Arial"/>
                <a:cs typeface="Arial"/>
                <a:sym typeface="Arial"/>
              </a:rPr>
              <a:t> (بولس الرسول) وكما تشبه بك أنت يا رئيس الحياة، هكذا نحن أيضًا أجعلنا مستحقين أن نكون متشبهين به في العمل والإيمان"</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3"/>
          <p:cNvSpPr/>
          <p:nvPr/>
        </p:nvSpPr>
        <p:spPr>
          <a:xfrm>
            <a:off x="7059503" y="264777"/>
            <a:ext cx="4948791"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5401" u="none" cap="none" strike="noStrike">
                <a:solidFill>
                  <a:schemeClr val="dk1"/>
                </a:solidFill>
                <a:latin typeface="El Messiri Medium"/>
                <a:ea typeface="El Messiri Medium"/>
                <a:cs typeface="El Messiri Medium"/>
                <a:sym typeface="El Messiri Medium"/>
              </a:rPr>
              <a:t>ليتورجية القراءات</a:t>
            </a:r>
            <a:endParaRPr b="1" i="0" sz="5401" u="none" cap="none" strike="noStrike">
              <a:solidFill>
                <a:schemeClr val="dk1"/>
              </a:solidFill>
              <a:latin typeface="El Messiri Medium"/>
              <a:ea typeface="El Messiri Medium"/>
              <a:cs typeface="El Messiri Medium"/>
              <a:sym typeface="El Messiri Medium"/>
            </a:endParaRPr>
          </a:p>
        </p:txBody>
      </p:sp>
      <p:sp>
        <p:nvSpPr>
          <p:cNvPr id="315" name="Google Shape;315;p13"/>
          <p:cNvSpPr/>
          <p:nvPr/>
        </p:nvSpPr>
        <p:spPr>
          <a:xfrm>
            <a:off x="6080683" y="1328242"/>
            <a:ext cx="5666936" cy="64633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2. ما هي الكتب الكنسية؟ </a:t>
            </a:r>
            <a:r>
              <a:rPr b="1" i="0" lang="ar-EG" sz="1600" u="none" cap="none" strike="noStrike">
                <a:solidFill>
                  <a:srgbClr val="C00000"/>
                </a:solidFill>
                <a:latin typeface="El Messiri Medium"/>
                <a:ea typeface="El Messiri Medium"/>
                <a:cs typeface="El Messiri Medium"/>
                <a:sym typeface="El Messiri Medium"/>
              </a:rPr>
              <a:t>[5]</a:t>
            </a:r>
            <a:r>
              <a:rPr b="1" i="0" lang="ar-EG" sz="1801" u="none" cap="none" strike="noStrike">
                <a:solidFill>
                  <a:srgbClr val="C00000"/>
                </a:solidFill>
                <a:latin typeface="El Messiri Medium"/>
                <a:ea typeface="El Messiri Medium"/>
                <a:cs typeface="El Messiri Medium"/>
                <a:sym typeface="El Messiri Medium"/>
              </a:rPr>
              <a:t> </a:t>
            </a:r>
            <a:endParaRPr/>
          </a:p>
        </p:txBody>
      </p:sp>
      <p:sp>
        <p:nvSpPr>
          <p:cNvPr id="316" name="Google Shape;316;p13"/>
          <p:cNvSpPr txBox="1"/>
          <p:nvPr/>
        </p:nvSpPr>
        <p:spPr>
          <a:xfrm>
            <a:off x="4926372" y="1967747"/>
            <a:ext cx="2339259" cy="83099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4800" u="none" cap="none" strike="noStrike">
                <a:solidFill>
                  <a:schemeClr val="dk1"/>
                </a:solidFill>
                <a:latin typeface="Arial"/>
                <a:ea typeface="Arial"/>
                <a:cs typeface="Arial"/>
                <a:sym typeface="Arial"/>
              </a:rPr>
              <a:t>8 مجموعات</a:t>
            </a:r>
            <a:endParaRPr b="0" i="0" sz="4800" u="none" cap="none" strike="noStrike">
              <a:solidFill>
                <a:schemeClr val="dk1"/>
              </a:solidFill>
              <a:latin typeface="Arial"/>
              <a:ea typeface="Arial"/>
              <a:cs typeface="Arial"/>
              <a:sym typeface="Arial"/>
            </a:endParaRPr>
          </a:p>
        </p:txBody>
      </p:sp>
      <p:sp>
        <p:nvSpPr>
          <p:cNvPr id="317" name="Google Shape;317;p13"/>
          <p:cNvSpPr/>
          <p:nvPr/>
        </p:nvSpPr>
        <p:spPr>
          <a:xfrm>
            <a:off x="8666413" y="2465031"/>
            <a:ext cx="2752677" cy="707888"/>
          </a:xfrm>
          <a:custGeom>
            <a:rect b="b" l="l" r="r" t="t"/>
            <a:pathLst>
              <a:path extrusionOk="0" fill="none" h="707888" w="2752677">
                <a:moveTo>
                  <a:pt x="0" y="0"/>
                </a:moveTo>
                <a:cubicBezTo>
                  <a:pt x="175991" y="13764"/>
                  <a:pt x="366189" y="-17931"/>
                  <a:pt x="715696" y="0"/>
                </a:cubicBezTo>
                <a:cubicBezTo>
                  <a:pt x="1065203" y="17931"/>
                  <a:pt x="1113367" y="-27965"/>
                  <a:pt x="1348812" y="0"/>
                </a:cubicBezTo>
                <a:cubicBezTo>
                  <a:pt x="1584257" y="27965"/>
                  <a:pt x="1785067" y="3766"/>
                  <a:pt x="1954401" y="0"/>
                </a:cubicBezTo>
                <a:cubicBezTo>
                  <a:pt x="2123735" y="-3766"/>
                  <a:pt x="2542215" y="16893"/>
                  <a:pt x="2752677" y="0"/>
                </a:cubicBezTo>
                <a:cubicBezTo>
                  <a:pt x="2751093" y="91947"/>
                  <a:pt x="2735987" y="281256"/>
                  <a:pt x="2752677" y="361023"/>
                </a:cubicBezTo>
                <a:cubicBezTo>
                  <a:pt x="2769367" y="440790"/>
                  <a:pt x="2746862" y="613628"/>
                  <a:pt x="2752677" y="707888"/>
                </a:cubicBezTo>
                <a:cubicBezTo>
                  <a:pt x="2584864" y="686938"/>
                  <a:pt x="2263005" y="714803"/>
                  <a:pt x="2064508" y="707888"/>
                </a:cubicBezTo>
                <a:cubicBezTo>
                  <a:pt x="1866011" y="700973"/>
                  <a:pt x="1708771" y="723665"/>
                  <a:pt x="1431392" y="707888"/>
                </a:cubicBezTo>
                <a:cubicBezTo>
                  <a:pt x="1154013" y="692111"/>
                  <a:pt x="999423" y="736030"/>
                  <a:pt x="798276" y="707888"/>
                </a:cubicBezTo>
                <a:cubicBezTo>
                  <a:pt x="597129" y="679746"/>
                  <a:pt x="170969" y="696139"/>
                  <a:pt x="0" y="707888"/>
                </a:cubicBezTo>
                <a:cubicBezTo>
                  <a:pt x="-10836" y="577179"/>
                  <a:pt x="-4140" y="499281"/>
                  <a:pt x="0" y="368102"/>
                </a:cubicBezTo>
                <a:cubicBezTo>
                  <a:pt x="4140" y="236923"/>
                  <a:pt x="10931" y="175031"/>
                  <a:pt x="0" y="0"/>
                </a:cubicBezTo>
                <a:close/>
              </a:path>
              <a:path extrusionOk="0" h="707888" w="2752677">
                <a:moveTo>
                  <a:pt x="0" y="0"/>
                </a:moveTo>
                <a:cubicBezTo>
                  <a:pt x="206869" y="25409"/>
                  <a:pt x="442426" y="14051"/>
                  <a:pt x="605589" y="0"/>
                </a:cubicBezTo>
                <a:cubicBezTo>
                  <a:pt x="768752" y="-14051"/>
                  <a:pt x="1017966" y="-1352"/>
                  <a:pt x="1211178" y="0"/>
                </a:cubicBezTo>
                <a:cubicBezTo>
                  <a:pt x="1404390" y="1352"/>
                  <a:pt x="1641855" y="27677"/>
                  <a:pt x="1871820" y="0"/>
                </a:cubicBezTo>
                <a:cubicBezTo>
                  <a:pt x="2101785" y="-27677"/>
                  <a:pt x="2455281" y="-34811"/>
                  <a:pt x="2752677" y="0"/>
                </a:cubicBezTo>
                <a:cubicBezTo>
                  <a:pt x="2762110" y="73660"/>
                  <a:pt x="2769069" y="222866"/>
                  <a:pt x="2752677" y="361023"/>
                </a:cubicBezTo>
                <a:cubicBezTo>
                  <a:pt x="2736285" y="499180"/>
                  <a:pt x="2749414" y="587635"/>
                  <a:pt x="2752677" y="707888"/>
                </a:cubicBezTo>
                <a:cubicBezTo>
                  <a:pt x="2561329" y="723600"/>
                  <a:pt x="2336786" y="737641"/>
                  <a:pt x="2092035" y="707888"/>
                </a:cubicBezTo>
                <a:cubicBezTo>
                  <a:pt x="1847284" y="678135"/>
                  <a:pt x="1521163" y="674209"/>
                  <a:pt x="1348812" y="707888"/>
                </a:cubicBezTo>
                <a:cubicBezTo>
                  <a:pt x="1176461" y="741567"/>
                  <a:pt x="833484" y="715163"/>
                  <a:pt x="688169" y="707888"/>
                </a:cubicBezTo>
                <a:cubicBezTo>
                  <a:pt x="542854" y="700613"/>
                  <a:pt x="169888" y="704418"/>
                  <a:pt x="0" y="707888"/>
                </a:cubicBezTo>
                <a:cubicBezTo>
                  <a:pt x="16952" y="610410"/>
                  <a:pt x="15089" y="464213"/>
                  <a:pt x="0" y="346865"/>
                </a:cubicBezTo>
                <a:cubicBezTo>
                  <a:pt x="-15089" y="229517"/>
                  <a:pt x="1864" y="124294"/>
                  <a:pt x="0" y="0"/>
                </a:cubicBezTo>
                <a:close/>
              </a:path>
            </a:pathLst>
          </a:cu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4000" u="none" cap="none" strike="noStrike">
                <a:solidFill>
                  <a:srgbClr val="C00000"/>
                </a:solidFill>
                <a:latin typeface="Milonga"/>
                <a:ea typeface="Milonga"/>
                <a:cs typeface="Milonga"/>
                <a:sym typeface="Milonga"/>
              </a:rPr>
              <a:t>1. الكتاب المقدس</a:t>
            </a:r>
            <a:endParaRPr b="0" i="0" sz="4000" u="none" cap="none" strike="noStrike">
              <a:solidFill>
                <a:srgbClr val="C00000"/>
              </a:solidFill>
              <a:latin typeface="Milonga"/>
              <a:ea typeface="Milonga"/>
              <a:cs typeface="Milonga"/>
              <a:sym typeface="Milonga"/>
            </a:endParaRPr>
          </a:p>
        </p:txBody>
      </p:sp>
      <p:sp>
        <p:nvSpPr>
          <p:cNvPr id="318" name="Google Shape;318;p13"/>
          <p:cNvSpPr/>
          <p:nvPr/>
        </p:nvSpPr>
        <p:spPr>
          <a:xfrm>
            <a:off x="3118422" y="3153788"/>
            <a:ext cx="8300669" cy="707888"/>
          </a:xfrm>
          <a:custGeom>
            <a:rect b="b" l="l" r="r" t="t"/>
            <a:pathLst>
              <a:path extrusionOk="0" fill="none" h="707888" w="8300669">
                <a:moveTo>
                  <a:pt x="0" y="0"/>
                </a:moveTo>
                <a:cubicBezTo>
                  <a:pt x="316468" y="-20791"/>
                  <a:pt x="432272" y="34312"/>
                  <a:pt x="774729" y="0"/>
                </a:cubicBezTo>
                <a:cubicBezTo>
                  <a:pt x="1117186" y="-34312"/>
                  <a:pt x="1210008" y="-2199"/>
                  <a:pt x="1383445" y="0"/>
                </a:cubicBezTo>
                <a:cubicBezTo>
                  <a:pt x="1556882" y="2199"/>
                  <a:pt x="2034668" y="-38288"/>
                  <a:pt x="2241181" y="0"/>
                </a:cubicBezTo>
                <a:cubicBezTo>
                  <a:pt x="2447694" y="38288"/>
                  <a:pt x="2849303" y="-37747"/>
                  <a:pt x="3098916" y="0"/>
                </a:cubicBezTo>
                <a:cubicBezTo>
                  <a:pt x="3348529" y="37747"/>
                  <a:pt x="3498440" y="1684"/>
                  <a:pt x="3707632" y="0"/>
                </a:cubicBezTo>
                <a:cubicBezTo>
                  <a:pt x="3916824" y="-1684"/>
                  <a:pt x="4111596" y="-10030"/>
                  <a:pt x="4316348" y="0"/>
                </a:cubicBezTo>
                <a:cubicBezTo>
                  <a:pt x="4521100" y="10030"/>
                  <a:pt x="4792926" y="26072"/>
                  <a:pt x="4925064" y="0"/>
                </a:cubicBezTo>
                <a:cubicBezTo>
                  <a:pt x="5057202" y="-26072"/>
                  <a:pt x="5198119" y="10410"/>
                  <a:pt x="5450773" y="0"/>
                </a:cubicBezTo>
                <a:cubicBezTo>
                  <a:pt x="5703427" y="-10410"/>
                  <a:pt x="5870377" y="-37879"/>
                  <a:pt x="6225502" y="0"/>
                </a:cubicBezTo>
                <a:cubicBezTo>
                  <a:pt x="6580627" y="37879"/>
                  <a:pt x="6455404" y="10766"/>
                  <a:pt x="6668204" y="0"/>
                </a:cubicBezTo>
                <a:cubicBezTo>
                  <a:pt x="6881004" y="-10766"/>
                  <a:pt x="7159968" y="-33303"/>
                  <a:pt x="7442933" y="0"/>
                </a:cubicBezTo>
                <a:cubicBezTo>
                  <a:pt x="7725898" y="33303"/>
                  <a:pt x="8082974" y="28243"/>
                  <a:pt x="8300669" y="0"/>
                </a:cubicBezTo>
                <a:cubicBezTo>
                  <a:pt x="8295415" y="122525"/>
                  <a:pt x="8283552" y="272536"/>
                  <a:pt x="8300669" y="346865"/>
                </a:cubicBezTo>
                <a:cubicBezTo>
                  <a:pt x="8317786" y="421194"/>
                  <a:pt x="8312624" y="623537"/>
                  <a:pt x="8300669" y="707888"/>
                </a:cubicBezTo>
                <a:cubicBezTo>
                  <a:pt x="8098900" y="708657"/>
                  <a:pt x="7822302" y="707771"/>
                  <a:pt x="7442933" y="707888"/>
                </a:cubicBezTo>
                <a:cubicBezTo>
                  <a:pt x="7063564" y="708005"/>
                  <a:pt x="6939201" y="747188"/>
                  <a:pt x="6585197" y="707888"/>
                </a:cubicBezTo>
                <a:cubicBezTo>
                  <a:pt x="6231193" y="668588"/>
                  <a:pt x="5982469" y="729662"/>
                  <a:pt x="5727462" y="707888"/>
                </a:cubicBezTo>
                <a:cubicBezTo>
                  <a:pt x="5472456" y="686114"/>
                  <a:pt x="5206803" y="671822"/>
                  <a:pt x="4869726" y="707888"/>
                </a:cubicBezTo>
                <a:cubicBezTo>
                  <a:pt x="4532649" y="743954"/>
                  <a:pt x="4373029" y="721810"/>
                  <a:pt x="4011990" y="707888"/>
                </a:cubicBezTo>
                <a:cubicBezTo>
                  <a:pt x="3650951" y="693966"/>
                  <a:pt x="3514491" y="712751"/>
                  <a:pt x="3320268" y="707888"/>
                </a:cubicBezTo>
                <a:cubicBezTo>
                  <a:pt x="3126045" y="703025"/>
                  <a:pt x="2789646" y="690558"/>
                  <a:pt x="2545538" y="707888"/>
                </a:cubicBezTo>
                <a:cubicBezTo>
                  <a:pt x="2301430" y="725219"/>
                  <a:pt x="2096155" y="677191"/>
                  <a:pt x="1853816" y="707888"/>
                </a:cubicBezTo>
                <a:cubicBezTo>
                  <a:pt x="1611477" y="738585"/>
                  <a:pt x="1623201" y="688621"/>
                  <a:pt x="1411114" y="707888"/>
                </a:cubicBezTo>
                <a:cubicBezTo>
                  <a:pt x="1199027" y="727155"/>
                  <a:pt x="1062424" y="721027"/>
                  <a:pt x="885405" y="707888"/>
                </a:cubicBezTo>
                <a:cubicBezTo>
                  <a:pt x="708386" y="694749"/>
                  <a:pt x="280444" y="719482"/>
                  <a:pt x="0" y="707888"/>
                </a:cubicBezTo>
                <a:cubicBezTo>
                  <a:pt x="7608" y="602543"/>
                  <a:pt x="15555" y="504928"/>
                  <a:pt x="0" y="353944"/>
                </a:cubicBezTo>
                <a:cubicBezTo>
                  <a:pt x="-15555" y="202960"/>
                  <a:pt x="4135" y="173159"/>
                  <a:pt x="0" y="0"/>
                </a:cubicBezTo>
                <a:close/>
              </a:path>
              <a:path extrusionOk="0" h="707888" w="8300669">
                <a:moveTo>
                  <a:pt x="0" y="0"/>
                </a:moveTo>
                <a:cubicBezTo>
                  <a:pt x="161918" y="21242"/>
                  <a:pt x="270159" y="7326"/>
                  <a:pt x="442702" y="0"/>
                </a:cubicBezTo>
                <a:cubicBezTo>
                  <a:pt x="615245" y="-7326"/>
                  <a:pt x="679656" y="21263"/>
                  <a:pt x="885405" y="0"/>
                </a:cubicBezTo>
                <a:cubicBezTo>
                  <a:pt x="1091154" y="-21263"/>
                  <a:pt x="1325801" y="-20378"/>
                  <a:pt x="1494120" y="0"/>
                </a:cubicBezTo>
                <a:cubicBezTo>
                  <a:pt x="1662439" y="20378"/>
                  <a:pt x="1794428" y="16028"/>
                  <a:pt x="2019829" y="0"/>
                </a:cubicBezTo>
                <a:cubicBezTo>
                  <a:pt x="2245230" y="-16028"/>
                  <a:pt x="2634933" y="-21088"/>
                  <a:pt x="2794559" y="0"/>
                </a:cubicBezTo>
                <a:cubicBezTo>
                  <a:pt x="2954185" y="21088"/>
                  <a:pt x="3120044" y="-5307"/>
                  <a:pt x="3237261" y="0"/>
                </a:cubicBezTo>
                <a:cubicBezTo>
                  <a:pt x="3354478" y="5307"/>
                  <a:pt x="3638897" y="3667"/>
                  <a:pt x="3845977" y="0"/>
                </a:cubicBezTo>
                <a:cubicBezTo>
                  <a:pt x="4053057" y="-3667"/>
                  <a:pt x="4489740" y="13557"/>
                  <a:pt x="4703712" y="0"/>
                </a:cubicBezTo>
                <a:cubicBezTo>
                  <a:pt x="4917685" y="-13557"/>
                  <a:pt x="5062076" y="9488"/>
                  <a:pt x="5229421" y="0"/>
                </a:cubicBezTo>
                <a:cubicBezTo>
                  <a:pt x="5396766" y="-9488"/>
                  <a:pt x="5723914" y="-25871"/>
                  <a:pt x="6004151" y="0"/>
                </a:cubicBezTo>
                <a:cubicBezTo>
                  <a:pt x="6284388" y="25871"/>
                  <a:pt x="6438596" y="-11281"/>
                  <a:pt x="6695873" y="0"/>
                </a:cubicBezTo>
                <a:cubicBezTo>
                  <a:pt x="6953150" y="11281"/>
                  <a:pt x="6999256" y="-10190"/>
                  <a:pt x="7138575" y="0"/>
                </a:cubicBezTo>
                <a:cubicBezTo>
                  <a:pt x="7277894" y="10190"/>
                  <a:pt x="7942309" y="-10561"/>
                  <a:pt x="8300669" y="0"/>
                </a:cubicBezTo>
                <a:cubicBezTo>
                  <a:pt x="8307781" y="168362"/>
                  <a:pt x="8299807" y="263700"/>
                  <a:pt x="8300669" y="339786"/>
                </a:cubicBezTo>
                <a:cubicBezTo>
                  <a:pt x="8301531" y="415872"/>
                  <a:pt x="8299273" y="583752"/>
                  <a:pt x="8300669" y="707888"/>
                </a:cubicBezTo>
                <a:cubicBezTo>
                  <a:pt x="8075745" y="732566"/>
                  <a:pt x="7885031" y="716894"/>
                  <a:pt x="7774960" y="707888"/>
                </a:cubicBezTo>
                <a:cubicBezTo>
                  <a:pt x="7664889" y="698882"/>
                  <a:pt x="7453763" y="726250"/>
                  <a:pt x="7332258" y="707888"/>
                </a:cubicBezTo>
                <a:cubicBezTo>
                  <a:pt x="7210753" y="689526"/>
                  <a:pt x="6968958" y="713889"/>
                  <a:pt x="6723542" y="707888"/>
                </a:cubicBezTo>
                <a:cubicBezTo>
                  <a:pt x="6478126" y="701887"/>
                  <a:pt x="6348826" y="705383"/>
                  <a:pt x="6114826" y="707888"/>
                </a:cubicBezTo>
                <a:cubicBezTo>
                  <a:pt x="5880826" y="710393"/>
                  <a:pt x="5528078" y="700314"/>
                  <a:pt x="5340097" y="707888"/>
                </a:cubicBezTo>
                <a:cubicBezTo>
                  <a:pt x="5152116" y="715462"/>
                  <a:pt x="4879182" y="682351"/>
                  <a:pt x="4648375" y="707888"/>
                </a:cubicBezTo>
                <a:cubicBezTo>
                  <a:pt x="4417568" y="733425"/>
                  <a:pt x="4013330" y="709491"/>
                  <a:pt x="3790639" y="707888"/>
                </a:cubicBezTo>
                <a:cubicBezTo>
                  <a:pt x="3567948" y="706285"/>
                  <a:pt x="3302432" y="721496"/>
                  <a:pt x="2932903" y="707888"/>
                </a:cubicBezTo>
                <a:cubicBezTo>
                  <a:pt x="2563374" y="694280"/>
                  <a:pt x="2440663" y="727804"/>
                  <a:pt x="2075167" y="707888"/>
                </a:cubicBezTo>
                <a:cubicBezTo>
                  <a:pt x="1709671" y="687972"/>
                  <a:pt x="1663143" y="684320"/>
                  <a:pt x="1549458" y="707888"/>
                </a:cubicBezTo>
                <a:cubicBezTo>
                  <a:pt x="1435773" y="731456"/>
                  <a:pt x="1248604" y="695148"/>
                  <a:pt x="1023749" y="707888"/>
                </a:cubicBezTo>
                <a:cubicBezTo>
                  <a:pt x="798894" y="720628"/>
                  <a:pt x="310285" y="702122"/>
                  <a:pt x="0" y="707888"/>
                </a:cubicBezTo>
                <a:cubicBezTo>
                  <a:pt x="3397" y="615987"/>
                  <a:pt x="14351" y="465515"/>
                  <a:pt x="0" y="375181"/>
                </a:cubicBezTo>
                <a:cubicBezTo>
                  <a:pt x="-14351" y="284847"/>
                  <a:pt x="9577" y="139278"/>
                  <a:pt x="0" y="0"/>
                </a:cubicBezTo>
                <a:close/>
              </a:path>
            </a:pathLst>
          </a:cu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4000" u="none" cap="none" strike="noStrike">
                <a:solidFill>
                  <a:srgbClr val="C00000"/>
                </a:solidFill>
                <a:latin typeface="Milonga"/>
                <a:ea typeface="Milonga"/>
                <a:cs typeface="Milonga"/>
                <a:sym typeface="Milonga"/>
              </a:rPr>
              <a:t>2. خدمة القداس (الخولاجى – الأجبية – خدمة الشماس)</a:t>
            </a:r>
            <a:endParaRPr b="0" i="0" sz="4000" u="none" cap="none" strike="noStrike">
              <a:solidFill>
                <a:srgbClr val="C00000"/>
              </a:solidFill>
              <a:latin typeface="Milonga"/>
              <a:ea typeface="Milonga"/>
              <a:cs typeface="Milonga"/>
              <a:sym typeface="Milonga"/>
            </a:endParaRPr>
          </a:p>
        </p:txBody>
      </p:sp>
      <p:sp>
        <p:nvSpPr>
          <p:cNvPr id="319" name="Google Shape;319;p13"/>
          <p:cNvSpPr/>
          <p:nvPr/>
        </p:nvSpPr>
        <p:spPr>
          <a:xfrm>
            <a:off x="589202" y="3984786"/>
            <a:ext cx="11419092" cy="707888"/>
          </a:xfrm>
          <a:custGeom>
            <a:rect b="b" l="l" r="r" t="t"/>
            <a:pathLst>
              <a:path extrusionOk="0" fill="none" h="707888" w="11419092">
                <a:moveTo>
                  <a:pt x="0" y="0"/>
                </a:moveTo>
                <a:cubicBezTo>
                  <a:pt x="177768" y="-28971"/>
                  <a:pt x="505443" y="-22304"/>
                  <a:pt x="671711" y="0"/>
                </a:cubicBezTo>
                <a:cubicBezTo>
                  <a:pt x="837979" y="22304"/>
                  <a:pt x="1068536" y="37556"/>
                  <a:pt x="1457614" y="0"/>
                </a:cubicBezTo>
                <a:cubicBezTo>
                  <a:pt x="1846692" y="-37556"/>
                  <a:pt x="1890160" y="-14627"/>
                  <a:pt x="2129325" y="0"/>
                </a:cubicBezTo>
                <a:cubicBezTo>
                  <a:pt x="2368490" y="14627"/>
                  <a:pt x="2678906" y="3776"/>
                  <a:pt x="3029418" y="0"/>
                </a:cubicBezTo>
                <a:cubicBezTo>
                  <a:pt x="3379930" y="-3776"/>
                  <a:pt x="3553084" y="-30746"/>
                  <a:pt x="3929511" y="0"/>
                </a:cubicBezTo>
                <a:cubicBezTo>
                  <a:pt x="4305938" y="30746"/>
                  <a:pt x="4335098" y="19381"/>
                  <a:pt x="4487031" y="0"/>
                </a:cubicBezTo>
                <a:cubicBezTo>
                  <a:pt x="4638964" y="-19381"/>
                  <a:pt x="5013290" y="269"/>
                  <a:pt x="5272934" y="0"/>
                </a:cubicBezTo>
                <a:cubicBezTo>
                  <a:pt x="5532578" y="-269"/>
                  <a:pt x="5595624" y="-1840"/>
                  <a:pt x="5830454" y="0"/>
                </a:cubicBezTo>
                <a:cubicBezTo>
                  <a:pt x="6065284" y="1840"/>
                  <a:pt x="6172392" y="-9263"/>
                  <a:pt x="6387974" y="0"/>
                </a:cubicBezTo>
                <a:cubicBezTo>
                  <a:pt x="6603556" y="9263"/>
                  <a:pt x="6876906" y="-34278"/>
                  <a:pt x="7288068" y="0"/>
                </a:cubicBezTo>
                <a:cubicBezTo>
                  <a:pt x="7699230" y="34278"/>
                  <a:pt x="7529600" y="13977"/>
                  <a:pt x="7617206" y="0"/>
                </a:cubicBezTo>
                <a:cubicBezTo>
                  <a:pt x="7704812" y="-13977"/>
                  <a:pt x="7945998" y="12841"/>
                  <a:pt x="8174726" y="0"/>
                </a:cubicBezTo>
                <a:cubicBezTo>
                  <a:pt x="8403454" y="-12841"/>
                  <a:pt x="8601185" y="-32507"/>
                  <a:pt x="8960629" y="0"/>
                </a:cubicBezTo>
                <a:cubicBezTo>
                  <a:pt x="9320073" y="32507"/>
                  <a:pt x="9345321" y="-6616"/>
                  <a:pt x="9632340" y="0"/>
                </a:cubicBezTo>
                <a:cubicBezTo>
                  <a:pt x="9919359" y="6616"/>
                  <a:pt x="10070422" y="10000"/>
                  <a:pt x="10304051" y="0"/>
                </a:cubicBezTo>
                <a:cubicBezTo>
                  <a:pt x="10537680" y="-10000"/>
                  <a:pt x="10985201" y="52830"/>
                  <a:pt x="11419092" y="0"/>
                </a:cubicBezTo>
                <a:cubicBezTo>
                  <a:pt x="11404695" y="72241"/>
                  <a:pt x="11418508" y="244627"/>
                  <a:pt x="11419092" y="353944"/>
                </a:cubicBezTo>
                <a:cubicBezTo>
                  <a:pt x="11419676" y="463261"/>
                  <a:pt x="11409010" y="597982"/>
                  <a:pt x="11419092" y="707888"/>
                </a:cubicBezTo>
                <a:cubicBezTo>
                  <a:pt x="11086167" y="705782"/>
                  <a:pt x="10927865" y="668693"/>
                  <a:pt x="10633190" y="707888"/>
                </a:cubicBezTo>
                <a:cubicBezTo>
                  <a:pt x="10338515" y="747083"/>
                  <a:pt x="10390333" y="697209"/>
                  <a:pt x="10304051" y="707888"/>
                </a:cubicBezTo>
                <a:cubicBezTo>
                  <a:pt x="10217769" y="718567"/>
                  <a:pt x="9779318" y="712676"/>
                  <a:pt x="9518149" y="707888"/>
                </a:cubicBezTo>
                <a:cubicBezTo>
                  <a:pt x="9256980" y="703100"/>
                  <a:pt x="8963134" y="672035"/>
                  <a:pt x="8618056" y="707888"/>
                </a:cubicBezTo>
                <a:cubicBezTo>
                  <a:pt x="8272978" y="743741"/>
                  <a:pt x="8233915" y="711777"/>
                  <a:pt x="8060536" y="707888"/>
                </a:cubicBezTo>
                <a:cubicBezTo>
                  <a:pt x="7887157" y="703999"/>
                  <a:pt x="7660282" y="670001"/>
                  <a:pt x="7274633" y="707888"/>
                </a:cubicBezTo>
                <a:cubicBezTo>
                  <a:pt x="6888984" y="745775"/>
                  <a:pt x="6765233" y="711574"/>
                  <a:pt x="6374540" y="707888"/>
                </a:cubicBezTo>
                <a:cubicBezTo>
                  <a:pt x="5983847" y="704202"/>
                  <a:pt x="5750091" y="677946"/>
                  <a:pt x="5588638" y="707888"/>
                </a:cubicBezTo>
                <a:cubicBezTo>
                  <a:pt x="5427185" y="737830"/>
                  <a:pt x="5125869" y="687178"/>
                  <a:pt x="4802736" y="707888"/>
                </a:cubicBezTo>
                <a:cubicBezTo>
                  <a:pt x="4479603" y="728598"/>
                  <a:pt x="4423589" y="709990"/>
                  <a:pt x="4245215" y="707888"/>
                </a:cubicBezTo>
                <a:cubicBezTo>
                  <a:pt x="4066841" y="705786"/>
                  <a:pt x="3770054" y="732153"/>
                  <a:pt x="3573504" y="707888"/>
                </a:cubicBezTo>
                <a:cubicBezTo>
                  <a:pt x="3376954" y="683623"/>
                  <a:pt x="3342632" y="692266"/>
                  <a:pt x="3244366" y="707888"/>
                </a:cubicBezTo>
                <a:cubicBezTo>
                  <a:pt x="3146100" y="723510"/>
                  <a:pt x="2940362" y="719846"/>
                  <a:pt x="2686845" y="707888"/>
                </a:cubicBezTo>
                <a:cubicBezTo>
                  <a:pt x="2433328" y="695930"/>
                  <a:pt x="2123847" y="746050"/>
                  <a:pt x="1786752" y="707888"/>
                </a:cubicBezTo>
                <a:cubicBezTo>
                  <a:pt x="1449657" y="669726"/>
                  <a:pt x="1555095" y="725517"/>
                  <a:pt x="1343423" y="707888"/>
                </a:cubicBezTo>
                <a:cubicBezTo>
                  <a:pt x="1131751" y="690259"/>
                  <a:pt x="1105498" y="727581"/>
                  <a:pt x="900093" y="707888"/>
                </a:cubicBezTo>
                <a:cubicBezTo>
                  <a:pt x="694688" y="688196"/>
                  <a:pt x="209017" y="701500"/>
                  <a:pt x="0" y="707888"/>
                </a:cubicBezTo>
                <a:cubicBezTo>
                  <a:pt x="-10273" y="560210"/>
                  <a:pt x="3064" y="491872"/>
                  <a:pt x="0" y="375181"/>
                </a:cubicBezTo>
                <a:cubicBezTo>
                  <a:pt x="-3064" y="258490"/>
                  <a:pt x="-13108" y="96420"/>
                  <a:pt x="0" y="0"/>
                </a:cubicBezTo>
                <a:close/>
              </a:path>
              <a:path extrusionOk="0" h="707888" w="11419092">
                <a:moveTo>
                  <a:pt x="0" y="0"/>
                </a:moveTo>
                <a:cubicBezTo>
                  <a:pt x="88483" y="-3856"/>
                  <a:pt x="175178" y="12898"/>
                  <a:pt x="329139" y="0"/>
                </a:cubicBezTo>
                <a:cubicBezTo>
                  <a:pt x="483100" y="-12898"/>
                  <a:pt x="584462" y="-11472"/>
                  <a:pt x="658277" y="0"/>
                </a:cubicBezTo>
                <a:cubicBezTo>
                  <a:pt x="732092" y="11472"/>
                  <a:pt x="972985" y="14670"/>
                  <a:pt x="1215797" y="0"/>
                </a:cubicBezTo>
                <a:cubicBezTo>
                  <a:pt x="1458609" y="-14670"/>
                  <a:pt x="1495224" y="2181"/>
                  <a:pt x="1659127" y="0"/>
                </a:cubicBezTo>
                <a:cubicBezTo>
                  <a:pt x="1823030" y="-2181"/>
                  <a:pt x="2206531" y="25968"/>
                  <a:pt x="2445029" y="0"/>
                </a:cubicBezTo>
                <a:cubicBezTo>
                  <a:pt x="2683527" y="-25968"/>
                  <a:pt x="2626462" y="11673"/>
                  <a:pt x="2774168" y="0"/>
                </a:cubicBezTo>
                <a:cubicBezTo>
                  <a:pt x="2921874" y="-11673"/>
                  <a:pt x="3100464" y="18902"/>
                  <a:pt x="3331688" y="0"/>
                </a:cubicBezTo>
                <a:cubicBezTo>
                  <a:pt x="3562912" y="-18902"/>
                  <a:pt x="3792668" y="20964"/>
                  <a:pt x="4231781" y="0"/>
                </a:cubicBezTo>
                <a:cubicBezTo>
                  <a:pt x="4670894" y="-20964"/>
                  <a:pt x="4546863" y="12490"/>
                  <a:pt x="4675111" y="0"/>
                </a:cubicBezTo>
                <a:cubicBezTo>
                  <a:pt x="4803359" y="-12490"/>
                  <a:pt x="5297883" y="-28991"/>
                  <a:pt x="5461013" y="0"/>
                </a:cubicBezTo>
                <a:cubicBezTo>
                  <a:pt x="5624143" y="28991"/>
                  <a:pt x="5825873" y="29251"/>
                  <a:pt x="6132724" y="0"/>
                </a:cubicBezTo>
                <a:cubicBezTo>
                  <a:pt x="6439575" y="-29251"/>
                  <a:pt x="6297667" y="-7374"/>
                  <a:pt x="6461863" y="0"/>
                </a:cubicBezTo>
                <a:cubicBezTo>
                  <a:pt x="6626059" y="7374"/>
                  <a:pt x="6939477" y="-32760"/>
                  <a:pt x="7247765" y="0"/>
                </a:cubicBezTo>
                <a:cubicBezTo>
                  <a:pt x="7556053" y="32760"/>
                  <a:pt x="7513590" y="-5619"/>
                  <a:pt x="7691094" y="0"/>
                </a:cubicBezTo>
                <a:cubicBezTo>
                  <a:pt x="7868598" y="5619"/>
                  <a:pt x="8272414" y="19999"/>
                  <a:pt x="8476997" y="0"/>
                </a:cubicBezTo>
                <a:cubicBezTo>
                  <a:pt x="8681580" y="-19999"/>
                  <a:pt x="8722322" y="-20230"/>
                  <a:pt x="8920326" y="0"/>
                </a:cubicBezTo>
                <a:cubicBezTo>
                  <a:pt x="9118330" y="20230"/>
                  <a:pt x="9343079" y="-3618"/>
                  <a:pt x="9477846" y="0"/>
                </a:cubicBezTo>
                <a:cubicBezTo>
                  <a:pt x="9612613" y="3618"/>
                  <a:pt x="9908775" y="16366"/>
                  <a:pt x="10035367" y="0"/>
                </a:cubicBezTo>
                <a:cubicBezTo>
                  <a:pt x="10161959" y="-16366"/>
                  <a:pt x="10222605" y="-5527"/>
                  <a:pt x="10364505" y="0"/>
                </a:cubicBezTo>
                <a:cubicBezTo>
                  <a:pt x="10506405" y="5527"/>
                  <a:pt x="10565934" y="1696"/>
                  <a:pt x="10693644" y="0"/>
                </a:cubicBezTo>
                <a:cubicBezTo>
                  <a:pt x="10821354" y="-1696"/>
                  <a:pt x="11210282" y="-23598"/>
                  <a:pt x="11419092" y="0"/>
                </a:cubicBezTo>
                <a:cubicBezTo>
                  <a:pt x="11435770" y="152434"/>
                  <a:pt x="11410305" y="185664"/>
                  <a:pt x="11419092" y="361023"/>
                </a:cubicBezTo>
                <a:cubicBezTo>
                  <a:pt x="11427879" y="536382"/>
                  <a:pt x="11431943" y="552135"/>
                  <a:pt x="11419092" y="707888"/>
                </a:cubicBezTo>
                <a:cubicBezTo>
                  <a:pt x="11279673" y="719715"/>
                  <a:pt x="11141952" y="701634"/>
                  <a:pt x="10975763" y="707888"/>
                </a:cubicBezTo>
                <a:cubicBezTo>
                  <a:pt x="10809574" y="714142"/>
                  <a:pt x="10732604" y="711472"/>
                  <a:pt x="10532433" y="707888"/>
                </a:cubicBezTo>
                <a:cubicBezTo>
                  <a:pt x="10332262" y="704305"/>
                  <a:pt x="10234969" y="696303"/>
                  <a:pt x="10089104" y="707888"/>
                </a:cubicBezTo>
                <a:cubicBezTo>
                  <a:pt x="9943239" y="719473"/>
                  <a:pt x="9655349" y="713800"/>
                  <a:pt x="9303201" y="707888"/>
                </a:cubicBezTo>
                <a:cubicBezTo>
                  <a:pt x="8951053" y="701976"/>
                  <a:pt x="9085695" y="700981"/>
                  <a:pt x="8974063" y="707888"/>
                </a:cubicBezTo>
                <a:cubicBezTo>
                  <a:pt x="8862431" y="714795"/>
                  <a:pt x="8474188" y="721530"/>
                  <a:pt x="8073970" y="707888"/>
                </a:cubicBezTo>
                <a:cubicBezTo>
                  <a:pt x="7673752" y="694246"/>
                  <a:pt x="7541626" y="678414"/>
                  <a:pt x="7402258" y="707888"/>
                </a:cubicBezTo>
                <a:cubicBezTo>
                  <a:pt x="7262890" y="737362"/>
                  <a:pt x="7063243" y="699498"/>
                  <a:pt x="6844738" y="707888"/>
                </a:cubicBezTo>
                <a:cubicBezTo>
                  <a:pt x="6626233" y="716278"/>
                  <a:pt x="6652185" y="711861"/>
                  <a:pt x="6515600" y="707888"/>
                </a:cubicBezTo>
                <a:cubicBezTo>
                  <a:pt x="6379015" y="703915"/>
                  <a:pt x="6266204" y="708190"/>
                  <a:pt x="6186461" y="707888"/>
                </a:cubicBezTo>
                <a:cubicBezTo>
                  <a:pt x="6106718" y="707586"/>
                  <a:pt x="5807607" y="696455"/>
                  <a:pt x="5628941" y="707888"/>
                </a:cubicBezTo>
                <a:cubicBezTo>
                  <a:pt x="5450275" y="719321"/>
                  <a:pt x="5321638" y="721310"/>
                  <a:pt x="5185611" y="707888"/>
                </a:cubicBezTo>
                <a:cubicBezTo>
                  <a:pt x="5049584" y="694467"/>
                  <a:pt x="4753416" y="692922"/>
                  <a:pt x="4628091" y="707888"/>
                </a:cubicBezTo>
                <a:cubicBezTo>
                  <a:pt x="4502766" y="722854"/>
                  <a:pt x="4360622" y="729890"/>
                  <a:pt x="4184761" y="707888"/>
                </a:cubicBezTo>
                <a:cubicBezTo>
                  <a:pt x="4008900" y="685887"/>
                  <a:pt x="3686313" y="702334"/>
                  <a:pt x="3513050" y="707888"/>
                </a:cubicBezTo>
                <a:cubicBezTo>
                  <a:pt x="3339787" y="713442"/>
                  <a:pt x="2862596" y="684423"/>
                  <a:pt x="2612957" y="707888"/>
                </a:cubicBezTo>
                <a:cubicBezTo>
                  <a:pt x="2363318" y="731353"/>
                  <a:pt x="2332842" y="698832"/>
                  <a:pt x="2169627" y="707888"/>
                </a:cubicBezTo>
                <a:cubicBezTo>
                  <a:pt x="2006412" y="716945"/>
                  <a:pt x="1666210" y="708610"/>
                  <a:pt x="1383725" y="707888"/>
                </a:cubicBezTo>
                <a:cubicBezTo>
                  <a:pt x="1101240" y="707166"/>
                  <a:pt x="906329" y="710378"/>
                  <a:pt x="712014" y="707888"/>
                </a:cubicBezTo>
                <a:cubicBezTo>
                  <a:pt x="517699" y="705398"/>
                  <a:pt x="338524" y="686141"/>
                  <a:pt x="0" y="707888"/>
                </a:cubicBezTo>
                <a:cubicBezTo>
                  <a:pt x="1080" y="569729"/>
                  <a:pt x="6263" y="477786"/>
                  <a:pt x="0" y="346865"/>
                </a:cubicBezTo>
                <a:cubicBezTo>
                  <a:pt x="-6263" y="215944"/>
                  <a:pt x="7432" y="70969"/>
                  <a:pt x="0" y="0"/>
                </a:cubicBezTo>
                <a:close/>
              </a:path>
            </a:pathLst>
          </a:cu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4000" u="none" cap="none" strike="noStrike">
                <a:solidFill>
                  <a:srgbClr val="C00000"/>
                </a:solidFill>
                <a:latin typeface="Milonga"/>
                <a:ea typeface="Milonga"/>
                <a:cs typeface="Milonga"/>
                <a:sym typeface="Milonga"/>
              </a:rPr>
              <a:t>3. تخص التسبحة (الإبصلمودية السنوية –كتاب الطروحات و الإبصاليات)</a:t>
            </a:r>
            <a:endParaRPr b="0" i="0" sz="4000" u="none" cap="none" strike="noStrike">
              <a:solidFill>
                <a:srgbClr val="C00000"/>
              </a:solidFill>
              <a:latin typeface="Milonga"/>
              <a:ea typeface="Milonga"/>
              <a:cs typeface="Milonga"/>
              <a:sym typeface="Milonga"/>
            </a:endParaRPr>
          </a:p>
        </p:txBody>
      </p:sp>
      <p:sp>
        <p:nvSpPr>
          <p:cNvPr id="320" name="Google Shape;320;p13"/>
          <p:cNvSpPr/>
          <p:nvPr/>
        </p:nvSpPr>
        <p:spPr>
          <a:xfrm>
            <a:off x="833042" y="4842819"/>
            <a:ext cx="10931410" cy="1323441"/>
          </a:xfrm>
          <a:custGeom>
            <a:rect b="b" l="l" r="r" t="t"/>
            <a:pathLst>
              <a:path extrusionOk="0" fill="none" h="1323441" w="10931410">
                <a:moveTo>
                  <a:pt x="0" y="0"/>
                </a:moveTo>
                <a:cubicBezTo>
                  <a:pt x="106114" y="39"/>
                  <a:pt x="239547" y="10053"/>
                  <a:pt x="355271" y="0"/>
                </a:cubicBezTo>
                <a:cubicBezTo>
                  <a:pt x="470995" y="-10053"/>
                  <a:pt x="636744" y="2450"/>
                  <a:pt x="710542" y="0"/>
                </a:cubicBezTo>
                <a:cubicBezTo>
                  <a:pt x="784340" y="-2450"/>
                  <a:pt x="969120" y="12956"/>
                  <a:pt x="1175127" y="0"/>
                </a:cubicBezTo>
                <a:cubicBezTo>
                  <a:pt x="1381135" y="-12956"/>
                  <a:pt x="1589970" y="892"/>
                  <a:pt x="1967654" y="0"/>
                </a:cubicBezTo>
                <a:cubicBezTo>
                  <a:pt x="2345338" y="-892"/>
                  <a:pt x="2376698" y="22082"/>
                  <a:pt x="2650867" y="0"/>
                </a:cubicBezTo>
                <a:cubicBezTo>
                  <a:pt x="2925036" y="-22082"/>
                  <a:pt x="3218708" y="-10209"/>
                  <a:pt x="3443394" y="0"/>
                </a:cubicBezTo>
                <a:cubicBezTo>
                  <a:pt x="3668080" y="10209"/>
                  <a:pt x="3797371" y="13746"/>
                  <a:pt x="4126607" y="0"/>
                </a:cubicBezTo>
                <a:cubicBezTo>
                  <a:pt x="4455843" y="-13746"/>
                  <a:pt x="4748454" y="-5674"/>
                  <a:pt x="5028449" y="0"/>
                </a:cubicBezTo>
                <a:cubicBezTo>
                  <a:pt x="5308444" y="5674"/>
                  <a:pt x="5555171" y="-16207"/>
                  <a:pt x="5930290" y="0"/>
                </a:cubicBezTo>
                <a:cubicBezTo>
                  <a:pt x="6305409" y="16207"/>
                  <a:pt x="6371143" y="21684"/>
                  <a:pt x="6504189" y="0"/>
                </a:cubicBezTo>
                <a:cubicBezTo>
                  <a:pt x="6637235" y="-21684"/>
                  <a:pt x="7136419" y="-5768"/>
                  <a:pt x="7296716" y="0"/>
                </a:cubicBezTo>
                <a:cubicBezTo>
                  <a:pt x="7457013" y="5768"/>
                  <a:pt x="7745642" y="-27124"/>
                  <a:pt x="7870615" y="0"/>
                </a:cubicBezTo>
                <a:cubicBezTo>
                  <a:pt x="7995588" y="27124"/>
                  <a:pt x="8227552" y="8830"/>
                  <a:pt x="8444514" y="0"/>
                </a:cubicBezTo>
                <a:cubicBezTo>
                  <a:pt x="8661476" y="-8830"/>
                  <a:pt x="9059219" y="-7680"/>
                  <a:pt x="9346356" y="0"/>
                </a:cubicBezTo>
                <a:cubicBezTo>
                  <a:pt x="9633493" y="7680"/>
                  <a:pt x="9538624" y="9851"/>
                  <a:pt x="9701626" y="0"/>
                </a:cubicBezTo>
                <a:cubicBezTo>
                  <a:pt x="9864628" y="-9851"/>
                  <a:pt x="10008803" y="25261"/>
                  <a:pt x="10275525" y="0"/>
                </a:cubicBezTo>
                <a:cubicBezTo>
                  <a:pt x="10542247" y="-25261"/>
                  <a:pt x="10734104" y="26110"/>
                  <a:pt x="10931410" y="0"/>
                </a:cubicBezTo>
                <a:cubicBezTo>
                  <a:pt x="10906675" y="217162"/>
                  <a:pt x="10907115" y="520858"/>
                  <a:pt x="10931410" y="661721"/>
                </a:cubicBezTo>
                <a:cubicBezTo>
                  <a:pt x="10955705" y="802584"/>
                  <a:pt x="10947254" y="1174282"/>
                  <a:pt x="10931410" y="1323441"/>
                </a:cubicBezTo>
                <a:cubicBezTo>
                  <a:pt x="10764617" y="1348744"/>
                  <a:pt x="10642655" y="1325949"/>
                  <a:pt x="10357511" y="1323441"/>
                </a:cubicBezTo>
                <a:cubicBezTo>
                  <a:pt x="10072367" y="1320933"/>
                  <a:pt x="9918408" y="1338976"/>
                  <a:pt x="9674298" y="1323441"/>
                </a:cubicBezTo>
                <a:cubicBezTo>
                  <a:pt x="9430188" y="1307906"/>
                  <a:pt x="9440897" y="1314401"/>
                  <a:pt x="9209713" y="1323441"/>
                </a:cubicBezTo>
                <a:cubicBezTo>
                  <a:pt x="8978530" y="1332481"/>
                  <a:pt x="8779950" y="1314741"/>
                  <a:pt x="8417186" y="1323441"/>
                </a:cubicBezTo>
                <a:cubicBezTo>
                  <a:pt x="8054422" y="1332141"/>
                  <a:pt x="8183705" y="1333214"/>
                  <a:pt x="8061915" y="1323441"/>
                </a:cubicBezTo>
                <a:cubicBezTo>
                  <a:pt x="7940125" y="1313668"/>
                  <a:pt x="7450265" y="1300147"/>
                  <a:pt x="7269388" y="1323441"/>
                </a:cubicBezTo>
                <a:cubicBezTo>
                  <a:pt x="7088511" y="1346735"/>
                  <a:pt x="6808136" y="1310283"/>
                  <a:pt x="6367546" y="1323441"/>
                </a:cubicBezTo>
                <a:cubicBezTo>
                  <a:pt x="5926956" y="1336599"/>
                  <a:pt x="5948945" y="1313792"/>
                  <a:pt x="5793647" y="1323441"/>
                </a:cubicBezTo>
                <a:cubicBezTo>
                  <a:pt x="5638349" y="1333090"/>
                  <a:pt x="5234427" y="1314394"/>
                  <a:pt x="5001120" y="1323441"/>
                </a:cubicBezTo>
                <a:cubicBezTo>
                  <a:pt x="4767813" y="1332488"/>
                  <a:pt x="4455823" y="1311514"/>
                  <a:pt x="4099279" y="1323441"/>
                </a:cubicBezTo>
                <a:cubicBezTo>
                  <a:pt x="3742735" y="1335368"/>
                  <a:pt x="3509738" y="1287212"/>
                  <a:pt x="3306752" y="1323441"/>
                </a:cubicBezTo>
                <a:cubicBezTo>
                  <a:pt x="3103766" y="1359670"/>
                  <a:pt x="2721345" y="1288560"/>
                  <a:pt x="2514224" y="1323441"/>
                </a:cubicBezTo>
                <a:cubicBezTo>
                  <a:pt x="2307103" y="1358322"/>
                  <a:pt x="2097440" y="1338106"/>
                  <a:pt x="1940325" y="1323441"/>
                </a:cubicBezTo>
                <a:cubicBezTo>
                  <a:pt x="1783210" y="1308776"/>
                  <a:pt x="1461744" y="1342069"/>
                  <a:pt x="1257112" y="1323441"/>
                </a:cubicBezTo>
                <a:cubicBezTo>
                  <a:pt x="1052480" y="1304813"/>
                  <a:pt x="1052278" y="1333984"/>
                  <a:pt x="901841" y="1323441"/>
                </a:cubicBezTo>
                <a:cubicBezTo>
                  <a:pt x="751404" y="1312898"/>
                  <a:pt x="196234" y="1366267"/>
                  <a:pt x="0" y="1323441"/>
                </a:cubicBezTo>
                <a:cubicBezTo>
                  <a:pt x="-20797" y="1181462"/>
                  <a:pt x="9711" y="896454"/>
                  <a:pt x="0" y="635252"/>
                </a:cubicBezTo>
                <a:cubicBezTo>
                  <a:pt x="-9711" y="374050"/>
                  <a:pt x="-9874" y="300611"/>
                  <a:pt x="0" y="0"/>
                </a:cubicBezTo>
                <a:close/>
              </a:path>
              <a:path extrusionOk="0" h="1323441" w="10931410">
                <a:moveTo>
                  <a:pt x="0" y="0"/>
                </a:moveTo>
                <a:cubicBezTo>
                  <a:pt x="120170" y="10953"/>
                  <a:pt x="184646" y="10243"/>
                  <a:pt x="355271" y="0"/>
                </a:cubicBezTo>
                <a:cubicBezTo>
                  <a:pt x="525896" y="-10243"/>
                  <a:pt x="637892" y="7237"/>
                  <a:pt x="710542" y="0"/>
                </a:cubicBezTo>
                <a:cubicBezTo>
                  <a:pt x="783192" y="-7237"/>
                  <a:pt x="1091754" y="-21253"/>
                  <a:pt x="1284441" y="0"/>
                </a:cubicBezTo>
                <a:cubicBezTo>
                  <a:pt x="1477128" y="21253"/>
                  <a:pt x="1655082" y="3672"/>
                  <a:pt x="1749026" y="0"/>
                </a:cubicBezTo>
                <a:cubicBezTo>
                  <a:pt x="1842970" y="-3672"/>
                  <a:pt x="2198428" y="14337"/>
                  <a:pt x="2541553" y="0"/>
                </a:cubicBezTo>
                <a:cubicBezTo>
                  <a:pt x="2884678" y="-14337"/>
                  <a:pt x="2778367" y="-2660"/>
                  <a:pt x="2896824" y="0"/>
                </a:cubicBezTo>
                <a:cubicBezTo>
                  <a:pt x="3015281" y="2660"/>
                  <a:pt x="3221120" y="-4694"/>
                  <a:pt x="3470723" y="0"/>
                </a:cubicBezTo>
                <a:cubicBezTo>
                  <a:pt x="3720326" y="4694"/>
                  <a:pt x="4049746" y="38513"/>
                  <a:pt x="4372564" y="0"/>
                </a:cubicBezTo>
                <a:cubicBezTo>
                  <a:pt x="4695382" y="-38513"/>
                  <a:pt x="4624460" y="4432"/>
                  <a:pt x="4837149" y="0"/>
                </a:cubicBezTo>
                <a:cubicBezTo>
                  <a:pt x="5049838" y="-4432"/>
                  <a:pt x="5339879" y="-16099"/>
                  <a:pt x="5629676" y="0"/>
                </a:cubicBezTo>
                <a:cubicBezTo>
                  <a:pt x="5919473" y="16099"/>
                  <a:pt x="5993319" y="25285"/>
                  <a:pt x="6312889" y="0"/>
                </a:cubicBezTo>
                <a:cubicBezTo>
                  <a:pt x="6632459" y="-25285"/>
                  <a:pt x="6585088" y="-2056"/>
                  <a:pt x="6668160" y="0"/>
                </a:cubicBezTo>
                <a:cubicBezTo>
                  <a:pt x="6751232" y="2056"/>
                  <a:pt x="7094459" y="-9742"/>
                  <a:pt x="7460687" y="0"/>
                </a:cubicBezTo>
                <a:cubicBezTo>
                  <a:pt x="7826915" y="9742"/>
                  <a:pt x="7829610" y="3123"/>
                  <a:pt x="7925272" y="0"/>
                </a:cubicBezTo>
                <a:cubicBezTo>
                  <a:pt x="8020934" y="-3123"/>
                  <a:pt x="8537342" y="7082"/>
                  <a:pt x="8717799" y="0"/>
                </a:cubicBezTo>
                <a:cubicBezTo>
                  <a:pt x="8898256" y="-7082"/>
                  <a:pt x="8990286" y="7196"/>
                  <a:pt x="9182384" y="0"/>
                </a:cubicBezTo>
                <a:cubicBezTo>
                  <a:pt x="9374483" y="-7196"/>
                  <a:pt x="9573157" y="-1166"/>
                  <a:pt x="9756283" y="0"/>
                </a:cubicBezTo>
                <a:cubicBezTo>
                  <a:pt x="9939409" y="1166"/>
                  <a:pt x="10073833" y="-25152"/>
                  <a:pt x="10330182" y="0"/>
                </a:cubicBezTo>
                <a:cubicBezTo>
                  <a:pt x="10586531" y="25152"/>
                  <a:pt x="10669956" y="23294"/>
                  <a:pt x="10931410" y="0"/>
                </a:cubicBezTo>
                <a:cubicBezTo>
                  <a:pt x="10938354" y="136033"/>
                  <a:pt x="10959996" y="314977"/>
                  <a:pt x="10931410" y="622017"/>
                </a:cubicBezTo>
                <a:cubicBezTo>
                  <a:pt x="10902824" y="929057"/>
                  <a:pt x="10914795" y="1061586"/>
                  <a:pt x="10931410" y="1323441"/>
                </a:cubicBezTo>
                <a:cubicBezTo>
                  <a:pt x="10653461" y="1314195"/>
                  <a:pt x="10533739" y="1294281"/>
                  <a:pt x="10248197" y="1323441"/>
                </a:cubicBezTo>
                <a:cubicBezTo>
                  <a:pt x="9962655" y="1352601"/>
                  <a:pt x="9528223" y="1334924"/>
                  <a:pt x="9346356" y="1323441"/>
                </a:cubicBezTo>
                <a:cubicBezTo>
                  <a:pt x="9164489" y="1311958"/>
                  <a:pt x="8708252" y="1350107"/>
                  <a:pt x="8444514" y="1323441"/>
                </a:cubicBezTo>
                <a:cubicBezTo>
                  <a:pt x="8180776" y="1296775"/>
                  <a:pt x="8176115" y="1344633"/>
                  <a:pt x="7979929" y="1323441"/>
                </a:cubicBezTo>
                <a:cubicBezTo>
                  <a:pt x="7783744" y="1302249"/>
                  <a:pt x="7711151" y="1307168"/>
                  <a:pt x="7515344" y="1323441"/>
                </a:cubicBezTo>
                <a:cubicBezTo>
                  <a:pt x="7319537" y="1339714"/>
                  <a:pt x="6903636" y="1292719"/>
                  <a:pt x="6722817" y="1323441"/>
                </a:cubicBezTo>
                <a:cubicBezTo>
                  <a:pt x="6541998" y="1354163"/>
                  <a:pt x="6482151" y="1327623"/>
                  <a:pt x="6367546" y="1323441"/>
                </a:cubicBezTo>
                <a:cubicBezTo>
                  <a:pt x="6252941" y="1319259"/>
                  <a:pt x="5878700" y="1343275"/>
                  <a:pt x="5465705" y="1323441"/>
                </a:cubicBezTo>
                <a:cubicBezTo>
                  <a:pt x="5052710" y="1303607"/>
                  <a:pt x="5116386" y="1325727"/>
                  <a:pt x="4782492" y="1323441"/>
                </a:cubicBezTo>
                <a:cubicBezTo>
                  <a:pt x="4448598" y="1321155"/>
                  <a:pt x="4358981" y="1330569"/>
                  <a:pt x="4208593" y="1323441"/>
                </a:cubicBezTo>
                <a:cubicBezTo>
                  <a:pt x="4058205" y="1316313"/>
                  <a:pt x="3957338" y="1330811"/>
                  <a:pt x="3853322" y="1323441"/>
                </a:cubicBezTo>
                <a:cubicBezTo>
                  <a:pt x="3749306" y="1316071"/>
                  <a:pt x="3581350" y="1308002"/>
                  <a:pt x="3498051" y="1323441"/>
                </a:cubicBezTo>
                <a:cubicBezTo>
                  <a:pt x="3414752" y="1338880"/>
                  <a:pt x="3049555" y="1317045"/>
                  <a:pt x="2924152" y="1323441"/>
                </a:cubicBezTo>
                <a:cubicBezTo>
                  <a:pt x="2798749" y="1329837"/>
                  <a:pt x="2659294" y="1307763"/>
                  <a:pt x="2459567" y="1323441"/>
                </a:cubicBezTo>
                <a:cubicBezTo>
                  <a:pt x="2259841" y="1339119"/>
                  <a:pt x="2007386" y="1345152"/>
                  <a:pt x="1885668" y="1323441"/>
                </a:cubicBezTo>
                <a:cubicBezTo>
                  <a:pt x="1763950" y="1301730"/>
                  <a:pt x="1575750" y="1335592"/>
                  <a:pt x="1421083" y="1323441"/>
                </a:cubicBezTo>
                <a:cubicBezTo>
                  <a:pt x="1266416" y="1311290"/>
                  <a:pt x="887401" y="1308594"/>
                  <a:pt x="737870" y="1323441"/>
                </a:cubicBezTo>
                <a:cubicBezTo>
                  <a:pt x="588339" y="1338288"/>
                  <a:pt x="247309" y="1317566"/>
                  <a:pt x="0" y="1323441"/>
                </a:cubicBezTo>
                <a:cubicBezTo>
                  <a:pt x="-9772" y="1042483"/>
                  <a:pt x="22689" y="851103"/>
                  <a:pt x="0" y="688189"/>
                </a:cubicBezTo>
                <a:cubicBezTo>
                  <a:pt x="-22689" y="525275"/>
                  <a:pt x="-8331" y="321293"/>
                  <a:pt x="0" y="0"/>
                </a:cubicBezTo>
                <a:close/>
              </a:path>
            </a:pathLst>
          </a:cu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4000" u="none" cap="none" strike="noStrike">
                <a:solidFill>
                  <a:srgbClr val="C00000"/>
                </a:solidFill>
                <a:latin typeface="Milonga"/>
                <a:ea typeface="Milonga"/>
                <a:cs typeface="Milonga"/>
                <a:sym typeface="Milonga"/>
              </a:rPr>
              <a:t>4. القراءات ( السنوي أيام – السنوي أحاد – الصوم الكبير إسبوع الألام – الخمسين – السنكسار – الدفنار) </a:t>
            </a:r>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4"/>
          <p:cNvSpPr/>
          <p:nvPr/>
        </p:nvSpPr>
        <p:spPr>
          <a:xfrm>
            <a:off x="7059503" y="264777"/>
            <a:ext cx="4948791"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5401" u="none" cap="none" strike="noStrike">
                <a:solidFill>
                  <a:schemeClr val="dk1"/>
                </a:solidFill>
                <a:latin typeface="El Messiri Medium"/>
                <a:ea typeface="El Messiri Medium"/>
                <a:cs typeface="El Messiri Medium"/>
                <a:sym typeface="El Messiri Medium"/>
              </a:rPr>
              <a:t>ليتورجية القراءات</a:t>
            </a:r>
            <a:endParaRPr b="1" i="0" sz="5401" u="none" cap="none" strike="noStrike">
              <a:solidFill>
                <a:schemeClr val="dk1"/>
              </a:solidFill>
              <a:latin typeface="El Messiri Medium"/>
              <a:ea typeface="El Messiri Medium"/>
              <a:cs typeface="El Messiri Medium"/>
              <a:sym typeface="El Messiri Medium"/>
            </a:endParaRPr>
          </a:p>
        </p:txBody>
      </p:sp>
      <p:sp>
        <p:nvSpPr>
          <p:cNvPr id="326" name="Google Shape;326;p14"/>
          <p:cNvSpPr/>
          <p:nvPr/>
        </p:nvSpPr>
        <p:spPr>
          <a:xfrm>
            <a:off x="6031622" y="1345579"/>
            <a:ext cx="5658921" cy="64633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2. ما هي الكتب الكنسية؟ </a:t>
            </a:r>
            <a:r>
              <a:rPr b="1" i="0" lang="ar-EG" sz="1600" u="none" cap="none" strike="noStrike">
                <a:solidFill>
                  <a:srgbClr val="C00000"/>
                </a:solidFill>
                <a:latin typeface="El Messiri Medium"/>
                <a:ea typeface="El Messiri Medium"/>
                <a:cs typeface="El Messiri Medium"/>
                <a:sym typeface="El Messiri Medium"/>
              </a:rPr>
              <a:t>[5] </a:t>
            </a:r>
            <a:endParaRPr/>
          </a:p>
        </p:txBody>
      </p:sp>
      <p:sp>
        <p:nvSpPr>
          <p:cNvPr id="327" name="Google Shape;327;p14"/>
          <p:cNvSpPr txBox="1"/>
          <p:nvPr/>
        </p:nvSpPr>
        <p:spPr>
          <a:xfrm>
            <a:off x="4926372" y="1876307"/>
            <a:ext cx="2339259" cy="83099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4800" u="none" cap="none" strike="noStrike">
                <a:solidFill>
                  <a:schemeClr val="dk1"/>
                </a:solidFill>
                <a:latin typeface="Arial"/>
                <a:ea typeface="Arial"/>
                <a:cs typeface="Arial"/>
                <a:sym typeface="Arial"/>
              </a:rPr>
              <a:t>8 مجموعات</a:t>
            </a:r>
            <a:endParaRPr b="0" i="0" sz="4800" u="none" cap="none" strike="noStrike">
              <a:solidFill>
                <a:schemeClr val="dk1"/>
              </a:solidFill>
              <a:latin typeface="Arial"/>
              <a:ea typeface="Arial"/>
              <a:cs typeface="Arial"/>
              <a:sym typeface="Arial"/>
            </a:endParaRPr>
          </a:p>
        </p:txBody>
      </p:sp>
      <p:sp>
        <p:nvSpPr>
          <p:cNvPr id="328" name="Google Shape;328;p14"/>
          <p:cNvSpPr/>
          <p:nvPr/>
        </p:nvSpPr>
        <p:spPr>
          <a:xfrm>
            <a:off x="501457" y="2569220"/>
            <a:ext cx="10974479" cy="1323441"/>
          </a:xfrm>
          <a:custGeom>
            <a:rect b="b" l="l" r="r" t="t"/>
            <a:pathLst>
              <a:path extrusionOk="0" fill="none" h="1323441" w="10974479">
                <a:moveTo>
                  <a:pt x="0" y="0"/>
                </a:moveTo>
                <a:cubicBezTo>
                  <a:pt x="121142" y="-12580"/>
                  <a:pt x="237296" y="-2558"/>
                  <a:pt x="356671" y="0"/>
                </a:cubicBezTo>
                <a:cubicBezTo>
                  <a:pt x="476046" y="2558"/>
                  <a:pt x="539721" y="12182"/>
                  <a:pt x="713341" y="0"/>
                </a:cubicBezTo>
                <a:cubicBezTo>
                  <a:pt x="886961" y="-12182"/>
                  <a:pt x="1018664" y="-12933"/>
                  <a:pt x="1179756" y="0"/>
                </a:cubicBezTo>
                <a:cubicBezTo>
                  <a:pt x="1340848" y="12933"/>
                  <a:pt x="1584204" y="-35804"/>
                  <a:pt x="1975406" y="0"/>
                </a:cubicBezTo>
                <a:cubicBezTo>
                  <a:pt x="2366608" y="35804"/>
                  <a:pt x="2430360" y="19506"/>
                  <a:pt x="2661311" y="0"/>
                </a:cubicBezTo>
                <a:cubicBezTo>
                  <a:pt x="2892263" y="-19506"/>
                  <a:pt x="3192715" y="28401"/>
                  <a:pt x="3456961" y="0"/>
                </a:cubicBezTo>
                <a:cubicBezTo>
                  <a:pt x="3721207" y="-28401"/>
                  <a:pt x="3847017" y="-9778"/>
                  <a:pt x="4142866" y="0"/>
                </a:cubicBezTo>
                <a:cubicBezTo>
                  <a:pt x="4438715" y="9778"/>
                  <a:pt x="4813503" y="27302"/>
                  <a:pt x="5048260" y="0"/>
                </a:cubicBezTo>
                <a:cubicBezTo>
                  <a:pt x="5283017" y="-27302"/>
                  <a:pt x="5702572" y="42255"/>
                  <a:pt x="5953655" y="0"/>
                </a:cubicBezTo>
                <a:cubicBezTo>
                  <a:pt x="6204738" y="-42255"/>
                  <a:pt x="6323547" y="-15343"/>
                  <a:pt x="6529815" y="0"/>
                </a:cubicBezTo>
                <a:cubicBezTo>
                  <a:pt x="6736083" y="15343"/>
                  <a:pt x="7161529" y="34884"/>
                  <a:pt x="7325465" y="0"/>
                </a:cubicBezTo>
                <a:cubicBezTo>
                  <a:pt x="7489401" y="-34884"/>
                  <a:pt x="7687348" y="-4540"/>
                  <a:pt x="7901625" y="0"/>
                </a:cubicBezTo>
                <a:cubicBezTo>
                  <a:pt x="8115902" y="4540"/>
                  <a:pt x="8212308" y="-4443"/>
                  <a:pt x="8477785" y="0"/>
                </a:cubicBezTo>
                <a:cubicBezTo>
                  <a:pt x="8743262" y="4443"/>
                  <a:pt x="9201896" y="-1817"/>
                  <a:pt x="9383180" y="0"/>
                </a:cubicBezTo>
                <a:cubicBezTo>
                  <a:pt x="9564465" y="1817"/>
                  <a:pt x="9639722" y="-14849"/>
                  <a:pt x="9739850" y="0"/>
                </a:cubicBezTo>
                <a:cubicBezTo>
                  <a:pt x="9839978" y="14849"/>
                  <a:pt x="10067508" y="-22187"/>
                  <a:pt x="10316010" y="0"/>
                </a:cubicBezTo>
                <a:cubicBezTo>
                  <a:pt x="10564512" y="22187"/>
                  <a:pt x="10817570" y="-20034"/>
                  <a:pt x="10974479" y="0"/>
                </a:cubicBezTo>
                <a:cubicBezTo>
                  <a:pt x="10949744" y="217162"/>
                  <a:pt x="10950184" y="520858"/>
                  <a:pt x="10974479" y="661721"/>
                </a:cubicBezTo>
                <a:cubicBezTo>
                  <a:pt x="10998774" y="802584"/>
                  <a:pt x="10990323" y="1174282"/>
                  <a:pt x="10974479" y="1323441"/>
                </a:cubicBezTo>
                <a:cubicBezTo>
                  <a:pt x="10688681" y="1331754"/>
                  <a:pt x="10566510" y="1347642"/>
                  <a:pt x="10398319" y="1323441"/>
                </a:cubicBezTo>
                <a:cubicBezTo>
                  <a:pt x="10230128" y="1299240"/>
                  <a:pt x="9885683" y="1309409"/>
                  <a:pt x="9712414" y="1323441"/>
                </a:cubicBezTo>
                <a:cubicBezTo>
                  <a:pt x="9539146" y="1337473"/>
                  <a:pt x="9402545" y="1328995"/>
                  <a:pt x="9245999" y="1323441"/>
                </a:cubicBezTo>
                <a:cubicBezTo>
                  <a:pt x="9089454" y="1317887"/>
                  <a:pt x="8841465" y="1298019"/>
                  <a:pt x="8450349" y="1323441"/>
                </a:cubicBezTo>
                <a:cubicBezTo>
                  <a:pt x="8059233" y="1348864"/>
                  <a:pt x="8210954" y="1325231"/>
                  <a:pt x="8093678" y="1323441"/>
                </a:cubicBezTo>
                <a:cubicBezTo>
                  <a:pt x="7976402" y="1321651"/>
                  <a:pt x="7464240" y="1297670"/>
                  <a:pt x="7298029" y="1323441"/>
                </a:cubicBezTo>
                <a:cubicBezTo>
                  <a:pt x="7131818" y="1349212"/>
                  <a:pt x="6760943" y="1311606"/>
                  <a:pt x="6392634" y="1323441"/>
                </a:cubicBezTo>
                <a:cubicBezTo>
                  <a:pt x="6024326" y="1335276"/>
                  <a:pt x="6053556" y="1342918"/>
                  <a:pt x="5816474" y="1323441"/>
                </a:cubicBezTo>
                <a:cubicBezTo>
                  <a:pt x="5579392" y="1303964"/>
                  <a:pt x="5394153" y="1321904"/>
                  <a:pt x="5020824" y="1323441"/>
                </a:cubicBezTo>
                <a:cubicBezTo>
                  <a:pt x="4647495" y="1324979"/>
                  <a:pt x="4419435" y="1336025"/>
                  <a:pt x="4115430" y="1323441"/>
                </a:cubicBezTo>
                <a:cubicBezTo>
                  <a:pt x="3811425" y="1310857"/>
                  <a:pt x="3605685" y="1299891"/>
                  <a:pt x="3319780" y="1323441"/>
                </a:cubicBezTo>
                <a:cubicBezTo>
                  <a:pt x="3033875" y="1346992"/>
                  <a:pt x="2774090" y="1357361"/>
                  <a:pt x="2524130" y="1323441"/>
                </a:cubicBezTo>
                <a:cubicBezTo>
                  <a:pt x="2274170" y="1289522"/>
                  <a:pt x="2189166" y="1318894"/>
                  <a:pt x="1947970" y="1323441"/>
                </a:cubicBezTo>
                <a:cubicBezTo>
                  <a:pt x="1706774" y="1327988"/>
                  <a:pt x="1561235" y="1293145"/>
                  <a:pt x="1262065" y="1323441"/>
                </a:cubicBezTo>
                <a:cubicBezTo>
                  <a:pt x="962895" y="1353737"/>
                  <a:pt x="1021179" y="1320570"/>
                  <a:pt x="905395" y="1323441"/>
                </a:cubicBezTo>
                <a:cubicBezTo>
                  <a:pt x="789611" y="1326313"/>
                  <a:pt x="245709" y="1300210"/>
                  <a:pt x="0" y="1323441"/>
                </a:cubicBezTo>
                <a:cubicBezTo>
                  <a:pt x="-20797" y="1181462"/>
                  <a:pt x="9711" y="896454"/>
                  <a:pt x="0" y="635252"/>
                </a:cubicBezTo>
                <a:cubicBezTo>
                  <a:pt x="-9711" y="374050"/>
                  <a:pt x="-9874" y="300611"/>
                  <a:pt x="0" y="0"/>
                </a:cubicBezTo>
                <a:close/>
              </a:path>
              <a:path extrusionOk="0" h="1323441" w="10974479">
                <a:moveTo>
                  <a:pt x="0" y="0"/>
                </a:moveTo>
                <a:cubicBezTo>
                  <a:pt x="145405" y="-3322"/>
                  <a:pt x="269899" y="17771"/>
                  <a:pt x="356671" y="0"/>
                </a:cubicBezTo>
                <a:cubicBezTo>
                  <a:pt x="443443" y="-17771"/>
                  <a:pt x="621312" y="-11719"/>
                  <a:pt x="713341" y="0"/>
                </a:cubicBezTo>
                <a:cubicBezTo>
                  <a:pt x="805370" y="11719"/>
                  <a:pt x="1032575" y="-12502"/>
                  <a:pt x="1289501" y="0"/>
                </a:cubicBezTo>
                <a:cubicBezTo>
                  <a:pt x="1546427" y="12502"/>
                  <a:pt x="1614705" y="-10237"/>
                  <a:pt x="1755917" y="0"/>
                </a:cubicBezTo>
                <a:cubicBezTo>
                  <a:pt x="1897129" y="10237"/>
                  <a:pt x="2353279" y="-87"/>
                  <a:pt x="2551566" y="0"/>
                </a:cubicBezTo>
                <a:cubicBezTo>
                  <a:pt x="2749853" y="87"/>
                  <a:pt x="2759532" y="-5461"/>
                  <a:pt x="2908237" y="0"/>
                </a:cubicBezTo>
                <a:cubicBezTo>
                  <a:pt x="3056942" y="5461"/>
                  <a:pt x="3270863" y="-15942"/>
                  <a:pt x="3484397" y="0"/>
                </a:cubicBezTo>
                <a:cubicBezTo>
                  <a:pt x="3697931" y="15942"/>
                  <a:pt x="3985574" y="18333"/>
                  <a:pt x="4389792" y="0"/>
                </a:cubicBezTo>
                <a:cubicBezTo>
                  <a:pt x="4794010" y="-18333"/>
                  <a:pt x="4756079" y="-14763"/>
                  <a:pt x="4856207" y="0"/>
                </a:cubicBezTo>
                <a:cubicBezTo>
                  <a:pt x="4956335" y="14763"/>
                  <a:pt x="5404568" y="6975"/>
                  <a:pt x="5651857" y="0"/>
                </a:cubicBezTo>
                <a:cubicBezTo>
                  <a:pt x="5899146" y="-6975"/>
                  <a:pt x="6091708" y="13625"/>
                  <a:pt x="6337762" y="0"/>
                </a:cubicBezTo>
                <a:cubicBezTo>
                  <a:pt x="6583816" y="-13625"/>
                  <a:pt x="6570007" y="8210"/>
                  <a:pt x="6694432" y="0"/>
                </a:cubicBezTo>
                <a:cubicBezTo>
                  <a:pt x="6818857" y="-8210"/>
                  <a:pt x="7255486" y="-9064"/>
                  <a:pt x="7490082" y="0"/>
                </a:cubicBezTo>
                <a:cubicBezTo>
                  <a:pt x="7724678" y="9064"/>
                  <a:pt x="7827209" y="-165"/>
                  <a:pt x="7956497" y="0"/>
                </a:cubicBezTo>
                <a:cubicBezTo>
                  <a:pt x="8085785" y="165"/>
                  <a:pt x="8537420" y="993"/>
                  <a:pt x="8752147" y="0"/>
                </a:cubicBezTo>
                <a:cubicBezTo>
                  <a:pt x="8966874" y="-993"/>
                  <a:pt x="9053422" y="-7381"/>
                  <a:pt x="9218562" y="0"/>
                </a:cubicBezTo>
                <a:cubicBezTo>
                  <a:pt x="9383702" y="7381"/>
                  <a:pt x="9679105" y="7901"/>
                  <a:pt x="9794723" y="0"/>
                </a:cubicBezTo>
                <a:cubicBezTo>
                  <a:pt x="9910341" y="-7901"/>
                  <a:pt x="10148392" y="-3370"/>
                  <a:pt x="10370883" y="0"/>
                </a:cubicBezTo>
                <a:cubicBezTo>
                  <a:pt x="10593374" y="3370"/>
                  <a:pt x="10776141" y="-17585"/>
                  <a:pt x="10974479" y="0"/>
                </a:cubicBezTo>
                <a:cubicBezTo>
                  <a:pt x="10981423" y="136033"/>
                  <a:pt x="11003065" y="314977"/>
                  <a:pt x="10974479" y="622017"/>
                </a:cubicBezTo>
                <a:cubicBezTo>
                  <a:pt x="10945893" y="929057"/>
                  <a:pt x="10957864" y="1061586"/>
                  <a:pt x="10974479" y="1323441"/>
                </a:cubicBezTo>
                <a:cubicBezTo>
                  <a:pt x="10647821" y="1303736"/>
                  <a:pt x="10551725" y="1352218"/>
                  <a:pt x="10288574" y="1323441"/>
                </a:cubicBezTo>
                <a:cubicBezTo>
                  <a:pt x="10025424" y="1294664"/>
                  <a:pt x="9569508" y="1336561"/>
                  <a:pt x="9383180" y="1323441"/>
                </a:cubicBezTo>
                <a:cubicBezTo>
                  <a:pt x="9196852" y="1310321"/>
                  <a:pt x="8784764" y="1311547"/>
                  <a:pt x="8477785" y="1323441"/>
                </a:cubicBezTo>
                <a:cubicBezTo>
                  <a:pt x="8170806" y="1335335"/>
                  <a:pt x="8119220" y="1300966"/>
                  <a:pt x="8011370" y="1323441"/>
                </a:cubicBezTo>
                <a:cubicBezTo>
                  <a:pt x="7903520" y="1345916"/>
                  <a:pt x="7685186" y="1320750"/>
                  <a:pt x="7544954" y="1323441"/>
                </a:cubicBezTo>
                <a:cubicBezTo>
                  <a:pt x="7404722" y="1326132"/>
                  <a:pt x="7109262" y="1320897"/>
                  <a:pt x="6749305" y="1323441"/>
                </a:cubicBezTo>
                <a:cubicBezTo>
                  <a:pt x="6389348" y="1325985"/>
                  <a:pt x="6547412" y="1327412"/>
                  <a:pt x="6392634" y="1323441"/>
                </a:cubicBezTo>
                <a:cubicBezTo>
                  <a:pt x="6237856" y="1319470"/>
                  <a:pt x="5789578" y="1366566"/>
                  <a:pt x="5487240" y="1323441"/>
                </a:cubicBezTo>
                <a:cubicBezTo>
                  <a:pt x="5184902" y="1280316"/>
                  <a:pt x="5098050" y="1302460"/>
                  <a:pt x="4801335" y="1323441"/>
                </a:cubicBezTo>
                <a:cubicBezTo>
                  <a:pt x="4504621" y="1344422"/>
                  <a:pt x="4484783" y="1310334"/>
                  <a:pt x="4225174" y="1323441"/>
                </a:cubicBezTo>
                <a:cubicBezTo>
                  <a:pt x="3965565" y="1336548"/>
                  <a:pt x="3942363" y="1324728"/>
                  <a:pt x="3868504" y="1323441"/>
                </a:cubicBezTo>
                <a:cubicBezTo>
                  <a:pt x="3794645" y="1322155"/>
                  <a:pt x="3661256" y="1331099"/>
                  <a:pt x="3511833" y="1323441"/>
                </a:cubicBezTo>
                <a:cubicBezTo>
                  <a:pt x="3362410" y="1315783"/>
                  <a:pt x="3121982" y="1317236"/>
                  <a:pt x="2935673" y="1323441"/>
                </a:cubicBezTo>
                <a:cubicBezTo>
                  <a:pt x="2749364" y="1329646"/>
                  <a:pt x="2664945" y="1323915"/>
                  <a:pt x="2469258" y="1323441"/>
                </a:cubicBezTo>
                <a:cubicBezTo>
                  <a:pt x="2273571" y="1322967"/>
                  <a:pt x="2154111" y="1348575"/>
                  <a:pt x="1893098" y="1323441"/>
                </a:cubicBezTo>
                <a:cubicBezTo>
                  <a:pt x="1632085" y="1298307"/>
                  <a:pt x="1613303" y="1311852"/>
                  <a:pt x="1426682" y="1323441"/>
                </a:cubicBezTo>
                <a:cubicBezTo>
                  <a:pt x="1240061" y="1335030"/>
                  <a:pt x="959566" y="1317509"/>
                  <a:pt x="740777" y="1323441"/>
                </a:cubicBezTo>
                <a:cubicBezTo>
                  <a:pt x="521989" y="1329373"/>
                  <a:pt x="172835" y="1344582"/>
                  <a:pt x="0" y="1323441"/>
                </a:cubicBezTo>
                <a:cubicBezTo>
                  <a:pt x="-9772" y="1042483"/>
                  <a:pt x="22689" y="851103"/>
                  <a:pt x="0" y="688189"/>
                </a:cubicBezTo>
                <a:cubicBezTo>
                  <a:pt x="-22689" y="525275"/>
                  <a:pt x="-8331" y="321293"/>
                  <a:pt x="0" y="0"/>
                </a:cubicBezTo>
                <a:close/>
              </a:path>
            </a:pathLst>
          </a:cu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4000" u="none" cap="none" strike="noStrike">
                <a:solidFill>
                  <a:srgbClr val="C00000"/>
                </a:solidFill>
                <a:latin typeface="Milonga"/>
                <a:ea typeface="Milonga"/>
                <a:cs typeface="Milonga"/>
                <a:sym typeface="Milonga"/>
              </a:rPr>
              <a:t>5. كتب الخدمات مثل كتب (المعمودية ـ الميرون ـ الخطبة و الزواج ـ التماجيد</a:t>
            </a:r>
            <a:endParaRPr b="0" i="0" sz="4000" u="none" cap="none" strike="noStrike">
              <a:solidFill>
                <a:srgbClr val="C00000"/>
              </a:solidFill>
              <a:latin typeface="Milonga"/>
              <a:ea typeface="Milonga"/>
              <a:cs typeface="Milonga"/>
              <a:sym typeface="Milonga"/>
            </a:endParaRPr>
          </a:p>
          <a:p>
            <a:pPr indent="0" lvl="0" marL="0" marR="0" rtl="0" algn="ctr">
              <a:spcBef>
                <a:spcPts val="0"/>
              </a:spcBef>
              <a:spcAft>
                <a:spcPts val="0"/>
              </a:spcAft>
              <a:buNone/>
            </a:pPr>
            <a:r>
              <a:rPr b="0" i="0" lang="ar-EG" sz="4000" u="none" cap="none" strike="noStrike">
                <a:solidFill>
                  <a:srgbClr val="C00000"/>
                </a:solidFill>
                <a:latin typeface="Milonga"/>
                <a:ea typeface="Milonga"/>
                <a:cs typeface="Milonga"/>
                <a:sym typeface="Milonga"/>
              </a:rPr>
              <a:t> ـ القناديل" سر مسحة المرضى " ـ الجنازات)</a:t>
            </a:r>
            <a:endParaRPr b="0" i="0" sz="4000" u="none" cap="none" strike="noStrike">
              <a:solidFill>
                <a:srgbClr val="C00000"/>
              </a:solidFill>
              <a:latin typeface="Milonga"/>
              <a:ea typeface="Milonga"/>
              <a:cs typeface="Milonga"/>
              <a:sym typeface="Milonga"/>
            </a:endParaRPr>
          </a:p>
        </p:txBody>
      </p:sp>
      <p:sp>
        <p:nvSpPr>
          <p:cNvPr id="329" name="Google Shape;329;p14"/>
          <p:cNvSpPr/>
          <p:nvPr/>
        </p:nvSpPr>
        <p:spPr>
          <a:xfrm>
            <a:off x="1719739" y="3862731"/>
            <a:ext cx="9756197" cy="707888"/>
          </a:xfrm>
          <a:custGeom>
            <a:rect b="b" l="l" r="r" t="t"/>
            <a:pathLst>
              <a:path extrusionOk="0" fill="none" h="707888" w="9756197">
                <a:moveTo>
                  <a:pt x="0" y="0"/>
                </a:moveTo>
                <a:cubicBezTo>
                  <a:pt x="257902" y="34633"/>
                  <a:pt x="405279" y="-34107"/>
                  <a:pt x="696871" y="0"/>
                </a:cubicBezTo>
                <a:cubicBezTo>
                  <a:pt x="988463" y="34107"/>
                  <a:pt x="1005087" y="24616"/>
                  <a:pt x="1296180" y="0"/>
                </a:cubicBezTo>
                <a:cubicBezTo>
                  <a:pt x="1587273" y="-24616"/>
                  <a:pt x="1644552" y="-19058"/>
                  <a:pt x="1895490" y="0"/>
                </a:cubicBezTo>
                <a:cubicBezTo>
                  <a:pt x="2146428" y="19058"/>
                  <a:pt x="2278244" y="14127"/>
                  <a:pt x="2397237" y="0"/>
                </a:cubicBezTo>
                <a:cubicBezTo>
                  <a:pt x="2516230" y="-14127"/>
                  <a:pt x="2807303" y="18155"/>
                  <a:pt x="3191670" y="0"/>
                </a:cubicBezTo>
                <a:cubicBezTo>
                  <a:pt x="3576037" y="-18155"/>
                  <a:pt x="3435943" y="16126"/>
                  <a:pt x="3595855" y="0"/>
                </a:cubicBezTo>
                <a:cubicBezTo>
                  <a:pt x="3755767" y="-16126"/>
                  <a:pt x="4028228" y="25422"/>
                  <a:pt x="4390289" y="0"/>
                </a:cubicBezTo>
                <a:cubicBezTo>
                  <a:pt x="4752350" y="-25422"/>
                  <a:pt x="4696009" y="22534"/>
                  <a:pt x="4892036" y="0"/>
                </a:cubicBezTo>
                <a:cubicBezTo>
                  <a:pt x="5088063" y="-22534"/>
                  <a:pt x="5195063" y="-14528"/>
                  <a:pt x="5491345" y="0"/>
                </a:cubicBezTo>
                <a:cubicBezTo>
                  <a:pt x="5787627" y="14528"/>
                  <a:pt x="5703950" y="-6847"/>
                  <a:pt x="5895530" y="0"/>
                </a:cubicBezTo>
                <a:cubicBezTo>
                  <a:pt x="6087111" y="6847"/>
                  <a:pt x="6221095" y="7197"/>
                  <a:pt x="6397278" y="0"/>
                </a:cubicBezTo>
                <a:cubicBezTo>
                  <a:pt x="6573461" y="-7197"/>
                  <a:pt x="6989351" y="-21504"/>
                  <a:pt x="7191711" y="0"/>
                </a:cubicBezTo>
                <a:cubicBezTo>
                  <a:pt x="7394071" y="21504"/>
                  <a:pt x="7629874" y="1094"/>
                  <a:pt x="7888582" y="0"/>
                </a:cubicBezTo>
                <a:cubicBezTo>
                  <a:pt x="8147290" y="-1094"/>
                  <a:pt x="8380582" y="7735"/>
                  <a:pt x="8683015" y="0"/>
                </a:cubicBezTo>
                <a:cubicBezTo>
                  <a:pt x="8985448" y="-7735"/>
                  <a:pt x="9478328" y="18145"/>
                  <a:pt x="9756197" y="0"/>
                </a:cubicBezTo>
                <a:cubicBezTo>
                  <a:pt x="9767559" y="86239"/>
                  <a:pt x="9743238" y="258269"/>
                  <a:pt x="9756197" y="368102"/>
                </a:cubicBezTo>
                <a:cubicBezTo>
                  <a:pt x="9769156" y="477935"/>
                  <a:pt x="9761216" y="590758"/>
                  <a:pt x="9756197" y="707888"/>
                </a:cubicBezTo>
                <a:cubicBezTo>
                  <a:pt x="9647594" y="690560"/>
                  <a:pt x="9361016" y="700304"/>
                  <a:pt x="9254450" y="707888"/>
                </a:cubicBezTo>
                <a:cubicBezTo>
                  <a:pt x="9147884" y="715472"/>
                  <a:pt x="9039324" y="693390"/>
                  <a:pt x="8850264" y="707888"/>
                </a:cubicBezTo>
                <a:cubicBezTo>
                  <a:pt x="8661204" y="722386"/>
                  <a:pt x="8475548" y="683581"/>
                  <a:pt x="8348517" y="707888"/>
                </a:cubicBezTo>
                <a:cubicBezTo>
                  <a:pt x="8221486" y="732195"/>
                  <a:pt x="8145479" y="720425"/>
                  <a:pt x="7944332" y="707888"/>
                </a:cubicBezTo>
                <a:cubicBezTo>
                  <a:pt x="7743185" y="695351"/>
                  <a:pt x="7531008" y="675649"/>
                  <a:pt x="7247461" y="707888"/>
                </a:cubicBezTo>
                <a:cubicBezTo>
                  <a:pt x="6963914" y="740127"/>
                  <a:pt x="6768486" y="726748"/>
                  <a:pt x="6550589" y="707888"/>
                </a:cubicBezTo>
                <a:cubicBezTo>
                  <a:pt x="6332692" y="689028"/>
                  <a:pt x="5927675" y="688636"/>
                  <a:pt x="5658594" y="707888"/>
                </a:cubicBezTo>
                <a:cubicBezTo>
                  <a:pt x="5389513" y="727140"/>
                  <a:pt x="5409345" y="727089"/>
                  <a:pt x="5254409" y="707888"/>
                </a:cubicBezTo>
                <a:cubicBezTo>
                  <a:pt x="5099474" y="688687"/>
                  <a:pt x="5015103" y="706549"/>
                  <a:pt x="4850224" y="707888"/>
                </a:cubicBezTo>
                <a:cubicBezTo>
                  <a:pt x="4685345" y="709227"/>
                  <a:pt x="4392772" y="713692"/>
                  <a:pt x="4055790" y="707888"/>
                </a:cubicBezTo>
                <a:cubicBezTo>
                  <a:pt x="3718808" y="702084"/>
                  <a:pt x="3542530" y="712977"/>
                  <a:pt x="3358919" y="707888"/>
                </a:cubicBezTo>
                <a:cubicBezTo>
                  <a:pt x="3175308" y="702799"/>
                  <a:pt x="2960922" y="679495"/>
                  <a:pt x="2662048" y="707888"/>
                </a:cubicBezTo>
                <a:cubicBezTo>
                  <a:pt x="2363174" y="736281"/>
                  <a:pt x="2369695" y="701807"/>
                  <a:pt x="2160301" y="707888"/>
                </a:cubicBezTo>
                <a:cubicBezTo>
                  <a:pt x="1950907" y="713969"/>
                  <a:pt x="1574032" y="680433"/>
                  <a:pt x="1365868" y="707888"/>
                </a:cubicBezTo>
                <a:cubicBezTo>
                  <a:pt x="1157704" y="735343"/>
                  <a:pt x="1136840" y="712073"/>
                  <a:pt x="961682" y="707888"/>
                </a:cubicBezTo>
                <a:cubicBezTo>
                  <a:pt x="786524" y="703703"/>
                  <a:pt x="424846" y="669455"/>
                  <a:pt x="0" y="707888"/>
                </a:cubicBezTo>
                <a:cubicBezTo>
                  <a:pt x="15799" y="543768"/>
                  <a:pt x="598" y="452405"/>
                  <a:pt x="0" y="339786"/>
                </a:cubicBezTo>
                <a:cubicBezTo>
                  <a:pt x="-598" y="227167"/>
                  <a:pt x="-15115" y="166587"/>
                  <a:pt x="0" y="0"/>
                </a:cubicBezTo>
                <a:close/>
              </a:path>
              <a:path extrusionOk="0" h="707888" w="9756197">
                <a:moveTo>
                  <a:pt x="0" y="0"/>
                </a:moveTo>
                <a:cubicBezTo>
                  <a:pt x="158686" y="10831"/>
                  <a:pt x="260838" y="-19434"/>
                  <a:pt x="404185" y="0"/>
                </a:cubicBezTo>
                <a:cubicBezTo>
                  <a:pt x="547532" y="19434"/>
                  <a:pt x="647000" y="-10575"/>
                  <a:pt x="808371" y="0"/>
                </a:cubicBezTo>
                <a:cubicBezTo>
                  <a:pt x="969742" y="10575"/>
                  <a:pt x="1243547" y="25033"/>
                  <a:pt x="1407680" y="0"/>
                </a:cubicBezTo>
                <a:cubicBezTo>
                  <a:pt x="1571813" y="-25033"/>
                  <a:pt x="1717465" y="2608"/>
                  <a:pt x="1909427" y="0"/>
                </a:cubicBezTo>
                <a:cubicBezTo>
                  <a:pt x="2101389" y="-2608"/>
                  <a:pt x="2314241" y="38588"/>
                  <a:pt x="2703860" y="0"/>
                </a:cubicBezTo>
                <a:cubicBezTo>
                  <a:pt x="3093479" y="-38588"/>
                  <a:pt x="2913841" y="18750"/>
                  <a:pt x="3108046" y="0"/>
                </a:cubicBezTo>
                <a:cubicBezTo>
                  <a:pt x="3302251" y="-18750"/>
                  <a:pt x="3449025" y="-29954"/>
                  <a:pt x="3707355" y="0"/>
                </a:cubicBezTo>
                <a:cubicBezTo>
                  <a:pt x="3965685" y="29954"/>
                  <a:pt x="4282681" y="13874"/>
                  <a:pt x="4599350" y="0"/>
                </a:cubicBezTo>
                <a:cubicBezTo>
                  <a:pt x="4916019" y="-13874"/>
                  <a:pt x="4943057" y="-6292"/>
                  <a:pt x="5101097" y="0"/>
                </a:cubicBezTo>
                <a:cubicBezTo>
                  <a:pt x="5259137" y="6292"/>
                  <a:pt x="5644500" y="-34246"/>
                  <a:pt x="5895530" y="0"/>
                </a:cubicBezTo>
                <a:cubicBezTo>
                  <a:pt x="6146560" y="34246"/>
                  <a:pt x="6253744" y="-6198"/>
                  <a:pt x="6592402" y="0"/>
                </a:cubicBezTo>
                <a:cubicBezTo>
                  <a:pt x="6931060" y="6198"/>
                  <a:pt x="6880416" y="-6607"/>
                  <a:pt x="6996587" y="0"/>
                </a:cubicBezTo>
                <a:cubicBezTo>
                  <a:pt x="7112759" y="6607"/>
                  <a:pt x="7424724" y="25638"/>
                  <a:pt x="7791020" y="0"/>
                </a:cubicBezTo>
                <a:cubicBezTo>
                  <a:pt x="8157316" y="-25638"/>
                  <a:pt x="8174961" y="22253"/>
                  <a:pt x="8292767" y="0"/>
                </a:cubicBezTo>
                <a:cubicBezTo>
                  <a:pt x="8410573" y="-22253"/>
                  <a:pt x="8779460" y="3364"/>
                  <a:pt x="9087201" y="0"/>
                </a:cubicBezTo>
                <a:cubicBezTo>
                  <a:pt x="9394942" y="-3364"/>
                  <a:pt x="9578161" y="-11882"/>
                  <a:pt x="9756197" y="0"/>
                </a:cubicBezTo>
                <a:cubicBezTo>
                  <a:pt x="9743598" y="171769"/>
                  <a:pt x="9747961" y="178773"/>
                  <a:pt x="9756197" y="346865"/>
                </a:cubicBezTo>
                <a:cubicBezTo>
                  <a:pt x="9764433" y="514958"/>
                  <a:pt x="9764741" y="583231"/>
                  <a:pt x="9756197" y="707888"/>
                </a:cubicBezTo>
                <a:cubicBezTo>
                  <a:pt x="9495936" y="711909"/>
                  <a:pt x="9327764" y="746562"/>
                  <a:pt x="8961764" y="707888"/>
                </a:cubicBezTo>
                <a:cubicBezTo>
                  <a:pt x="8595764" y="669214"/>
                  <a:pt x="8360934" y="676559"/>
                  <a:pt x="8167331" y="707888"/>
                </a:cubicBezTo>
                <a:cubicBezTo>
                  <a:pt x="7973728" y="739217"/>
                  <a:pt x="7798092" y="729032"/>
                  <a:pt x="7470459" y="707888"/>
                </a:cubicBezTo>
                <a:cubicBezTo>
                  <a:pt x="7142826" y="686744"/>
                  <a:pt x="6941298" y="711233"/>
                  <a:pt x="6578464" y="707888"/>
                </a:cubicBezTo>
                <a:cubicBezTo>
                  <a:pt x="6215631" y="704543"/>
                  <a:pt x="5902136" y="718359"/>
                  <a:pt x="5686469" y="707888"/>
                </a:cubicBezTo>
                <a:cubicBezTo>
                  <a:pt x="5470802" y="697417"/>
                  <a:pt x="5033308" y="685429"/>
                  <a:pt x="4794474" y="707888"/>
                </a:cubicBezTo>
                <a:cubicBezTo>
                  <a:pt x="4555640" y="730347"/>
                  <a:pt x="4456142" y="702541"/>
                  <a:pt x="4292727" y="707888"/>
                </a:cubicBezTo>
                <a:cubicBezTo>
                  <a:pt x="4129312" y="713235"/>
                  <a:pt x="3899989" y="700498"/>
                  <a:pt x="3790979" y="707888"/>
                </a:cubicBezTo>
                <a:cubicBezTo>
                  <a:pt x="3681969" y="715278"/>
                  <a:pt x="3171097" y="682149"/>
                  <a:pt x="2996546" y="707888"/>
                </a:cubicBezTo>
                <a:cubicBezTo>
                  <a:pt x="2821995" y="733627"/>
                  <a:pt x="2709108" y="721125"/>
                  <a:pt x="2592361" y="707888"/>
                </a:cubicBezTo>
                <a:cubicBezTo>
                  <a:pt x="2475614" y="694651"/>
                  <a:pt x="1930972" y="699228"/>
                  <a:pt x="1700366" y="707888"/>
                </a:cubicBezTo>
                <a:cubicBezTo>
                  <a:pt x="1469760" y="716548"/>
                  <a:pt x="1278967" y="712228"/>
                  <a:pt x="1003495" y="707888"/>
                </a:cubicBezTo>
                <a:cubicBezTo>
                  <a:pt x="728023" y="703548"/>
                  <a:pt x="224331" y="734555"/>
                  <a:pt x="0" y="707888"/>
                </a:cubicBezTo>
                <a:cubicBezTo>
                  <a:pt x="-3571" y="627728"/>
                  <a:pt x="13474" y="506102"/>
                  <a:pt x="0" y="375181"/>
                </a:cubicBezTo>
                <a:cubicBezTo>
                  <a:pt x="-13474" y="244260"/>
                  <a:pt x="10741" y="178677"/>
                  <a:pt x="0" y="0"/>
                </a:cubicBezTo>
                <a:close/>
              </a:path>
            </a:pathLst>
          </a:cu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4000" u="none" cap="none" strike="noStrike">
                <a:solidFill>
                  <a:srgbClr val="C00000"/>
                </a:solidFill>
                <a:latin typeface="Milonga"/>
                <a:ea typeface="Milonga"/>
                <a:cs typeface="Milonga"/>
                <a:sym typeface="Milonga"/>
              </a:rPr>
              <a:t>6. كتب المناسبات مثل (اللقان  ـ السجدة ـ دورة الصليب ـ الشعانين)</a:t>
            </a:r>
            <a:endParaRPr b="0" i="0" sz="4000" u="none" cap="none" strike="noStrike">
              <a:solidFill>
                <a:srgbClr val="C00000"/>
              </a:solidFill>
              <a:latin typeface="Milonga"/>
              <a:ea typeface="Milonga"/>
              <a:cs typeface="Milonga"/>
              <a:sym typeface="Milonga"/>
            </a:endParaRPr>
          </a:p>
        </p:txBody>
      </p:sp>
      <p:sp>
        <p:nvSpPr>
          <p:cNvPr id="330" name="Google Shape;330;p14"/>
          <p:cNvSpPr/>
          <p:nvPr/>
        </p:nvSpPr>
        <p:spPr>
          <a:xfrm>
            <a:off x="5690829" y="4602588"/>
            <a:ext cx="6064692" cy="707888"/>
          </a:xfrm>
          <a:custGeom>
            <a:rect b="b" l="l" r="r" t="t"/>
            <a:pathLst>
              <a:path extrusionOk="0" fill="none" h="707888" w="6064692">
                <a:moveTo>
                  <a:pt x="0" y="0"/>
                </a:moveTo>
                <a:cubicBezTo>
                  <a:pt x="325541" y="-10105"/>
                  <a:pt x="501048" y="10696"/>
                  <a:pt x="734502" y="0"/>
                </a:cubicBezTo>
                <a:cubicBezTo>
                  <a:pt x="967956" y="-10696"/>
                  <a:pt x="1189846" y="-31762"/>
                  <a:pt x="1469003" y="0"/>
                </a:cubicBezTo>
                <a:cubicBezTo>
                  <a:pt x="1748160" y="31762"/>
                  <a:pt x="1923710" y="5326"/>
                  <a:pt x="2203505" y="0"/>
                </a:cubicBezTo>
                <a:cubicBezTo>
                  <a:pt x="2483300" y="-5326"/>
                  <a:pt x="2633612" y="13250"/>
                  <a:pt x="2756066" y="0"/>
                </a:cubicBezTo>
                <a:cubicBezTo>
                  <a:pt x="2878520" y="-13250"/>
                  <a:pt x="3141355" y="19255"/>
                  <a:pt x="3429920" y="0"/>
                </a:cubicBezTo>
                <a:cubicBezTo>
                  <a:pt x="3718485" y="-19255"/>
                  <a:pt x="3821735" y="-6554"/>
                  <a:pt x="4043128" y="0"/>
                </a:cubicBezTo>
                <a:cubicBezTo>
                  <a:pt x="4264521" y="6554"/>
                  <a:pt x="4462952" y="-4604"/>
                  <a:pt x="4716983" y="0"/>
                </a:cubicBezTo>
                <a:cubicBezTo>
                  <a:pt x="4971014" y="4604"/>
                  <a:pt x="5031650" y="-25220"/>
                  <a:pt x="5330190" y="0"/>
                </a:cubicBezTo>
                <a:cubicBezTo>
                  <a:pt x="5628730" y="25220"/>
                  <a:pt x="5863347" y="8310"/>
                  <a:pt x="6064692" y="0"/>
                </a:cubicBezTo>
                <a:cubicBezTo>
                  <a:pt x="6069784" y="138867"/>
                  <a:pt x="6050966" y="249063"/>
                  <a:pt x="6064692" y="368102"/>
                </a:cubicBezTo>
                <a:cubicBezTo>
                  <a:pt x="6078418" y="487141"/>
                  <a:pt x="6061811" y="564627"/>
                  <a:pt x="6064692" y="707888"/>
                </a:cubicBezTo>
                <a:cubicBezTo>
                  <a:pt x="5840358" y="694927"/>
                  <a:pt x="5678512" y="685367"/>
                  <a:pt x="5512131" y="707888"/>
                </a:cubicBezTo>
                <a:cubicBezTo>
                  <a:pt x="5345750" y="730409"/>
                  <a:pt x="5016431" y="699287"/>
                  <a:pt x="4838277" y="707888"/>
                </a:cubicBezTo>
                <a:cubicBezTo>
                  <a:pt x="4660123" y="716489"/>
                  <a:pt x="4436886" y="721146"/>
                  <a:pt x="4225069" y="707888"/>
                </a:cubicBezTo>
                <a:cubicBezTo>
                  <a:pt x="4013252" y="694630"/>
                  <a:pt x="3749019" y="711660"/>
                  <a:pt x="3551214" y="707888"/>
                </a:cubicBezTo>
                <a:cubicBezTo>
                  <a:pt x="3353409" y="704116"/>
                  <a:pt x="3252067" y="718492"/>
                  <a:pt x="3059300" y="707888"/>
                </a:cubicBezTo>
                <a:cubicBezTo>
                  <a:pt x="2866533" y="697284"/>
                  <a:pt x="2686977" y="695220"/>
                  <a:pt x="2567386" y="707888"/>
                </a:cubicBezTo>
                <a:cubicBezTo>
                  <a:pt x="2447795" y="720556"/>
                  <a:pt x="2233825" y="732195"/>
                  <a:pt x="1954179" y="707888"/>
                </a:cubicBezTo>
                <a:cubicBezTo>
                  <a:pt x="1674533" y="683581"/>
                  <a:pt x="1432015" y="685240"/>
                  <a:pt x="1280324" y="707888"/>
                </a:cubicBezTo>
                <a:cubicBezTo>
                  <a:pt x="1128633" y="730536"/>
                  <a:pt x="955556" y="686338"/>
                  <a:pt x="788410" y="707888"/>
                </a:cubicBezTo>
                <a:cubicBezTo>
                  <a:pt x="621264" y="729438"/>
                  <a:pt x="305557" y="707234"/>
                  <a:pt x="0" y="707888"/>
                </a:cubicBezTo>
                <a:cubicBezTo>
                  <a:pt x="-17342" y="567441"/>
                  <a:pt x="11355" y="484586"/>
                  <a:pt x="0" y="339786"/>
                </a:cubicBezTo>
                <a:cubicBezTo>
                  <a:pt x="-11355" y="194986"/>
                  <a:pt x="2195" y="165501"/>
                  <a:pt x="0" y="0"/>
                </a:cubicBezTo>
                <a:close/>
              </a:path>
              <a:path extrusionOk="0" h="707888" w="6064692">
                <a:moveTo>
                  <a:pt x="0" y="0"/>
                </a:moveTo>
                <a:cubicBezTo>
                  <a:pt x="156975" y="17772"/>
                  <a:pt x="324914" y="-3757"/>
                  <a:pt x="491914" y="0"/>
                </a:cubicBezTo>
                <a:cubicBezTo>
                  <a:pt x="658914" y="3757"/>
                  <a:pt x="782014" y="-14424"/>
                  <a:pt x="983828" y="0"/>
                </a:cubicBezTo>
                <a:cubicBezTo>
                  <a:pt x="1185642" y="14424"/>
                  <a:pt x="1389129" y="-14106"/>
                  <a:pt x="1597036" y="0"/>
                </a:cubicBezTo>
                <a:cubicBezTo>
                  <a:pt x="1804943" y="14106"/>
                  <a:pt x="1889192" y="22345"/>
                  <a:pt x="2149596" y="0"/>
                </a:cubicBezTo>
                <a:cubicBezTo>
                  <a:pt x="2410000" y="-22345"/>
                  <a:pt x="2550366" y="21448"/>
                  <a:pt x="2884098" y="0"/>
                </a:cubicBezTo>
                <a:cubicBezTo>
                  <a:pt x="3217830" y="-21448"/>
                  <a:pt x="3151805" y="-18161"/>
                  <a:pt x="3376012" y="0"/>
                </a:cubicBezTo>
                <a:cubicBezTo>
                  <a:pt x="3600219" y="18161"/>
                  <a:pt x="3806170" y="-6406"/>
                  <a:pt x="3989220" y="0"/>
                </a:cubicBezTo>
                <a:cubicBezTo>
                  <a:pt x="4172270" y="6406"/>
                  <a:pt x="4458430" y="-23062"/>
                  <a:pt x="4784368" y="0"/>
                </a:cubicBezTo>
                <a:cubicBezTo>
                  <a:pt x="5110306" y="23062"/>
                  <a:pt x="5114804" y="-5873"/>
                  <a:pt x="5336929" y="0"/>
                </a:cubicBezTo>
                <a:cubicBezTo>
                  <a:pt x="5559054" y="5873"/>
                  <a:pt x="5709614" y="16720"/>
                  <a:pt x="6064692" y="0"/>
                </a:cubicBezTo>
                <a:cubicBezTo>
                  <a:pt x="6061614" y="134824"/>
                  <a:pt x="6047686" y="238377"/>
                  <a:pt x="6064692" y="353944"/>
                </a:cubicBezTo>
                <a:cubicBezTo>
                  <a:pt x="6081698" y="469511"/>
                  <a:pt x="6074371" y="625820"/>
                  <a:pt x="6064692" y="707888"/>
                </a:cubicBezTo>
                <a:cubicBezTo>
                  <a:pt x="5680211" y="730892"/>
                  <a:pt x="5597643" y="723105"/>
                  <a:pt x="5269543" y="707888"/>
                </a:cubicBezTo>
                <a:cubicBezTo>
                  <a:pt x="4941443" y="692671"/>
                  <a:pt x="4882134" y="682185"/>
                  <a:pt x="4656336" y="707888"/>
                </a:cubicBezTo>
                <a:cubicBezTo>
                  <a:pt x="4430538" y="733591"/>
                  <a:pt x="4119368" y="684702"/>
                  <a:pt x="3921834" y="707888"/>
                </a:cubicBezTo>
                <a:cubicBezTo>
                  <a:pt x="3724300" y="731074"/>
                  <a:pt x="3495638" y="695068"/>
                  <a:pt x="3308626" y="707888"/>
                </a:cubicBezTo>
                <a:cubicBezTo>
                  <a:pt x="3121614" y="720708"/>
                  <a:pt x="2962189" y="728178"/>
                  <a:pt x="2816713" y="707888"/>
                </a:cubicBezTo>
                <a:cubicBezTo>
                  <a:pt x="2671237" y="687598"/>
                  <a:pt x="2415731" y="726778"/>
                  <a:pt x="2203505" y="707888"/>
                </a:cubicBezTo>
                <a:cubicBezTo>
                  <a:pt x="1991279" y="688998"/>
                  <a:pt x="1895256" y="715428"/>
                  <a:pt x="1590297" y="707888"/>
                </a:cubicBezTo>
                <a:cubicBezTo>
                  <a:pt x="1285338" y="700348"/>
                  <a:pt x="1184911" y="678356"/>
                  <a:pt x="855795" y="707888"/>
                </a:cubicBezTo>
                <a:cubicBezTo>
                  <a:pt x="526679" y="737420"/>
                  <a:pt x="211437" y="730213"/>
                  <a:pt x="0" y="707888"/>
                </a:cubicBezTo>
                <a:cubicBezTo>
                  <a:pt x="2625" y="621923"/>
                  <a:pt x="14452" y="484658"/>
                  <a:pt x="0" y="339786"/>
                </a:cubicBezTo>
                <a:cubicBezTo>
                  <a:pt x="-14452" y="194914"/>
                  <a:pt x="13238" y="82476"/>
                  <a:pt x="0" y="0"/>
                </a:cubicBezTo>
                <a:close/>
              </a:path>
            </a:pathLst>
          </a:cu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4000" u="none" cap="none" strike="noStrike">
                <a:solidFill>
                  <a:srgbClr val="C00000"/>
                </a:solidFill>
                <a:latin typeface="Milonga"/>
                <a:ea typeface="Milonga"/>
                <a:cs typeface="Milonga"/>
                <a:sym typeface="Milonga"/>
              </a:rPr>
              <a:t>7. كتب الرسامات و التكريس و التدشين</a:t>
            </a:r>
            <a:endParaRPr b="0" i="0" sz="4000" u="none" cap="none" strike="noStrike">
              <a:solidFill>
                <a:srgbClr val="C00000"/>
              </a:solidFill>
              <a:latin typeface="Milonga"/>
              <a:ea typeface="Milonga"/>
              <a:cs typeface="Milonga"/>
              <a:sym typeface="Milonga"/>
            </a:endParaRPr>
          </a:p>
        </p:txBody>
      </p:sp>
      <p:sp>
        <p:nvSpPr>
          <p:cNvPr id="331" name="Google Shape;331;p14"/>
          <p:cNvSpPr/>
          <p:nvPr/>
        </p:nvSpPr>
        <p:spPr>
          <a:xfrm>
            <a:off x="4372380" y="5374423"/>
            <a:ext cx="7383141" cy="707888"/>
          </a:xfrm>
          <a:custGeom>
            <a:rect b="b" l="l" r="r" t="t"/>
            <a:pathLst>
              <a:path extrusionOk="0" fill="none" h="707888" w="7383141">
                <a:moveTo>
                  <a:pt x="0" y="0"/>
                </a:moveTo>
                <a:cubicBezTo>
                  <a:pt x="349010" y="-19741"/>
                  <a:pt x="641301" y="7753"/>
                  <a:pt x="818857" y="0"/>
                </a:cubicBezTo>
                <a:cubicBezTo>
                  <a:pt x="996413" y="-7753"/>
                  <a:pt x="1243635" y="10675"/>
                  <a:pt x="1490052" y="0"/>
                </a:cubicBezTo>
                <a:cubicBezTo>
                  <a:pt x="1736469" y="-10675"/>
                  <a:pt x="1797564" y="-15815"/>
                  <a:pt x="2087415" y="0"/>
                </a:cubicBezTo>
                <a:cubicBezTo>
                  <a:pt x="2377266" y="15815"/>
                  <a:pt x="2491304" y="16914"/>
                  <a:pt x="2758610" y="0"/>
                </a:cubicBezTo>
                <a:cubicBezTo>
                  <a:pt x="3025916" y="-16914"/>
                  <a:pt x="3210080" y="-12710"/>
                  <a:pt x="3355973" y="0"/>
                </a:cubicBezTo>
                <a:cubicBezTo>
                  <a:pt x="3501866" y="12710"/>
                  <a:pt x="3986105" y="34928"/>
                  <a:pt x="4174831" y="0"/>
                </a:cubicBezTo>
                <a:cubicBezTo>
                  <a:pt x="4363557" y="-34928"/>
                  <a:pt x="4592121" y="-26648"/>
                  <a:pt x="4993688" y="0"/>
                </a:cubicBezTo>
                <a:cubicBezTo>
                  <a:pt x="5395255" y="26648"/>
                  <a:pt x="5347389" y="17563"/>
                  <a:pt x="5591051" y="0"/>
                </a:cubicBezTo>
                <a:cubicBezTo>
                  <a:pt x="5834713" y="-17563"/>
                  <a:pt x="5905877" y="8434"/>
                  <a:pt x="6188415" y="0"/>
                </a:cubicBezTo>
                <a:cubicBezTo>
                  <a:pt x="6470953" y="-8434"/>
                  <a:pt x="6546493" y="2842"/>
                  <a:pt x="6785778" y="0"/>
                </a:cubicBezTo>
                <a:cubicBezTo>
                  <a:pt x="7025063" y="-2842"/>
                  <a:pt x="7150985" y="-26581"/>
                  <a:pt x="7383141" y="0"/>
                </a:cubicBezTo>
                <a:cubicBezTo>
                  <a:pt x="7395167" y="76324"/>
                  <a:pt x="7396523" y="181892"/>
                  <a:pt x="7383141" y="361023"/>
                </a:cubicBezTo>
                <a:cubicBezTo>
                  <a:pt x="7369759" y="540154"/>
                  <a:pt x="7393356" y="594044"/>
                  <a:pt x="7383141" y="707888"/>
                </a:cubicBezTo>
                <a:cubicBezTo>
                  <a:pt x="7221238" y="709519"/>
                  <a:pt x="6951833" y="735132"/>
                  <a:pt x="6711946" y="707888"/>
                </a:cubicBezTo>
                <a:cubicBezTo>
                  <a:pt x="6472059" y="680644"/>
                  <a:pt x="6388655" y="714573"/>
                  <a:pt x="6114583" y="707888"/>
                </a:cubicBezTo>
                <a:cubicBezTo>
                  <a:pt x="5840511" y="701203"/>
                  <a:pt x="5577911" y="733191"/>
                  <a:pt x="5443389" y="707888"/>
                </a:cubicBezTo>
                <a:cubicBezTo>
                  <a:pt x="5308867" y="682585"/>
                  <a:pt x="5161414" y="703457"/>
                  <a:pt x="4993688" y="707888"/>
                </a:cubicBezTo>
                <a:cubicBezTo>
                  <a:pt x="4825962" y="712319"/>
                  <a:pt x="4607544" y="711043"/>
                  <a:pt x="4322493" y="707888"/>
                </a:cubicBezTo>
                <a:cubicBezTo>
                  <a:pt x="4037443" y="704733"/>
                  <a:pt x="3837958" y="723497"/>
                  <a:pt x="3503636" y="707888"/>
                </a:cubicBezTo>
                <a:cubicBezTo>
                  <a:pt x="3169314" y="692279"/>
                  <a:pt x="2886595" y="735198"/>
                  <a:pt x="2684779" y="707888"/>
                </a:cubicBezTo>
                <a:cubicBezTo>
                  <a:pt x="2482963" y="680578"/>
                  <a:pt x="2170347" y="683687"/>
                  <a:pt x="1865921" y="707888"/>
                </a:cubicBezTo>
                <a:cubicBezTo>
                  <a:pt x="1561495" y="732089"/>
                  <a:pt x="1350341" y="705455"/>
                  <a:pt x="1047064" y="707888"/>
                </a:cubicBezTo>
                <a:cubicBezTo>
                  <a:pt x="743787" y="710321"/>
                  <a:pt x="266173" y="676175"/>
                  <a:pt x="0" y="707888"/>
                </a:cubicBezTo>
                <a:cubicBezTo>
                  <a:pt x="17670" y="597842"/>
                  <a:pt x="1018" y="499487"/>
                  <a:pt x="0" y="346865"/>
                </a:cubicBezTo>
                <a:cubicBezTo>
                  <a:pt x="-1018" y="194243"/>
                  <a:pt x="6725" y="76985"/>
                  <a:pt x="0" y="0"/>
                </a:cubicBezTo>
                <a:close/>
              </a:path>
              <a:path extrusionOk="0" h="707888" w="7383141">
                <a:moveTo>
                  <a:pt x="0" y="0"/>
                </a:moveTo>
                <a:cubicBezTo>
                  <a:pt x="215569" y="-7220"/>
                  <a:pt x="261895" y="8365"/>
                  <a:pt x="449700" y="0"/>
                </a:cubicBezTo>
                <a:cubicBezTo>
                  <a:pt x="637505" y="-8365"/>
                  <a:pt x="724953" y="4768"/>
                  <a:pt x="899401" y="0"/>
                </a:cubicBezTo>
                <a:cubicBezTo>
                  <a:pt x="1073849" y="-4768"/>
                  <a:pt x="1344196" y="882"/>
                  <a:pt x="1496764" y="0"/>
                </a:cubicBezTo>
                <a:cubicBezTo>
                  <a:pt x="1649332" y="-882"/>
                  <a:pt x="1891220" y="9228"/>
                  <a:pt x="2020296" y="0"/>
                </a:cubicBezTo>
                <a:cubicBezTo>
                  <a:pt x="2149372" y="-9228"/>
                  <a:pt x="2444609" y="-34985"/>
                  <a:pt x="2765322" y="0"/>
                </a:cubicBezTo>
                <a:cubicBezTo>
                  <a:pt x="3086035" y="34985"/>
                  <a:pt x="3113657" y="-19680"/>
                  <a:pt x="3215022" y="0"/>
                </a:cubicBezTo>
                <a:cubicBezTo>
                  <a:pt x="3316387" y="19680"/>
                  <a:pt x="3536668" y="26112"/>
                  <a:pt x="3812386" y="0"/>
                </a:cubicBezTo>
                <a:cubicBezTo>
                  <a:pt x="4088104" y="-26112"/>
                  <a:pt x="4306666" y="-31562"/>
                  <a:pt x="4631243" y="0"/>
                </a:cubicBezTo>
                <a:cubicBezTo>
                  <a:pt x="4955820" y="31562"/>
                  <a:pt x="5001562" y="-335"/>
                  <a:pt x="5154775" y="0"/>
                </a:cubicBezTo>
                <a:cubicBezTo>
                  <a:pt x="5307988" y="335"/>
                  <a:pt x="5671154" y="-35814"/>
                  <a:pt x="5899801" y="0"/>
                </a:cubicBezTo>
                <a:cubicBezTo>
                  <a:pt x="6128448" y="35814"/>
                  <a:pt x="6288441" y="-10453"/>
                  <a:pt x="6570995" y="0"/>
                </a:cubicBezTo>
                <a:cubicBezTo>
                  <a:pt x="6853549" y="10453"/>
                  <a:pt x="7076612" y="-8879"/>
                  <a:pt x="7383141" y="0"/>
                </a:cubicBezTo>
                <a:cubicBezTo>
                  <a:pt x="7368052" y="135368"/>
                  <a:pt x="7367335" y="230021"/>
                  <a:pt x="7383141" y="361023"/>
                </a:cubicBezTo>
                <a:cubicBezTo>
                  <a:pt x="7398947" y="492025"/>
                  <a:pt x="7369981" y="570824"/>
                  <a:pt x="7383141" y="707888"/>
                </a:cubicBezTo>
                <a:cubicBezTo>
                  <a:pt x="7044970" y="744006"/>
                  <a:pt x="6871665" y="723394"/>
                  <a:pt x="6638115" y="707888"/>
                </a:cubicBezTo>
                <a:cubicBezTo>
                  <a:pt x="6404565" y="692382"/>
                  <a:pt x="6183229" y="727988"/>
                  <a:pt x="6040752" y="707888"/>
                </a:cubicBezTo>
                <a:cubicBezTo>
                  <a:pt x="5898275" y="687788"/>
                  <a:pt x="5727730" y="697828"/>
                  <a:pt x="5591051" y="707888"/>
                </a:cubicBezTo>
                <a:cubicBezTo>
                  <a:pt x="5454372" y="717948"/>
                  <a:pt x="5174932" y="693879"/>
                  <a:pt x="4993688" y="707888"/>
                </a:cubicBezTo>
                <a:cubicBezTo>
                  <a:pt x="4812444" y="721897"/>
                  <a:pt x="4529823" y="687302"/>
                  <a:pt x="4396325" y="707888"/>
                </a:cubicBezTo>
                <a:cubicBezTo>
                  <a:pt x="4262827" y="728474"/>
                  <a:pt x="3863896" y="705314"/>
                  <a:pt x="3651299" y="707888"/>
                </a:cubicBezTo>
                <a:cubicBezTo>
                  <a:pt x="3438702" y="710462"/>
                  <a:pt x="3302648" y="721121"/>
                  <a:pt x="2980104" y="707888"/>
                </a:cubicBezTo>
                <a:cubicBezTo>
                  <a:pt x="2657560" y="694655"/>
                  <a:pt x="2468921" y="715571"/>
                  <a:pt x="2161247" y="707888"/>
                </a:cubicBezTo>
                <a:cubicBezTo>
                  <a:pt x="1853573" y="700205"/>
                  <a:pt x="1573893" y="697713"/>
                  <a:pt x="1342389" y="707888"/>
                </a:cubicBezTo>
                <a:cubicBezTo>
                  <a:pt x="1110885" y="718063"/>
                  <a:pt x="546422" y="757045"/>
                  <a:pt x="0" y="707888"/>
                </a:cubicBezTo>
                <a:cubicBezTo>
                  <a:pt x="13204" y="637617"/>
                  <a:pt x="-10836" y="475243"/>
                  <a:pt x="0" y="368102"/>
                </a:cubicBezTo>
                <a:cubicBezTo>
                  <a:pt x="10836" y="260961"/>
                  <a:pt x="516" y="84130"/>
                  <a:pt x="0" y="0"/>
                </a:cubicBezTo>
                <a:close/>
              </a:path>
            </a:pathLst>
          </a:cu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4000" u="none" cap="none" strike="noStrike">
                <a:solidFill>
                  <a:srgbClr val="C00000"/>
                </a:solidFill>
                <a:latin typeface="Milonga"/>
                <a:ea typeface="Milonga"/>
                <a:cs typeface="Milonga"/>
                <a:sym typeface="Milonga"/>
              </a:rPr>
              <a:t>8. سيامة البطاركة و الأساقفة وتقديس الميرون</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5"/>
          <p:cNvSpPr/>
          <p:nvPr/>
        </p:nvSpPr>
        <p:spPr>
          <a:xfrm>
            <a:off x="7059503" y="264777"/>
            <a:ext cx="4948791"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5401" u="none" cap="none" strike="noStrike">
                <a:solidFill>
                  <a:schemeClr val="dk1"/>
                </a:solidFill>
                <a:latin typeface="El Messiri Medium"/>
                <a:ea typeface="El Messiri Medium"/>
                <a:cs typeface="El Messiri Medium"/>
                <a:sym typeface="El Messiri Medium"/>
              </a:rPr>
              <a:t>ليتورجية القراءات</a:t>
            </a:r>
            <a:endParaRPr b="1" i="0" sz="5401" u="none" cap="none" strike="noStrike">
              <a:solidFill>
                <a:schemeClr val="dk1"/>
              </a:solidFill>
              <a:latin typeface="El Messiri Medium"/>
              <a:ea typeface="El Messiri Medium"/>
              <a:cs typeface="El Messiri Medium"/>
              <a:sym typeface="El Messiri Medium"/>
            </a:endParaRPr>
          </a:p>
        </p:txBody>
      </p:sp>
      <p:sp>
        <p:nvSpPr>
          <p:cNvPr id="337" name="Google Shape;337;p15"/>
          <p:cNvSpPr txBox="1"/>
          <p:nvPr/>
        </p:nvSpPr>
        <p:spPr>
          <a:xfrm>
            <a:off x="8404764" y="1926769"/>
            <a:ext cx="3233578" cy="64633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السنة الليتورجية</a:t>
            </a:r>
            <a:endParaRPr b="1" i="0" sz="3600" u="none" cap="none" strike="noStrike">
              <a:solidFill>
                <a:srgbClr val="C00000"/>
              </a:solidFill>
              <a:latin typeface="El Messiri Medium"/>
              <a:ea typeface="El Messiri Medium"/>
              <a:cs typeface="El Messiri Medium"/>
              <a:sym typeface="El Messiri Medium"/>
            </a:endParaRPr>
          </a:p>
        </p:txBody>
      </p:sp>
      <p:sp>
        <p:nvSpPr>
          <p:cNvPr id="338" name="Google Shape;338;p15"/>
          <p:cNvSpPr txBox="1"/>
          <p:nvPr/>
        </p:nvSpPr>
        <p:spPr>
          <a:xfrm>
            <a:off x="1981200" y="2679115"/>
            <a:ext cx="9657141" cy="2246769"/>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None/>
            </a:pPr>
            <a:r>
              <a:rPr b="0" i="0" lang="ar-EG" sz="3200" u="none" cap="none" strike="noStrike">
                <a:solidFill>
                  <a:schemeClr val="dk1"/>
                </a:solidFill>
                <a:latin typeface="El Messiri Medium"/>
                <a:ea typeface="El Messiri Medium"/>
                <a:cs typeface="El Messiri Medium"/>
                <a:sym typeface="El Messiri Medium"/>
              </a:rPr>
              <a:t>السنة القبطية سنة زراعية بالدرجة الأولى، لذلك فهى مُنظَّمة ومُقسَّمة حسب المواسم الزراعية المختلفة. تنقسم السنة القبطية  إلى ثلاثة فصول من الناحية الزراعية</a:t>
            </a:r>
            <a:endParaRPr b="0" i="0" sz="3200" u="none" cap="none" strike="noStrike">
              <a:solidFill>
                <a:schemeClr val="dk1"/>
              </a:solidFill>
              <a:latin typeface="El Messiri Medium"/>
              <a:ea typeface="El Messiri Medium"/>
              <a:cs typeface="El Messiri Medium"/>
              <a:sym typeface="El Messiri Medium"/>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graphicFrame>
        <p:nvGraphicFramePr>
          <p:cNvPr id="343" name="Google Shape;343;p16"/>
          <p:cNvGraphicFramePr/>
          <p:nvPr/>
        </p:nvGraphicFramePr>
        <p:xfrm>
          <a:off x="289035" y="1641365"/>
          <a:ext cx="3000000" cy="3000000"/>
        </p:xfrm>
        <a:graphic>
          <a:graphicData uri="http://schemas.openxmlformats.org/drawingml/2006/table">
            <a:tbl>
              <a:tblPr>
                <a:noFill/>
                <a:tableStyleId>{A5ED6B6F-23DC-4724-926A-D47084D6DA0F}</a:tableStyleId>
              </a:tblPr>
              <a:tblGrid>
                <a:gridCol w="4597175"/>
                <a:gridCol w="5818575"/>
                <a:gridCol w="1198175"/>
              </a:tblGrid>
              <a:tr h="853975">
                <a:tc>
                  <a:txBody>
                    <a:bodyPr/>
                    <a:lstStyle/>
                    <a:p>
                      <a:pPr indent="0" lvl="0" marL="0" marR="0" rtl="1" algn="ctr">
                        <a:spcBef>
                          <a:spcPts val="0"/>
                        </a:spcBef>
                        <a:spcAft>
                          <a:spcPts val="0"/>
                        </a:spcAft>
                        <a:buNone/>
                      </a:pPr>
                      <a:r>
                        <a:rPr b="1" lang="ar-EG" sz="3600" u="none" cap="none" strike="noStrike">
                          <a:latin typeface="Arial"/>
                          <a:ea typeface="Arial"/>
                          <a:cs typeface="Arial"/>
                          <a:sym typeface="Arial"/>
                        </a:rPr>
                        <a:t>الفصل الزراعي التقريبي المقابل</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0" marR="0" rtl="1" algn="ctr">
                        <a:spcBef>
                          <a:spcPts val="0"/>
                        </a:spcBef>
                        <a:spcAft>
                          <a:spcPts val="0"/>
                        </a:spcAft>
                        <a:buNone/>
                      </a:pPr>
                      <a:r>
                        <a:rPr b="1" lang="ar-EG" sz="3600" u="none" cap="none" strike="noStrike">
                          <a:latin typeface="Arial"/>
                          <a:ea typeface="Arial"/>
                          <a:cs typeface="Arial"/>
                          <a:sym typeface="Arial"/>
                        </a:rPr>
                        <a:t>موضوع الفصل في السنة الليتورجية</a:t>
                      </a:r>
                      <a:endParaRPr b="0" sz="36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0" marR="0" rtl="1" algn="ctr">
                        <a:spcBef>
                          <a:spcPts val="0"/>
                        </a:spcBef>
                        <a:spcAft>
                          <a:spcPts val="0"/>
                        </a:spcAft>
                        <a:buNone/>
                      </a:pPr>
                      <a:r>
                        <a:rPr b="1" lang="ar-EG" sz="3600" u="none" cap="none" strike="noStrike">
                          <a:latin typeface="Arial"/>
                          <a:ea typeface="Arial"/>
                          <a:cs typeface="Arial"/>
                          <a:sym typeface="Arial"/>
                        </a:rPr>
                        <a:t>الفصل</a:t>
                      </a:r>
                      <a:endParaRPr b="0" sz="36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r>
              <a:tr h="1097275">
                <a:tc>
                  <a:txBody>
                    <a:bodyPr/>
                    <a:lstStyle/>
                    <a:p>
                      <a:pPr indent="0" lvl="0" marL="0" marR="0" rtl="1" algn="r">
                        <a:spcBef>
                          <a:spcPts val="0"/>
                        </a:spcBef>
                        <a:spcAft>
                          <a:spcPts val="0"/>
                        </a:spcAft>
                        <a:buNone/>
                      </a:pPr>
                      <a:r>
                        <a:rPr lang="ar-EG" sz="3600" u="none" cap="none" strike="noStrike">
                          <a:latin typeface="Arial"/>
                          <a:ea typeface="Arial"/>
                          <a:cs typeface="Arial"/>
                          <a:sym typeface="Arial"/>
                        </a:rPr>
                        <a:t>الزراعة: الزرع والعشب ونبات الحقل</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rPr lang="ar-EG" sz="3600" u="none" cap="none" strike="noStrike">
                          <a:latin typeface="Arial"/>
                          <a:ea typeface="Arial"/>
                          <a:cs typeface="Arial"/>
                          <a:sym typeface="Arial"/>
                        </a:rPr>
                        <a:t>محبة الله الآب </a:t>
                      </a:r>
                      <a:r>
                        <a:rPr b="1" lang="ar-EG" sz="3600" u="sng" cap="none" strike="noStrike">
                          <a:latin typeface="Arial"/>
                          <a:ea typeface="Arial"/>
                          <a:cs typeface="Arial"/>
                          <a:sym typeface="Arial"/>
                        </a:rPr>
                        <a:t>وتدبير الخلاص </a:t>
                      </a:r>
                      <a:r>
                        <a:rPr lang="ar-EG" sz="3600" u="none" cap="none" strike="noStrike">
                          <a:latin typeface="Arial"/>
                          <a:ea typeface="Arial"/>
                          <a:cs typeface="Arial"/>
                          <a:sym typeface="Arial"/>
                        </a:rPr>
                        <a:t> في </a:t>
                      </a:r>
                      <a:r>
                        <a:rPr b="1" lang="ar-EG" sz="3600" u="sng" cap="none" strike="noStrike">
                          <a:latin typeface="Arial"/>
                          <a:ea typeface="Arial"/>
                          <a:cs typeface="Arial"/>
                          <a:sym typeface="Arial"/>
                        </a:rPr>
                        <a:t>سر التجسد</a:t>
                      </a:r>
                      <a:r>
                        <a:rPr lang="ar-EG" sz="3600" u="none" cap="none" strike="noStrike">
                          <a:latin typeface="Arial"/>
                          <a:ea typeface="Arial"/>
                          <a:cs typeface="Arial"/>
                          <a:sym typeface="Arial"/>
                        </a:rPr>
                        <a:t> الإلهي</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1" algn="ctr">
                        <a:spcBef>
                          <a:spcPts val="0"/>
                        </a:spcBef>
                        <a:spcAft>
                          <a:spcPts val="0"/>
                        </a:spcAft>
                        <a:buNone/>
                      </a:pPr>
                      <a:r>
                        <a:rPr b="0" lang="ar-EG" sz="3600" u="none" cap="none" strike="noStrike">
                          <a:latin typeface="Arial"/>
                          <a:ea typeface="Arial"/>
                          <a:cs typeface="Arial"/>
                          <a:sym typeface="Arial"/>
                        </a:rPr>
                        <a:t>الأول</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097275">
                <a:tc>
                  <a:txBody>
                    <a:bodyPr/>
                    <a:lstStyle/>
                    <a:p>
                      <a:pPr indent="0" lvl="0" marL="0" marR="0" rtl="1" algn="r">
                        <a:spcBef>
                          <a:spcPts val="0"/>
                        </a:spcBef>
                        <a:spcAft>
                          <a:spcPts val="0"/>
                        </a:spcAft>
                        <a:buNone/>
                      </a:pPr>
                      <a:r>
                        <a:rPr lang="ar-EG" sz="3600" u="none" cap="none" strike="noStrike">
                          <a:latin typeface="Arial"/>
                          <a:ea typeface="Arial"/>
                          <a:cs typeface="Arial"/>
                          <a:sym typeface="Arial"/>
                        </a:rPr>
                        <a:t>الحصاد: أهوية السماء وثمرات الأرض</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rPr lang="ar-EG" sz="3600" u="none" cap="none" strike="noStrike">
                          <a:latin typeface="Arial"/>
                          <a:ea typeface="Arial"/>
                          <a:cs typeface="Arial"/>
                          <a:sym typeface="Arial"/>
                        </a:rPr>
                        <a:t>نعمة الابن الوحيد </a:t>
                      </a:r>
                      <a:r>
                        <a:rPr b="1" lang="ar-EG" sz="3600" u="sng" cap="none" strike="noStrike">
                          <a:latin typeface="Arial"/>
                          <a:ea typeface="Arial"/>
                          <a:cs typeface="Arial"/>
                          <a:sym typeface="Arial"/>
                        </a:rPr>
                        <a:t>وعمل الخلاص </a:t>
                      </a:r>
                      <a:r>
                        <a:rPr lang="ar-EG" sz="3600" u="none" cap="none" strike="noStrike">
                          <a:latin typeface="Arial"/>
                          <a:ea typeface="Arial"/>
                          <a:cs typeface="Arial"/>
                          <a:sym typeface="Arial"/>
                        </a:rPr>
                        <a:t>في </a:t>
                      </a:r>
                      <a:r>
                        <a:rPr b="1" lang="ar-EG" sz="3600" u="sng" cap="none" strike="noStrike">
                          <a:latin typeface="Arial"/>
                          <a:ea typeface="Arial"/>
                          <a:cs typeface="Arial"/>
                          <a:sym typeface="Arial"/>
                        </a:rPr>
                        <a:t>سر الفداء</a:t>
                      </a:r>
                      <a:r>
                        <a:rPr lang="ar-EG" sz="3600" u="none" cap="none" strike="noStrike">
                          <a:latin typeface="Arial"/>
                          <a:ea typeface="Arial"/>
                          <a:cs typeface="Arial"/>
                          <a:sym typeface="Arial"/>
                        </a:rPr>
                        <a:t>  </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1" algn="ctr">
                        <a:spcBef>
                          <a:spcPts val="0"/>
                        </a:spcBef>
                        <a:spcAft>
                          <a:spcPts val="0"/>
                        </a:spcAft>
                        <a:buNone/>
                      </a:pPr>
                      <a:r>
                        <a:rPr lang="ar-EG" sz="3600" u="none" cap="none" strike="noStrike">
                          <a:latin typeface="Arial"/>
                          <a:ea typeface="Arial"/>
                          <a:cs typeface="Arial"/>
                          <a:sym typeface="Arial"/>
                        </a:rPr>
                        <a:t>الثاني</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097275">
                <a:tc>
                  <a:txBody>
                    <a:bodyPr/>
                    <a:lstStyle/>
                    <a:p>
                      <a:pPr indent="0" lvl="0" marL="0" marR="0" rtl="1" algn="r">
                        <a:spcBef>
                          <a:spcPts val="0"/>
                        </a:spcBef>
                        <a:spcAft>
                          <a:spcPts val="0"/>
                        </a:spcAft>
                        <a:buNone/>
                      </a:pPr>
                      <a:r>
                        <a:rPr b="0" lang="ar-EG" sz="3600" u="none" cap="none" strike="noStrike">
                          <a:latin typeface="Arial"/>
                          <a:ea typeface="Arial"/>
                          <a:cs typeface="Arial"/>
                          <a:sym typeface="Arial"/>
                        </a:rPr>
                        <a:t>المياه: فيضان النيل ومياه الأمطار</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rPr lang="ar-EG" sz="3600" u="none" cap="none" strike="noStrike">
                          <a:latin typeface="Arial"/>
                          <a:ea typeface="Arial"/>
                          <a:cs typeface="Arial"/>
                          <a:sym typeface="Arial"/>
                        </a:rPr>
                        <a:t>شركة وعطية الروح القدس </a:t>
                      </a:r>
                      <a:r>
                        <a:rPr b="1" lang="ar-EG" sz="3600" u="sng" cap="none" strike="noStrike">
                          <a:latin typeface="Arial"/>
                          <a:ea typeface="Arial"/>
                          <a:cs typeface="Arial"/>
                          <a:sym typeface="Arial"/>
                        </a:rPr>
                        <a:t>وتتميم الخلاص</a:t>
                      </a:r>
                      <a:r>
                        <a:rPr lang="ar-EG" sz="3600" u="none" cap="none" strike="noStrike">
                          <a:latin typeface="Arial"/>
                          <a:ea typeface="Arial"/>
                          <a:cs typeface="Arial"/>
                          <a:sym typeface="Arial"/>
                        </a:rPr>
                        <a:t> في </a:t>
                      </a:r>
                      <a:r>
                        <a:rPr b="1" lang="ar-EG" sz="3600" u="sng" cap="none" strike="noStrike">
                          <a:latin typeface="Arial"/>
                          <a:ea typeface="Arial"/>
                          <a:cs typeface="Arial"/>
                          <a:sym typeface="Arial"/>
                        </a:rPr>
                        <a:t>سر الكنيسة</a:t>
                      </a:r>
                      <a:endParaRPr sz="36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1" algn="ctr">
                        <a:spcBef>
                          <a:spcPts val="0"/>
                        </a:spcBef>
                        <a:spcAft>
                          <a:spcPts val="0"/>
                        </a:spcAft>
                        <a:buNone/>
                      </a:pPr>
                      <a:r>
                        <a:rPr lang="ar-EG" sz="3600" u="none" cap="none" strike="noStrike">
                          <a:latin typeface="Arial"/>
                          <a:ea typeface="Arial"/>
                          <a:cs typeface="Arial"/>
                          <a:sym typeface="Arial"/>
                        </a:rPr>
                        <a:t>الثالث</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344" name="Google Shape;344;p16"/>
          <p:cNvSpPr/>
          <p:nvPr/>
        </p:nvSpPr>
        <p:spPr>
          <a:xfrm>
            <a:off x="320216" y="6173142"/>
            <a:ext cx="442750" cy="3694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1801" u="none" cap="none" strike="noStrike">
                <a:solidFill>
                  <a:schemeClr val="dk1"/>
                </a:solidFill>
                <a:latin typeface="Calibri"/>
                <a:ea typeface="Calibri"/>
                <a:cs typeface="Calibri"/>
                <a:sym typeface="Calibri"/>
              </a:rPr>
              <a:t>[6]</a:t>
            </a:r>
            <a:endParaRPr/>
          </a:p>
        </p:txBody>
      </p:sp>
      <p:sp>
        <p:nvSpPr>
          <p:cNvPr id="345" name="Google Shape;345;p16"/>
          <p:cNvSpPr txBox="1"/>
          <p:nvPr/>
        </p:nvSpPr>
        <p:spPr>
          <a:xfrm>
            <a:off x="8404764" y="636449"/>
            <a:ext cx="3233578" cy="64633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السنة الليتورجية</a:t>
            </a:r>
            <a:endParaRPr b="1" i="0" sz="3600" u="none" cap="none" strike="noStrike">
              <a:solidFill>
                <a:srgbClr val="C00000"/>
              </a:solidFill>
              <a:latin typeface="El Messiri Medium"/>
              <a:ea typeface="El Messiri Medium"/>
              <a:cs typeface="El Messiri Medium"/>
              <a:sym typeface="El Messiri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graphicFrame>
        <p:nvGraphicFramePr>
          <p:cNvPr id="350" name="Google Shape;350;p17"/>
          <p:cNvGraphicFramePr/>
          <p:nvPr/>
        </p:nvGraphicFramePr>
        <p:xfrm>
          <a:off x="320216" y="701270"/>
          <a:ext cx="3000000" cy="3000000"/>
        </p:xfrm>
        <a:graphic>
          <a:graphicData uri="http://schemas.openxmlformats.org/drawingml/2006/table">
            <a:tbl>
              <a:tblPr>
                <a:noFill/>
                <a:tableStyleId>{A5ED6B6F-23DC-4724-926A-D47084D6DA0F}</a:tableStyleId>
              </a:tblPr>
              <a:tblGrid>
                <a:gridCol w="974825"/>
                <a:gridCol w="782300"/>
                <a:gridCol w="1199250"/>
                <a:gridCol w="1838325"/>
                <a:gridCol w="4191625"/>
                <a:gridCol w="1054575"/>
                <a:gridCol w="1510650"/>
              </a:tblGrid>
              <a:tr h="413150">
                <a:tc>
                  <a:txBody>
                    <a:bodyPr/>
                    <a:lstStyle/>
                    <a:p>
                      <a:pPr indent="0" lvl="0" marL="0" marR="0" rtl="1" algn="ctr">
                        <a:spcBef>
                          <a:spcPts val="0"/>
                        </a:spcBef>
                        <a:spcAft>
                          <a:spcPts val="0"/>
                        </a:spcAft>
                        <a:buNone/>
                      </a:pPr>
                      <a:r>
                        <a:rPr b="1" lang="ar-EG" sz="2500" u="none" cap="none" strike="noStrike">
                          <a:latin typeface="Arial"/>
                          <a:ea typeface="Arial"/>
                          <a:cs typeface="Arial"/>
                          <a:sym typeface="Arial"/>
                        </a:rPr>
                        <a:t>النهاية</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5A5A5"/>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البدء</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5A5A5"/>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عدد الآحاد</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5A5A5"/>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الفترة الزمنية</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5A5A5"/>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الموضوع</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5A5A5"/>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المنهج</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5A5A5"/>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الفصل</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5A5A5"/>
                    </a:solidFill>
                  </a:tcPr>
                </a:tc>
              </a:tr>
              <a:tr h="758625">
                <a:tc>
                  <a:txBody>
                    <a:bodyPr/>
                    <a:lstStyle/>
                    <a:p>
                      <a:pPr indent="0" lvl="0" marL="0" marR="0" rtl="1" algn="ctr">
                        <a:spcBef>
                          <a:spcPts val="0"/>
                        </a:spcBef>
                        <a:spcAft>
                          <a:spcPts val="0"/>
                        </a:spcAft>
                        <a:buNone/>
                      </a:pPr>
                      <a:r>
                        <a:rPr b="1" lang="ar-EG" sz="2500" u="none" cap="none" strike="noStrike">
                          <a:latin typeface="Arial"/>
                          <a:ea typeface="Arial"/>
                          <a:cs typeface="Arial"/>
                          <a:sym typeface="Arial"/>
                        </a:rPr>
                        <a:t>ثابتة</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ثابت</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8 آحاد</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توت وبابة</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شهوة الرب للقاء الإنسان وحاجة البشرية الملحة للقاء به</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الأول</a:t>
                      </a:r>
                      <a:endParaRPr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rowSpan="2">
                  <a:txBody>
                    <a:bodyPr/>
                    <a:lstStyle/>
                    <a:p>
                      <a:pPr indent="0" lvl="0" marL="0" marR="0" rtl="1" algn="ctr">
                        <a:spcBef>
                          <a:spcPts val="0"/>
                        </a:spcBef>
                        <a:spcAft>
                          <a:spcPts val="0"/>
                        </a:spcAft>
                        <a:buNone/>
                      </a:pPr>
                      <a:r>
                        <a:rPr b="1" lang="ar-EG" sz="2500" u="none" cap="none" strike="noStrike">
                          <a:latin typeface="Arial"/>
                          <a:ea typeface="Arial"/>
                          <a:cs typeface="Arial"/>
                          <a:sym typeface="Arial"/>
                        </a:rPr>
                        <a:t>الأول</a:t>
                      </a:r>
                      <a:endParaRPr b="1" sz="2500" u="none" cap="none" strike="noStrike">
                        <a:latin typeface="Arial"/>
                        <a:ea typeface="Arial"/>
                        <a:cs typeface="Arial"/>
                        <a:sym typeface="Arial"/>
                      </a:endParaRPr>
                    </a:p>
                    <a:p>
                      <a:pPr indent="0" lvl="0" marL="0" marR="0" rtl="1" algn="ctr">
                        <a:lnSpc>
                          <a:spcPct val="100000"/>
                        </a:lnSpc>
                        <a:spcBef>
                          <a:spcPts val="0"/>
                        </a:spcBef>
                        <a:spcAft>
                          <a:spcPts val="0"/>
                        </a:spcAft>
                        <a:buClr>
                          <a:schemeClr val="dk1"/>
                        </a:buClr>
                        <a:buSzPts val="2500"/>
                        <a:buFont typeface="Arial"/>
                        <a:buNone/>
                      </a:pPr>
                      <a:r>
                        <a:rPr b="1" lang="ar-EG" sz="2500" u="none" cap="none" strike="noStrike">
                          <a:latin typeface="Arial"/>
                          <a:ea typeface="Arial"/>
                          <a:cs typeface="Arial"/>
                          <a:sym typeface="Arial"/>
                        </a:rPr>
                        <a:t>الله الآب</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r>
              <a:tr h="556150">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ثابتة</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ثابت</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8 آحاد</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هاتور وكيهك</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لقاء الله بالبشرية في سر التجسد</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الثاني</a:t>
                      </a:r>
                      <a:endParaRPr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vMerge="1"/>
              </a:tr>
              <a:tr h="758625">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متغيرة</a:t>
                      </a:r>
                      <a:endParaRPr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8E2F3"/>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ثابت</a:t>
                      </a:r>
                      <a:endParaRPr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8E2F3"/>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8 آحاد</a:t>
                      </a:r>
                      <a:endParaRPr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8E2F3"/>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طوبة وإمشير</a:t>
                      </a:r>
                      <a:endParaRPr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8E2F3"/>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أسرار الكنيسة - منهج انتقالي ما بين سر التجسد وسر الفداء</a:t>
                      </a:r>
                      <a:endParaRPr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8E2F3"/>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الثالث</a:t>
                      </a:r>
                      <a:endParaRPr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8E2F3"/>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منهج انتقالي</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8E2F3"/>
                    </a:solidFill>
                  </a:tcPr>
                </a:tc>
              </a:tr>
              <a:tr h="556150">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متغيرة</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متغير</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8 آحاد</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7 أسابيع</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249555" lvl="0" marL="0" marR="0" rtl="1" algn="ctr">
                        <a:spcBef>
                          <a:spcPts val="0"/>
                        </a:spcBef>
                        <a:spcAft>
                          <a:spcPts val="0"/>
                        </a:spcAft>
                        <a:buNone/>
                      </a:pPr>
                      <a:r>
                        <a:rPr b="1" lang="ar-EG" sz="2500" u="sng" cap="none" strike="noStrike">
                          <a:latin typeface="Arial"/>
                          <a:ea typeface="Arial"/>
                          <a:cs typeface="Arial"/>
                          <a:sym typeface="Arial"/>
                        </a:rPr>
                        <a:t>شركة جهاد، الصوم الكبير</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الرابع</a:t>
                      </a:r>
                      <a:endParaRPr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rowSpan="3">
                  <a:txBody>
                    <a:bodyPr/>
                    <a:lstStyle/>
                    <a:p>
                      <a:pPr indent="0" lvl="0" marL="0" marR="0" rtl="1" algn="ctr">
                        <a:spcBef>
                          <a:spcPts val="0"/>
                        </a:spcBef>
                        <a:spcAft>
                          <a:spcPts val="0"/>
                        </a:spcAft>
                        <a:buNone/>
                      </a:pPr>
                      <a:r>
                        <a:rPr b="1" lang="ar-EG" sz="2500" u="none" cap="none" strike="noStrike">
                          <a:latin typeface="Arial"/>
                          <a:ea typeface="Arial"/>
                          <a:cs typeface="Arial"/>
                          <a:sym typeface="Arial"/>
                        </a:rPr>
                        <a:t>الثاني</a:t>
                      </a:r>
                      <a:endParaRPr/>
                    </a:p>
                    <a:p>
                      <a:pPr indent="0" lvl="0" marL="0" marR="18415" rtl="1" algn="ctr">
                        <a:lnSpc>
                          <a:spcPct val="100000"/>
                        </a:lnSpc>
                        <a:spcBef>
                          <a:spcPts val="0"/>
                        </a:spcBef>
                        <a:spcAft>
                          <a:spcPts val="0"/>
                        </a:spcAft>
                        <a:buClr>
                          <a:schemeClr val="dk1"/>
                        </a:buClr>
                        <a:buSzPts val="2500"/>
                        <a:buFont typeface="Arial"/>
                        <a:buNone/>
                      </a:pPr>
                      <a:r>
                        <a:rPr b="1" lang="ar-EG" sz="2500" u="none" cap="none" strike="noStrike">
                          <a:latin typeface="Arial"/>
                          <a:ea typeface="Arial"/>
                          <a:cs typeface="Arial"/>
                          <a:sym typeface="Arial"/>
                        </a:rPr>
                        <a:t> الله الابن</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r>
              <a:tr h="556150">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متغيرة</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متغير</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7 أيام</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0" rtl="1" algn="ctr">
                        <a:spcBef>
                          <a:spcPts val="0"/>
                        </a:spcBef>
                        <a:spcAft>
                          <a:spcPts val="0"/>
                        </a:spcAft>
                        <a:buNone/>
                      </a:pPr>
                      <a:r>
                        <a:rPr b="0" lang="ar-EG" sz="2500" u="none" cap="none" strike="noStrike">
                          <a:latin typeface="Arial"/>
                          <a:ea typeface="Arial"/>
                          <a:cs typeface="Arial"/>
                          <a:sym typeface="Arial"/>
                        </a:rPr>
                        <a:t>7 أيام تختم بالقيامة</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شركة آلام و موت، أسبوع الآلام</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الخامس</a:t>
                      </a:r>
                      <a:endParaRPr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vMerge="1"/>
              </a:tr>
              <a:tr h="758625">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متغيرة</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متغير</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8 آحاد</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8890" rtl="1" algn="ctr">
                        <a:spcBef>
                          <a:spcPts val="0"/>
                        </a:spcBef>
                        <a:spcAft>
                          <a:spcPts val="0"/>
                        </a:spcAft>
                        <a:buNone/>
                      </a:pPr>
                      <a:r>
                        <a:rPr lang="ar-EG" sz="2500" u="none" cap="none" strike="noStrike">
                          <a:latin typeface="Arial"/>
                          <a:ea typeface="Arial"/>
                          <a:cs typeface="Arial"/>
                          <a:sym typeface="Arial"/>
                        </a:rPr>
                        <a:t>7 أسابيع</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شركة قيامة ، عيد القيامة و الخماسين المقدسة</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السادس</a:t>
                      </a:r>
                      <a:endParaRPr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vMerge="1"/>
              </a:tr>
              <a:tr h="758625">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ثابتة</a:t>
                      </a:r>
                      <a:endParaRPr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8E2F3"/>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متغير</a:t>
                      </a:r>
                      <a:endParaRPr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8E2F3"/>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8 آحاد</a:t>
                      </a:r>
                      <a:endParaRPr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8E2F3"/>
                    </a:solidFill>
                  </a:tcPr>
                </a:tc>
                <a:tc>
                  <a:txBody>
                    <a:bodyPr/>
                    <a:lstStyle/>
                    <a:p>
                      <a:pPr indent="0" lvl="0" marL="0" marR="0" rtl="1" algn="ctr">
                        <a:spcBef>
                          <a:spcPts val="0"/>
                        </a:spcBef>
                        <a:spcAft>
                          <a:spcPts val="0"/>
                        </a:spcAft>
                        <a:buNone/>
                      </a:pPr>
                      <a:r>
                        <a:rPr b="1" lang="ar-EG" sz="2500" u="none" cap="none" strike="noStrike">
                          <a:latin typeface="Arial"/>
                          <a:ea typeface="Arial"/>
                          <a:cs typeface="Arial"/>
                          <a:sym typeface="Arial"/>
                        </a:rPr>
                        <a:t>نصف بشنس وبؤونة</a:t>
                      </a:r>
                      <a:endParaRPr b="0"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8E2F3"/>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الروح القدس – مدته 6 آحاد + أحدان مشتركان مع الخماسين</a:t>
                      </a:r>
                      <a:endParaRPr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8E2F3"/>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السابع</a:t>
                      </a:r>
                      <a:endParaRPr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8E2F3"/>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الثالث</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8E2F3"/>
                    </a:solidFill>
                  </a:tcPr>
                </a:tc>
              </a:tr>
              <a:tr h="556150">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ثابتة</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ثابت</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8 آحاد</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أبيب ومسرى**</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lang="ar-EG" sz="2500" u="none" cap="none" strike="noStrike">
                          <a:latin typeface="Arial"/>
                          <a:ea typeface="Arial"/>
                          <a:cs typeface="Arial"/>
                          <a:sym typeface="Arial"/>
                        </a:rPr>
                        <a:t>الكنيسة في العالم</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الثامن</a:t>
                      </a:r>
                      <a:endParaRPr sz="2500" u="none" cap="none" strike="noStrike">
                        <a:latin typeface="Arial"/>
                        <a:ea typeface="Arial"/>
                        <a:cs typeface="Arial"/>
                        <a:sym typeface="Arial"/>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a:txBody>
                    <a:bodyPr/>
                    <a:lstStyle/>
                    <a:p>
                      <a:pPr indent="0" lvl="0" marL="0" marR="18415" rtl="1" algn="ctr">
                        <a:spcBef>
                          <a:spcPts val="0"/>
                        </a:spcBef>
                        <a:spcAft>
                          <a:spcPts val="0"/>
                        </a:spcAft>
                        <a:buNone/>
                      </a:pPr>
                      <a:r>
                        <a:rPr b="1" lang="ar-EG" sz="2500" u="none" cap="none" strike="noStrike">
                          <a:latin typeface="Arial"/>
                          <a:ea typeface="Arial"/>
                          <a:cs typeface="Arial"/>
                          <a:sym typeface="Arial"/>
                        </a:rPr>
                        <a:t>الروح القدس</a:t>
                      </a:r>
                      <a:endParaRPr/>
                    </a:p>
                  </a:txBody>
                  <a:tcPr marT="0" marB="0" marR="68575" marL="6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r>
            </a:tbl>
          </a:graphicData>
        </a:graphic>
      </p:graphicFrame>
      <p:sp>
        <p:nvSpPr>
          <p:cNvPr id="351" name="Google Shape;351;p17"/>
          <p:cNvSpPr/>
          <p:nvPr/>
        </p:nvSpPr>
        <p:spPr>
          <a:xfrm>
            <a:off x="86178" y="6376342"/>
            <a:ext cx="910826" cy="369462"/>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1801" u="none" cap="none" strike="noStrike">
                <a:solidFill>
                  <a:schemeClr val="dk1"/>
                </a:solidFill>
                <a:latin typeface="Calibri"/>
                <a:ea typeface="Calibri"/>
                <a:cs typeface="Calibri"/>
                <a:sym typeface="Calibri"/>
              </a:rPr>
              <a:t>[7] &amp;[6]</a:t>
            </a:r>
            <a:endParaRPr/>
          </a:p>
        </p:txBody>
      </p:sp>
      <p:sp>
        <p:nvSpPr>
          <p:cNvPr id="352" name="Google Shape;352;p17"/>
          <p:cNvSpPr txBox="1"/>
          <p:nvPr/>
        </p:nvSpPr>
        <p:spPr>
          <a:xfrm>
            <a:off x="8333644" y="50801"/>
            <a:ext cx="3233578" cy="64633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السنة الليتورجية</a:t>
            </a:r>
            <a:endParaRPr b="1" i="0" sz="3600" u="none" cap="none" strike="noStrike">
              <a:solidFill>
                <a:srgbClr val="C00000"/>
              </a:solidFill>
              <a:latin typeface="El Messiri Medium"/>
              <a:ea typeface="El Messiri Medium"/>
              <a:cs typeface="El Messiri Medium"/>
              <a:sym typeface="El Messiri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8"/>
          <p:cNvSpPr/>
          <p:nvPr/>
        </p:nvSpPr>
        <p:spPr>
          <a:xfrm>
            <a:off x="7059503" y="264777"/>
            <a:ext cx="4948791"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5401" u="none" cap="none" strike="noStrike">
                <a:solidFill>
                  <a:schemeClr val="dk1"/>
                </a:solidFill>
                <a:latin typeface="El Messiri Medium"/>
                <a:ea typeface="El Messiri Medium"/>
                <a:cs typeface="El Messiri Medium"/>
                <a:sym typeface="El Messiri Medium"/>
              </a:rPr>
              <a:t>ليتورجية القراءات</a:t>
            </a:r>
            <a:endParaRPr b="1" i="0" sz="5401" u="none" cap="none" strike="noStrike">
              <a:solidFill>
                <a:schemeClr val="dk1"/>
              </a:solidFill>
              <a:latin typeface="El Messiri Medium"/>
              <a:ea typeface="El Messiri Medium"/>
              <a:cs typeface="El Messiri Medium"/>
              <a:sym typeface="El Messiri Medium"/>
            </a:endParaRPr>
          </a:p>
        </p:txBody>
      </p:sp>
      <p:sp>
        <p:nvSpPr>
          <p:cNvPr id="358" name="Google Shape;358;p18"/>
          <p:cNvSpPr/>
          <p:nvPr/>
        </p:nvSpPr>
        <p:spPr>
          <a:xfrm>
            <a:off x="6566578" y="1281327"/>
            <a:ext cx="5333511" cy="64633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3. قراءات الطقس السنوى</a:t>
            </a:r>
            <a:endParaRPr b="1" i="0" sz="3600" u="none" cap="none" strike="noStrike">
              <a:solidFill>
                <a:srgbClr val="C00000"/>
              </a:solidFill>
              <a:latin typeface="El Messiri Medium"/>
              <a:ea typeface="El Messiri Medium"/>
              <a:cs typeface="El Messiri Medium"/>
              <a:sym typeface="El Messiri Medium"/>
            </a:endParaRPr>
          </a:p>
        </p:txBody>
      </p:sp>
      <p:sp>
        <p:nvSpPr>
          <p:cNvPr id="359" name="Google Shape;359;p18"/>
          <p:cNvSpPr txBox="1"/>
          <p:nvPr/>
        </p:nvSpPr>
        <p:spPr>
          <a:xfrm>
            <a:off x="9233334" y="2059736"/>
            <a:ext cx="1189948" cy="83099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EG" sz="4800" u="none" cap="none" strike="noStrike">
                <a:solidFill>
                  <a:srgbClr val="C00000"/>
                </a:solidFill>
                <a:latin typeface="Arial"/>
                <a:ea typeface="Arial"/>
                <a:cs typeface="Arial"/>
                <a:sym typeface="Arial"/>
              </a:rPr>
              <a:t>الأحاد</a:t>
            </a:r>
            <a:endParaRPr b="1" i="0" sz="4800" u="none" cap="none" strike="noStrike">
              <a:solidFill>
                <a:srgbClr val="C00000"/>
              </a:solidFill>
              <a:latin typeface="Arial"/>
              <a:ea typeface="Arial"/>
              <a:cs typeface="Arial"/>
              <a:sym typeface="Arial"/>
            </a:endParaRPr>
          </a:p>
        </p:txBody>
      </p:sp>
      <p:sp>
        <p:nvSpPr>
          <p:cNvPr id="360" name="Google Shape;360;p18"/>
          <p:cNvSpPr txBox="1"/>
          <p:nvPr/>
        </p:nvSpPr>
        <p:spPr>
          <a:xfrm>
            <a:off x="2208537" y="2059738"/>
            <a:ext cx="1189948" cy="83099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EG" sz="4800" u="none" cap="none" strike="noStrike">
                <a:solidFill>
                  <a:srgbClr val="C00000"/>
                </a:solidFill>
                <a:latin typeface="Arial"/>
                <a:ea typeface="Arial"/>
                <a:cs typeface="Arial"/>
                <a:sym typeface="Arial"/>
              </a:rPr>
              <a:t>الأيام</a:t>
            </a:r>
            <a:endParaRPr b="1" i="0" sz="4800" u="none" cap="none" strike="noStrike">
              <a:solidFill>
                <a:srgbClr val="C00000"/>
              </a:solidFill>
              <a:latin typeface="Arial"/>
              <a:ea typeface="Arial"/>
              <a:cs typeface="Arial"/>
              <a:sym typeface="Arial"/>
            </a:endParaRPr>
          </a:p>
        </p:txBody>
      </p:sp>
      <p:sp>
        <p:nvSpPr>
          <p:cNvPr id="361" name="Google Shape;361;p18"/>
          <p:cNvSpPr txBox="1"/>
          <p:nvPr/>
        </p:nvSpPr>
        <p:spPr>
          <a:xfrm>
            <a:off x="5980684" y="2998664"/>
            <a:ext cx="6027609" cy="317009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EG" sz="3600" u="none" cap="none" strike="noStrike">
                <a:solidFill>
                  <a:schemeClr val="dk1"/>
                </a:solidFill>
                <a:latin typeface="El Messiri Medium"/>
                <a:ea typeface="El Messiri Medium"/>
                <a:cs typeface="El Messiri Medium"/>
                <a:sym typeface="El Messiri Medium"/>
              </a:rPr>
              <a:t>9.5 شهر* X   4 أحاد = 38</a:t>
            </a:r>
            <a:endParaRPr/>
          </a:p>
          <a:p>
            <a:pPr indent="0" lvl="0" marL="0" marR="0" rtl="1" algn="r">
              <a:spcBef>
                <a:spcPts val="0"/>
              </a:spcBef>
              <a:spcAft>
                <a:spcPts val="0"/>
              </a:spcAft>
              <a:buNone/>
            </a:pPr>
            <a:r>
              <a:rPr b="1" i="0" lang="ar-EG" sz="3600" u="none" cap="none" strike="noStrike">
                <a:solidFill>
                  <a:schemeClr val="dk1"/>
                </a:solidFill>
                <a:latin typeface="El Messiri Medium"/>
                <a:ea typeface="El Messiri Medium"/>
                <a:cs typeface="El Messiri Medium"/>
                <a:sym typeface="El Messiri Medium"/>
              </a:rPr>
              <a:t>  + 1 أحد النسىء = 39</a:t>
            </a:r>
            <a:endParaRPr b="1" i="0" sz="3600" u="none" cap="none" strike="noStrike">
              <a:solidFill>
                <a:schemeClr val="dk1"/>
              </a:solidFill>
              <a:latin typeface="El Messiri Medium"/>
              <a:ea typeface="El Messiri Medium"/>
              <a:cs typeface="El Messiri Medium"/>
              <a:sym typeface="El Messiri Medium"/>
            </a:endParaRPr>
          </a:p>
          <a:p>
            <a:pPr indent="0" lvl="0" marL="0" marR="0" rtl="1" algn="r">
              <a:spcBef>
                <a:spcPts val="0"/>
              </a:spcBef>
              <a:spcAft>
                <a:spcPts val="0"/>
              </a:spcAft>
              <a:buNone/>
            </a:pPr>
            <a:r>
              <a:rPr b="1" i="0" lang="ar-EG" sz="3600" u="none" cap="none" strike="noStrike">
                <a:solidFill>
                  <a:schemeClr val="dk1"/>
                </a:solidFill>
                <a:latin typeface="El Messiri Medium"/>
                <a:ea typeface="El Messiri Medium"/>
                <a:cs typeface="El Messiri Medium"/>
                <a:sym typeface="El Messiri Medium"/>
              </a:rPr>
              <a:t>قراءات الأحد الخامس 1+</a:t>
            </a:r>
            <a:endParaRPr/>
          </a:p>
          <a:p>
            <a:pPr indent="0" lvl="0" marL="0" marR="0" rtl="1" algn="r">
              <a:spcBef>
                <a:spcPts val="0"/>
              </a:spcBef>
              <a:spcAft>
                <a:spcPts val="0"/>
              </a:spcAft>
              <a:buNone/>
            </a:pPr>
            <a:r>
              <a:t/>
            </a:r>
            <a:endParaRPr b="1" i="0" sz="3600" u="none" cap="none" strike="noStrike">
              <a:solidFill>
                <a:schemeClr val="dk1"/>
              </a:solidFill>
              <a:latin typeface="El Messiri Medium"/>
              <a:ea typeface="El Messiri Medium"/>
              <a:cs typeface="El Messiri Medium"/>
              <a:sym typeface="El Messiri Medium"/>
            </a:endParaRPr>
          </a:p>
          <a:p>
            <a:pPr indent="0" lvl="0" marL="0" marR="0" rtl="1" algn="r">
              <a:spcBef>
                <a:spcPts val="0"/>
              </a:spcBef>
              <a:spcAft>
                <a:spcPts val="0"/>
              </a:spcAft>
              <a:buNone/>
            </a:pPr>
            <a:r>
              <a:t/>
            </a:r>
            <a:endParaRPr b="1" i="0" sz="2000" u="none" cap="none" strike="noStrike">
              <a:solidFill>
                <a:schemeClr val="dk1"/>
              </a:solidFill>
              <a:latin typeface="El Messiri Medium"/>
              <a:ea typeface="El Messiri Medium"/>
              <a:cs typeface="El Messiri Medium"/>
              <a:sym typeface="El Messiri Medium"/>
            </a:endParaRPr>
          </a:p>
          <a:p>
            <a:pPr indent="0" lvl="0" marL="0" marR="0" rtl="1" algn="r">
              <a:spcBef>
                <a:spcPts val="0"/>
              </a:spcBef>
              <a:spcAft>
                <a:spcPts val="0"/>
              </a:spcAft>
              <a:buNone/>
            </a:pPr>
            <a:r>
              <a:rPr b="1" i="0" lang="ar-EG" sz="3600" u="none" cap="none" strike="noStrike">
                <a:solidFill>
                  <a:schemeClr val="dk1"/>
                </a:solidFill>
                <a:latin typeface="El Messiri Medium"/>
                <a:ea typeface="El Messiri Medium"/>
                <a:cs typeface="El Messiri Medium"/>
                <a:sym typeface="El Messiri Medium"/>
              </a:rPr>
              <a:t>المجموع </a:t>
            </a:r>
            <a:r>
              <a:rPr b="1" i="0" lang="ar-EG" sz="3600" u="none" cap="none" strike="noStrike">
                <a:solidFill>
                  <a:srgbClr val="C00000"/>
                </a:solidFill>
                <a:latin typeface="El Messiri Medium"/>
                <a:ea typeface="El Messiri Medium"/>
                <a:cs typeface="El Messiri Medium"/>
                <a:sym typeface="El Messiri Medium"/>
              </a:rPr>
              <a:t>40 قراءة</a:t>
            </a:r>
            <a:endParaRPr b="1" i="0" sz="3600" u="none" cap="none" strike="noStrike">
              <a:solidFill>
                <a:srgbClr val="C00000"/>
              </a:solidFill>
              <a:latin typeface="El Messiri Medium"/>
              <a:ea typeface="El Messiri Medium"/>
              <a:cs typeface="El Messiri Medium"/>
              <a:sym typeface="El Messiri Medium"/>
            </a:endParaRPr>
          </a:p>
        </p:txBody>
      </p:sp>
      <p:sp>
        <p:nvSpPr>
          <p:cNvPr id="362" name="Google Shape;362;p18"/>
          <p:cNvSpPr txBox="1"/>
          <p:nvPr/>
        </p:nvSpPr>
        <p:spPr>
          <a:xfrm>
            <a:off x="183708" y="2998665"/>
            <a:ext cx="4673600" cy="2308324"/>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EG" sz="3600" u="none" cap="none" strike="noStrike">
                <a:solidFill>
                  <a:schemeClr val="dk1"/>
                </a:solidFill>
                <a:latin typeface="El Messiri Medium"/>
                <a:ea typeface="El Messiri Medium"/>
                <a:cs typeface="El Messiri Medium"/>
                <a:sym typeface="El Messiri Medium"/>
              </a:rPr>
              <a:t>الأيام الخاصة (التي لها قراءات) في الأيام السنوي هي </a:t>
            </a:r>
            <a:r>
              <a:rPr b="1" i="0" lang="ar-EG" sz="3600" u="none" cap="none" strike="noStrike">
                <a:solidFill>
                  <a:srgbClr val="C00000"/>
                </a:solidFill>
                <a:latin typeface="El Messiri Medium"/>
                <a:ea typeface="El Messiri Medium"/>
                <a:cs typeface="El Messiri Medium"/>
                <a:sym typeface="El Messiri Medium"/>
              </a:rPr>
              <a:t>69+1 يومًا </a:t>
            </a:r>
            <a:r>
              <a:rPr b="1" i="0" lang="ar-EG" sz="3600" u="none" cap="none" strike="noStrike">
                <a:solidFill>
                  <a:schemeClr val="dk1"/>
                </a:solidFill>
                <a:latin typeface="El Messiri Medium"/>
                <a:ea typeface="El Messiri Medium"/>
                <a:cs typeface="El Messiri Medium"/>
                <a:sym typeface="El Messiri Medium"/>
              </a:rPr>
              <a:t>والباقي أيام محالة</a:t>
            </a:r>
            <a:endParaRPr b="1" i="0" sz="3600" u="none" cap="none" strike="noStrike">
              <a:solidFill>
                <a:schemeClr val="dk1"/>
              </a:solidFill>
              <a:latin typeface="El Messiri Medium"/>
              <a:ea typeface="El Messiri Medium"/>
              <a:cs typeface="El Messiri Medium"/>
              <a:sym typeface="El Messiri Medium"/>
            </a:endParaRPr>
          </a:p>
        </p:txBody>
      </p:sp>
      <p:sp>
        <p:nvSpPr>
          <p:cNvPr id="363" name="Google Shape;363;p18">
            <a:hlinkClick action="ppaction://hlinksldjump" r:id="rId3"/>
          </p:cNvPr>
          <p:cNvSpPr/>
          <p:nvPr/>
        </p:nvSpPr>
        <p:spPr>
          <a:xfrm>
            <a:off x="537882" y="5813762"/>
            <a:ext cx="1409252" cy="710004"/>
          </a:xfrm>
          <a:prstGeom prst="leftArrow">
            <a:avLst>
              <a:gd fmla="val 50000" name="adj1"/>
              <a:gd fmla="val 50000" name="adj2"/>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ar-EG" sz="2800" u="none" cap="none" strike="noStrike">
                <a:solidFill>
                  <a:schemeClr val="lt1"/>
                </a:solidFill>
                <a:latin typeface="Arial"/>
                <a:ea typeface="Arial"/>
                <a:cs typeface="Arial"/>
                <a:sym typeface="Arial"/>
              </a:rPr>
              <a:t>* شرح</a:t>
            </a:r>
            <a:endParaRPr b="0" i="0" sz="28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xEl>
                                              <p:pRg end="0" st="0"/>
                                            </p:txEl>
                                          </p:spTgt>
                                        </p:tgtEl>
                                        <p:attrNameLst>
                                          <p:attrName>style.visibility</p:attrName>
                                        </p:attrNameLst>
                                      </p:cBhvr>
                                      <p:to>
                                        <p:strVal val="visible"/>
                                      </p:to>
                                    </p:set>
                                    <p:animEffect filter="fade" transition="in">
                                      <p:cBhvr>
                                        <p:cTn dur="1000"/>
                                        <p:tgtEl>
                                          <p:spTgt spid="3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xEl>
                                              <p:pRg end="1" st="1"/>
                                            </p:txEl>
                                          </p:spTgt>
                                        </p:tgtEl>
                                        <p:attrNameLst>
                                          <p:attrName>style.visibility</p:attrName>
                                        </p:attrNameLst>
                                      </p:cBhvr>
                                      <p:to>
                                        <p:strVal val="visible"/>
                                      </p:to>
                                    </p:set>
                                    <p:animEffect filter="fade" transition="in">
                                      <p:cBhvr>
                                        <p:cTn dur="1000"/>
                                        <p:tgtEl>
                                          <p:spTgt spid="3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xEl>
                                              <p:pRg end="2" st="2"/>
                                            </p:txEl>
                                          </p:spTgt>
                                        </p:tgtEl>
                                        <p:attrNameLst>
                                          <p:attrName>style.visibility</p:attrName>
                                        </p:attrNameLst>
                                      </p:cBhvr>
                                      <p:to>
                                        <p:strVal val="visible"/>
                                      </p:to>
                                    </p:set>
                                    <p:animEffect filter="fade" transition="in">
                                      <p:cBhvr>
                                        <p:cTn dur="1000"/>
                                        <p:tgtEl>
                                          <p:spTgt spid="3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xEl>
                                              <p:pRg end="3" st="3"/>
                                            </p:txEl>
                                          </p:spTgt>
                                        </p:tgtEl>
                                        <p:attrNameLst>
                                          <p:attrName>style.visibility</p:attrName>
                                        </p:attrNameLst>
                                      </p:cBhvr>
                                      <p:to>
                                        <p:strVal val="visible"/>
                                      </p:to>
                                    </p:set>
                                    <p:animEffect filter="fade" transition="in">
                                      <p:cBhvr>
                                        <p:cTn dur="1000"/>
                                        <p:tgtEl>
                                          <p:spTgt spid="3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xEl>
                                              <p:pRg end="4" st="4"/>
                                            </p:txEl>
                                          </p:spTgt>
                                        </p:tgtEl>
                                        <p:attrNameLst>
                                          <p:attrName>style.visibility</p:attrName>
                                        </p:attrNameLst>
                                      </p:cBhvr>
                                      <p:to>
                                        <p:strVal val="visible"/>
                                      </p:to>
                                    </p:set>
                                    <p:animEffect filter="fade" transition="in">
                                      <p:cBhvr>
                                        <p:cTn dur="1000"/>
                                        <p:tgtEl>
                                          <p:spTgt spid="3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xEl>
                                              <p:pRg end="5" st="5"/>
                                            </p:txEl>
                                          </p:spTgt>
                                        </p:tgtEl>
                                        <p:attrNameLst>
                                          <p:attrName>style.visibility</p:attrName>
                                        </p:attrNameLst>
                                      </p:cBhvr>
                                      <p:to>
                                        <p:strVal val="visible"/>
                                      </p:to>
                                    </p:set>
                                    <p:animEffect filter="fade" transition="in">
                                      <p:cBhvr>
                                        <p:cTn dur="1000"/>
                                        <p:tgtEl>
                                          <p:spTgt spid="36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7" name="Shape 367"/>
        <p:cNvGrpSpPr/>
        <p:nvPr/>
      </p:nvGrpSpPr>
      <p:grpSpPr>
        <a:xfrm>
          <a:off x="0" y="0"/>
          <a:ext cx="0" cy="0"/>
          <a:chOff x="0" y="0"/>
          <a:chExt cx="0" cy="0"/>
        </a:xfrm>
      </p:grpSpPr>
      <p:sp>
        <p:nvSpPr>
          <p:cNvPr id="368" name="Google Shape;368;p19"/>
          <p:cNvSpPr txBox="1"/>
          <p:nvPr/>
        </p:nvSpPr>
        <p:spPr>
          <a:xfrm>
            <a:off x="2778674" y="924193"/>
            <a:ext cx="5242034" cy="40011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2000" u="none" cap="none" strike="noStrike">
                <a:solidFill>
                  <a:schemeClr val="dk1"/>
                </a:solidFill>
                <a:latin typeface="Arial"/>
                <a:ea typeface="Arial"/>
                <a:cs typeface="Arial"/>
                <a:sym typeface="Arial"/>
              </a:rPr>
              <a:t> الصوم الكبير (55) + الخمسين المقدسة = 105 يوم</a:t>
            </a:r>
            <a:endParaRPr b="0" i="0" sz="2000" u="none" cap="none" strike="noStrike">
              <a:solidFill>
                <a:schemeClr val="dk1"/>
              </a:solidFill>
              <a:latin typeface="Arial"/>
              <a:ea typeface="Arial"/>
              <a:cs typeface="Arial"/>
              <a:sym typeface="Arial"/>
            </a:endParaRPr>
          </a:p>
        </p:txBody>
      </p:sp>
      <p:cxnSp>
        <p:nvCxnSpPr>
          <p:cNvPr id="369" name="Google Shape;369;p19"/>
          <p:cNvCxnSpPr/>
          <p:nvPr/>
        </p:nvCxnSpPr>
        <p:spPr>
          <a:xfrm>
            <a:off x="1056291" y="1324303"/>
            <a:ext cx="9175531" cy="0"/>
          </a:xfrm>
          <a:prstGeom prst="straightConnector1">
            <a:avLst/>
          </a:prstGeom>
          <a:noFill/>
          <a:ln cap="flat" cmpd="sng" w="76200">
            <a:solidFill>
              <a:srgbClr val="C00000"/>
            </a:solidFill>
            <a:prstDash val="solid"/>
            <a:miter lim="800000"/>
            <a:headEnd len="sm" w="sm" type="none"/>
            <a:tailEnd len="sm" w="sm" type="none"/>
          </a:ln>
        </p:spPr>
      </p:cxnSp>
      <p:cxnSp>
        <p:nvCxnSpPr>
          <p:cNvPr id="370" name="Google Shape;370;p19"/>
          <p:cNvCxnSpPr/>
          <p:nvPr/>
        </p:nvCxnSpPr>
        <p:spPr>
          <a:xfrm>
            <a:off x="7299435" y="733098"/>
            <a:ext cx="0" cy="630620"/>
          </a:xfrm>
          <a:prstGeom prst="straightConnector1">
            <a:avLst/>
          </a:prstGeom>
          <a:noFill/>
          <a:ln cap="flat" cmpd="sng" w="76200">
            <a:solidFill>
              <a:srgbClr val="FFFF00"/>
            </a:solidFill>
            <a:prstDash val="solid"/>
            <a:miter lim="800000"/>
            <a:headEnd len="sm" w="sm" type="none"/>
            <a:tailEnd len="sm" w="sm" type="none"/>
          </a:ln>
        </p:spPr>
      </p:cxnSp>
      <p:cxnSp>
        <p:nvCxnSpPr>
          <p:cNvPr id="371" name="Google Shape;371;p19"/>
          <p:cNvCxnSpPr/>
          <p:nvPr/>
        </p:nvCxnSpPr>
        <p:spPr>
          <a:xfrm>
            <a:off x="3439509" y="733098"/>
            <a:ext cx="0" cy="630620"/>
          </a:xfrm>
          <a:prstGeom prst="straightConnector1">
            <a:avLst/>
          </a:prstGeom>
          <a:noFill/>
          <a:ln cap="flat" cmpd="sng" w="76200">
            <a:solidFill>
              <a:srgbClr val="FFFF00"/>
            </a:solidFill>
            <a:prstDash val="solid"/>
            <a:miter lim="800000"/>
            <a:headEnd len="sm" w="sm" type="none"/>
            <a:tailEnd len="sm" w="sm" type="none"/>
          </a:ln>
        </p:spPr>
      </p:cxnSp>
      <p:sp>
        <p:nvSpPr>
          <p:cNvPr id="372" name="Google Shape;372;p19"/>
          <p:cNvSpPr txBox="1"/>
          <p:nvPr/>
        </p:nvSpPr>
        <p:spPr>
          <a:xfrm>
            <a:off x="9372435" y="249743"/>
            <a:ext cx="1718770" cy="954107"/>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2800" u="none" cap="none" strike="noStrike">
                <a:solidFill>
                  <a:schemeClr val="dk1"/>
                </a:solidFill>
                <a:latin typeface="Arial"/>
                <a:ea typeface="Arial"/>
                <a:cs typeface="Arial"/>
                <a:sym typeface="Arial"/>
              </a:rPr>
              <a:t>29 كيهك</a:t>
            </a:r>
            <a:endParaRPr/>
          </a:p>
          <a:p>
            <a:pPr indent="0" lvl="0" marL="0" marR="0" rtl="1" algn="ctr">
              <a:spcBef>
                <a:spcPts val="0"/>
              </a:spcBef>
              <a:spcAft>
                <a:spcPts val="0"/>
              </a:spcAft>
              <a:buNone/>
            </a:pPr>
            <a:r>
              <a:rPr b="0" i="0" lang="ar-EG" sz="2800" u="none" cap="none" strike="noStrike">
                <a:solidFill>
                  <a:schemeClr val="dk1"/>
                </a:solidFill>
                <a:latin typeface="Arial"/>
                <a:ea typeface="Arial"/>
                <a:cs typeface="Arial"/>
                <a:sym typeface="Arial"/>
              </a:rPr>
              <a:t>عيد الميلاد</a:t>
            </a:r>
            <a:endParaRPr b="0" i="0" sz="2800" u="none" cap="none" strike="noStrike">
              <a:solidFill>
                <a:schemeClr val="dk1"/>
              </a:solidFill>
              <a:latin typeface="Arial"/>
              <a:ea typeface="Arial"/>
              <a:cs typeface="Arial"/>
              <a:sym typeface="Arial"/>
            </a:endParaRPr>
          </a:p>
        </p:txBody>
      </p:sp>
      <p:sp>
        <p:nvSpPr>
          <p:cNvPr id="373" name="Google Shape;373;p19"/>
          <p:cNvSpPr txBox="1"/>
          <p:nvPr/>
        </p:nvSpPr>
        <p:spPr>
          <a:xfrm>
            <a:off x="258516" y="252903"/>
            <a:ext cx="1491152" cy="954107"/>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2800" u="none" cap="none" strike="noStrike">
                <a:solidFill>
                  <a:schemeClr val="dk1"/>
                </a:solidFill>
                <a:latin typeface="Arial"/>
                <a:ea typeface="Arial"/>
                <a:cs typeface="Arial"/>
                <a:sym typeface="Arial"/>
              </a:rPr>
              <a:t>5 أبيب</a:t>
            </a:r>
            <a:endParaRPr/>
          </a:p>
          <a:p>
            <a:pPr indent="0" lvl="0" marL="0" marR="0" rtl="1" algn="ctr">
              <a:spcBef>
                <a:spcPts val="0"/>
              </a:spcBef>
              <a:spcAft>
                <a:spcPts val="0"/>
              </a:spcAft>
              <a:buNone/>
            </a:pPr>
            <a:r>
              <a:rPr b="0" i="0" lang="ar-EG" sz="2800" u="none" cap="none" strike="noStrike">
                <a:solidFill>
                  <a:schemeClr val="dk1"/>
                </a:solidFill>
                <a:latin typeface="Arial"/>
                <a:ea typeface="Arial"/>
                <a:cs typeface="Arial"/>
                <a:sym typeface="Arial"/>
              </a:rPr>
              <a:t>عيد الرسل</a:t>
            </a:r>
            <a:endParaRPr b="0" i="0" sz="2800" u="none" cap="none" strike="noStrike">
              <a:solidFill>
                <a:schemeClr val="dk1"/>
              </a:solidFill>
              <a:latin typeface="Arial"/>
              <a:ea typeface="Arial"/>
              <a:cs typeface="Arial"/>
              <a:sym typeface="Arial"/>
            </a:endParaRPr>
          </a:p>
        </p:txBody>
      </p:sp>
      <p:sp>
        <p:nvSpPr>
          <p:cNvPr id="374" name="Google Shape;374;p19"/>
          <p:cNvSpPr/>
          <p:nvPr/>
        </p:nvSpPr>
        <p:spPr>
          <a:xfrm rot="-5400000">
            <a:off x="5095099" y="-2554624"/>
            <a:ext cx="1097916" cy="9175532"/>
          </a:xfrm>
          <a:prstGeom prst="leftBrace">
            <a:avLst>
              <a:gd fmla="val 8333" name="adj1"/>
              <a:gd fmla="val 49103" name="adj2"/>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1" u="none" cap="none" strike="noStrike">
              <a:solidFill>
                <a:schemeClr val="dk1"/>
              </a:solidFill>
              <a:latin typeface="Calibri"/>
              <a:ea typeface="Calibri"/>
              <a:cs typeface="Calibri"/>
              <a:sym typeface="Calibri"/>
            </a:endParaRPr>
          </a:p>
        </p:txBody>
      </p:sp>
      <p:sp>
        <p:nvSpPr>
          <p:cNvPr id="375" name="Google Shape;375;p19"/>
          <p:cNvSpPr txBox="1"/>
          <p:nvPr/>
        </p:nvSpPr>
        <p:spPr>
          <a:xfrm>
            <a:off x="4921468" y="2581339"/>
            <a:ext cx="1174532" cy="461665"/>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2400" u="none" cap="none" strike="noStrike">
                <a:solidFill>
                  <a:schemeClr val="dk1"/>
                </a:solidFill>
                <a:latin typeface="Arial"/>
                <a:ea typeface="Arial"/>
                <a:cs typeface="Arial"/>
                <a:sym typeface="Arial"/>
              </a:rPr>
              <a:t>186 يوم</a:t>
            </a:r>
            <a:endParaRPr b="0" i="0" sz="2400" u="none" cap="none" strike="noStrike">
              <a:solidFill>
                <a:schemeClr val="dk1"/>
              </a:solidFill>
              <a:latin typeface="Arial"/>
              <a:ea typeface="Arial"/>
              <a:cs typeface="Arial"/>
              <a:sym typeface="Arial"/>
            </a:endParaRPr>
          </a:p>
        </p:txBody>
      </p:sp>
      <p:sp>
        <p:nvSpPr>
          <p:cNvPr id="376" name="Google Shape;376;p19"/>
          <p:cNvSpPr txBox="1"/>
          <p:nvPr/>
        </p:nvSpPr>
        <p:spPr>
          <a:xfrm>
            <a:off x="1818658" y="917418"/>
            <a:ext cx="841248" cy="40011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2000" u="none" cap="none" strike="noStrike">
                <a:solidFill>
                  <a:schemeClr val="dk1"/>
                </a:solidFill>
                <a:latin typeface="Arial"/>
                <a:ea typeface="Arial"/>
                <a:cs typeface="Arial"/>
                <a:sym typeface="Arial"/>
              </a:rPr>
              <a:t>Y</a:t>
            </a:r>
            <a:endParaRPr/>
          </a:p>
        </p:txBody>
      </p:sp>
      <p:sp>
        <p:nvSpPr>
          <p:cNvPr id="377" name="Google Shape;377;p19"/>
          <p:cNvSpPr txBox="1"/>
          <p:nvPr/>
        </p:nvSpPr>
        <p:spPr>
          <a:xfrm>
            <a:off x="8379687" y="931434"/>
            <a:ext cx="841248" cy="40011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2000" u="none" cap="none" strike="noStrike">
                <a:solidFill>
                  <a:schemeClr val="dk1"/>
                </a:solidFill>
                <a:latin typeface="Arial"/>
                <a:ea typeface="Arial"/>
                <a:cs typeface="Arial"/>
                <a:sym typeface="Arial"/>
              </a:rPr>
              <a:t>X</a:t>
            </a:r>
            <a:endParaRPr/>
          </a:p>
        </p:txBody>
      </p:sp>
      <p:sp>
        <p:nvSpPr>
          <p:cNvPr id="378" name="Google Shape;378;p19"/>
          <p:cNvSpPr txBox="1"/>
          <p:nvPr/>
        </p:nvSpPr>
        <p:spPr>
          <a:xfrm>
            <a:off x="548490" y="2702564"/>
            <a:ext cx="5680336" cy="2554545"/>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3200" u="none" cap="none" strike="noStrike">
                <a:solidFill>
                  <a:schemeClr val="dk1"/>
                </a:solidFill>
                <a:latin typeface="Arial"/>
                <a:ea typeface="Arial"/>
                <a:cs typeface="Arial"/>
                <a:sym typeface="Arial"/>
              </a:rPr>
              <a:t>X + Y + 105 = 186</a:t>
            </a:r>
            <a:endParaRPr/>
          </a:p>
          <a:p>
            <a:pPr indent="0" lvl="0" marL="0" marR="0" rtl="1" algn="ctr">
              <a:spcBef>
                <a:spcPts val="0"/>
              </a:spcBef>
              <a:spcAft>
                <a:spcPts val="0"/>
              </a:spcAft>
              <a:buNone/>
            </a:pPr>
            <a:r>
              <a:rPr b="0" i="0" lang="ar-EG" sz="3200" u="none" cap="none" strike="noStrike">
                <a:solidFill>
                  <a:schemeClr val="dk1"/>
                </a:solidFill>
                <a:latin typeface="Arial"/>
                <a:ea typeface="Arial"/>
                <a:cs typeface="Arial"/>
                <a:sym typeface="Arial"/>
              </a:rPr>
              <a:t>X + Y = 81</a:t>
            </a:r>
            <a:endParaRPr/>
          </a:p>
          <a:p>
            <a:pPr indent="0" lvl="0" marL="0" marR="0" rtl="1" algn="ctr">
              <a:spcBef>
                <a:spcPts val="0"/>
              </a:spcBef>
              <a:spcAft>
                <a:spcPts val="0"/>
              </a:spcAft>
              <a:buNone/>
            </a:pPr>
            <a:r>
              <a:rPr b="0" i="0" lang="ar-EG" sz="3200" u="none" cap="none" strike="noStrike">
                <a:solidFill>
                  <a:schemeClr val="dk1"/>
                </a:solidFill>
                <a:latin typeface="Arial"/>
                <a:ea typeface="Arial"/>
                <a:cs typeface="Arial"/>
                <a:sym typeface="Arial"/>
              </a:rPr>
              <a:t>X = 81 – Y</a:t>
            </a:r>
            <a:endParaRPr/>
          </a:p>
          <a:p>
            <a:pPr indent="0" lvl="0" marL="0" marR="0" rtl="1" algn="ctr">
              <a:spcBef>
                <a:spcPts val="0"/>
              </a:spcBef>
              <a:spcAft>
                <a:spcPts val="0"/>
              </a:spcAft>
              <a:buNone/>
            </a:pPr>
            <a:r>
              <a:rPr b="0" i="0" lang="ar-EG" sz="3200" u="none" cap="none" strike="noStrike">
                <a:solidFill>
                  <a:schemeClr val="dk1"/>
                </a:solidFill>
                <a:latin typeface="Arial"/>
                <a:ea typeface="Arial"/>
                <a:cs typeface="Arial"/>
                <a:sym typeface="Arial"/>
              </a:rPr>
              <a:t>Y must be between 15 : 49 Day</a:t>
            </a:r>
            <a:endParaRPr/>
          </a:p>
          <a:p>
            <a:pPr indent="0" lvl="0" marL="0" marR="0" rtl="1" algn="ctr">
              <a:spcBef>
                <a:spcPts val="0"/>
              </a:spcBef>
              <a:spcAft>
                <a:spcPts val="0"/>
              </a:spcAft>
              <a:buNone/>
            </a:pPr>
            <a:r>
              <a:rPr b="0" i="0" lang="ar-EG" sz="3200" u="none" cap="none" strike="noStrike">
                <a:solidFill>
                  <a:schemeClr val="dk1"/>
                </a:solidFill>
                <a:latin typeface="Arial"/>
                <a:ea typeface="Arial"/>
                <a:cs typeface="Arial"/>
                <a:sym typeface="Arial"/>
              </a:rPr>
              <a:t>Then X must be between 32 : 66 Days </a:t>
            </a:r>
            <a:endParaRPr/>
          </a:p>
        </p:txBody>
      </p:sp>
      <p:sp>
        <p:nvSpPr>
          <p:cNvPr id="379" name="Google Shape;379;p19"/>
          <p:cNvSpPr/>
          <p:nvPr/>
        </p:nvSpPr>
        <p:spPr>
          <a:xfrm>
            <a:off x="1053951" y="1207010"/>
            <a:ext cx="2334708" cy="198345"/>
          </a:xfrm>
          <a:prstGeom prst="rect">
            <a:avLst/>
          </a:prstGeom>
          <a:solidFill>
            <a:srgbClr val="BFBFBF">
              <a:alpha val="6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1" u="none" cap="none" strike="noStrike">
              <a:solidFill>
                <a:schemeClr val="lt1"/>
              </a:solidFill>
              <a:latin typeface="Calibri"/>
              <a:ea typeface="Calibri"/>
              <a:cs typeface="Calibri"/>
              <a:sym typeface="Calibri"/>
            </a:endParaRPr>
          </a:p>
        </p:txBody>
      </p:sp>
      <p:sp>
        <p:nvSpPr>
          <p:cNvPr id="380" name="Google Shape;380;p19"/>
          <p:cNvSpPr/>
          <p:nvPr/>
        </p:nvSpPr>
        <p:spPr>
          <a:xfrm>
            <a:off x="7378260" y="1209035"/>
            <a:ext cx="2853561" cy="222178"/>
          </a:xfrm>
          <a:prstGeom prst="rect">
            <a:avLst/>
          </a:prstGeom>
          <a:solidFill>
            <a:srgbClr val="A8D08C">
              <a:alpha val="6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1" u="none" cap="none" strike="noStrike">
              <a:solidFill>
                <a:schemeClr val="lt1"/>
              </a:solidFill>
              <a:latin typeface="Calibri"/>
              <a:ea typeface="Calibri"/>
              <a:cs typeface="Calibri"/>
              <a:sym typeface="Calibri"/>
            </a:endParaRPr>
          </a:p>
        </p:txBody>
      </p:sp>
      <p:sp>
        <p:nvSpPr>
          <p:cNvPr id="381" name="Google Shape;381;p19"/>
          <p:cNvSpPr txBox="1"/>
          <p:nvPr/>
        </p:nvSpPr>
        <p:spPr>
          <a:xfrm>
            <a:off x="1566033" y="5335176"/>
            <a:ext cx="10571660" cy="1754326"/>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3600" u="none" cap="none" strike="noStrike">
                <a:solidFill>
                  <a:schemeClr val="dk1"/>
                </a:solidFill>
                <a:latin typeface="Arial"/>
                <a:ea typeface="Arial"/>
                <a:cs typeface="Arial"/>
                <a:sym typeface="Arial"/>
              </a:rPr>
              <a:t>فى الحالة القصوى لـ X إذن القطماروس السنوى لابد يغطى كل شهر أمشير</a:t>
            </a:r>
            <a:endParaRPr/>
          </a:p>
          <a:p>
            <a:pPr indent="0" lvl="0" marL="0" marR="0" rtl="1" algn="ctr">
              <a:spcBef>
                <a:spcPts val="0"/>
              </a:spcBef>
              <a:spcAft>
                <a:spcPts val="0"/>
              </a:spcAft>
              <a:buNone/>
            </a:pPr>
            <a:r>
              <a:rPr b="0" i="0" lang="ar-EG" sz="3600" u="none" cap="none" strike="noStrike">
                <a:solidFill>
                  <a:schemeClr val="dk1"/>
                </a:solidFill>
                <a:latin typeface="Arial"/>
                <a:ea typeface="Arial"/>
                <a:cs typeface="Arial"/>
                <a:sym typeface="Arial"/>
              </a:rPr>
              <a:t>فى الحالة القصوى لـ  Y إذن القطماروس السنوى لابد يغطى نصف شهر بشنس</a:t>
            </a:r>
            <a:endParaRPr/>
          </a:p>
          <a:p>
            <a:pPr indent="0" lvl="0" marL="0" marR="0" rtl="1" algn="ctr">
              <a:spcBef>
                <a:spcPts val="0"/>
              </a:spcBef>
              <a:spcAft>
                <a:spcPts val="0"/>
              </a:spcAft>
              <a:buNone/>
            </a:pPr>
            <a:r>
              <a:t/>
            </a:r>
            <a:endParaRPr b="0" i="0" sz="3600" u="none" cap="none" strike="noStrike">
              <a:solidFill>
                <a:schemeClr val="dk1"/>
              </a:solidFill>
              <a:latin typeface="Arial"/>
              <a:ea typeface="Arial"/>
              <a:cs typeface="Arial"/>
              <a:sym typeface="Arial"/>
            </a:endParaRPr>
          </a:p>
        </p:txBody>
      </p:sp>
      <p:sp>
        <p:nvSpPr>
          <p:cNvPr id="382" name="Google Shape;382;p19">
            <a:hlinkClick action="ppaction://hlinksldjump" r:id="rId3"/>
          </p:cNvPr>
          <p:cNvSpPr/>
          <p:nvPr/>
        </p:nvSpPr>
        <p:spPr>
          <a:xfrm>
            <a:off x="299465" y="5896521"/>
            <a:ext cx="1409252" cy="710004"/>
          </a:xfrm>
          <a:prstGeom prst="leftArrow">
            <a:avLst>
              <a:gd fmla="val 50000" name="adj1"/>
              <a:gd fmla="val 50000" name="adj2"/>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ar-EG" sz="2800" u="none" cap="none" strike="noStrike">
                <a:solidFill>
                  <a:schemeClr val="lt1"/>
                </a:solidFill>
                <a:latin typeface="Arial"/>
                <a:ea typeface="Arial"/>
                <a:cs typeface="Arial"/>
                <a:sym typeface="Arial"/>
              </a:rPr>
              <a:t>Back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animEffect filter="fade" transition="in">
                                      <p:cBhvr>
                                        <p:cTn dur="500"/>
                                        <p:tgtEl>
                                          <p:spTgt spid="3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1" st="1"/>
                                            </p:txEl>
                                          </p:spTgt>
                                        </p:tgtEl>
                                        <p:attrNameLst>
                                          <p:attrName>style.visibility</p:attrName>
                                        </p:attrNameLst>
                                      </p:cBhvr>
                                      <p:to>
                                        <p:strVal val="visible"/>
                                      </p:to>
                                    </p:set>
                                    <p:animEffect filter="fade" transition="in">
                                      <p:cBhvr>
                                        <p:cTn dur="500"/>
                                        <p:tgtEl>
                                          <p:spTgt spid="3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2" st="2"/>
                                            </p:txEl>
                                          </p:spTgt>
                                        </p:tgtEl>
                                        <p:attrNameLst>
                                          <p:attrName>style.visibility</p:attrName>
                                        </p:attrNameLst>
                                      </p:cBhvr>
                                      <p:to>
                                        <p:strVal val="visible"/>
                                      </p:to>
                                    </p:set>
                                    <p:animEffect filter="fade" transition="in">
                                      <p:cBhvr>
                                        <p:cTn dur="500"/>
                                        <p:tgtEl>
                                          <p:spTgt spid="3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3" st="3"/>
                                            </p:txEl>
                                          </p:spTgt>
                                        </p:tgtEl>
                                        <p:attrNameLst>
                                          <p:attrName>style.visibility</p:attrName>
                                        </p:attrNameLst>
                                      </p:cBhvr>
                                      <p:to>
                                        <p:strVal val="visible"/>
                                      </p:to>
                                    </p:set>
                                    <p:animEffect filter="fade" transition="in">
                                      <p:cBhvr>
                                        <p:cTn dur="500"/>
                                        <p:tgtEl>
                                          <p:spTgt spid="37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4" st="4"/>
                                            </p:txEl>
                                          </p:spTgt>
                                        </p:tgtEl>
                                        <p:attrNameLst>
                                          <p:attrName>style.visibility</p:attrName>
                                        </p:attrNameLst>
                                      </p:cBhvr>
                                      <p:to>
                                        <p:strVal val="visible"/>
                                      </p:to>
                                    </p:set>
                                    <p:animEffect filter="fade" transition="in">
                                      <p:cBhvr>
                                        <p:cTn dur="500"/>
                                        <p:tgtEl>
                                          <p:spTgt spid="37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0" st="0"/>
                                            </p:txEl>
                                          </p:spTgt>
                                        </p:tgtEl>
                                        <p:attrNameLst>
                                          <p:attrName>style.visibility</p:attrName>
                                        </p:attrNameLst>
                                      </p:cBhvr>
                                      <p:to>
                                        <p:strVal val="visible"/>
                                      </p:to>
                                    </p:set>
                                    <p:animEffect filter="fade" transition="in">
                                      <p:cBhvr>
                                        <p:cTn dur="500"/>
                                        <p:tgtEl>
                                          <p:spTgt spid="3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1" st="1"/>
                                            </p:txEl>
                                          </p:spTgt>
                                        </p:tgtEl>
                                        <p:attrNameLst>
                                          <p:attrName>style.visibility</p:attrName>
                                        </p:attrNameLst>
                                      </p:cBhvr>
                                      <p:to>
                                        <p:strVal val="visible"/>
                                      </p:to>
                                    </p:set>
                                    <p:animEffect filter="fade" transition="in">
                                      <p:cBhvr>
                                        <p:cTn dur="500"/>
                                        <p:tgtEl>
                                          <p:spTgt spid="3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2" st="2"/>
                                            </p:txEl>
                                          </p:spTgt>
                                        </p:tgtEl>
                                        <p:attrNameLst>
                                          <p:attrName>style.visibility</p:attrName>
                                        </p:attrNameLst>
                                      </p:cBhvr>
                                      <p:to>
                                        <p:strVal val="visible"/>
                                      </p:to>
                                    </p:set>
                                    <p:animEffect filter="fade" transition="in">
                                      <p:cBhvr>
                                        <p:cTn dur="500"/>
                                        <p:tgtEl>
                                          <p:spTgt spid="38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
            <a:hlinkClick action="ppaction://hlinksldjump" r:id="rId3"/>
          </p:cNvPr>
          <p:cNvPicPr preferRelativeResize="0"/>
          <p:nvPr/>
        </p:nvPicPr>
        <p:blipFill rotWithShape="1">
          <a:blip r:embed="rId4">
            <a:alphaModFix/>
          </a:blip>
          <a:srcRect b="0" l="0" r="0" t="0"/>
          <a:stretch/>
        </p:blipFill>
        <p:spPr>
          <a:xfrm>
            <a:off x="8602213" y="398513"/>
            <a:ext cx="3048000" cy="1714500"/>
          </a:xfrm>
          <a:prstGeom prst="rect">
            <a:avLst/>
          </a:prstGeom>
          <a:noFill/>
          <a:ln cap="flat" cmpd="sng" w="9525">
            <a:solidFill>
              <a:srgbClr val="D3D3D3"/>
            </a:solidFill>
            <a:prstDash val="solid"/>
            <a:round/>
            <a:headEnd len="sm" w="sm" type="none"/>
            <a:tailEnd len="sm" w="sm" type="none"/>
          </a:ln>
        </p:spPr>
      </p:pic>
      <p:pic>
        <p:nvPicPr>
          <p:cNvPr id="96" name="Google Shape;96;p2">
            <a:hlinkClick action="ppaction://hlinksldjump" r:id="rId5"/>
          </p:cNvPr>
          <p:cNvPicPr preferRelativeResize="0"/>
          <p:nvPr/>
        </p:nvPicPr>
        <p:blipFill rotWithShape="1">
          <a:blip r:embed="rId6">
            <a:alphaModFix/>
          </a:blip>
          <a:srcRect b="0" l="0" r="0" t="0"/>
          <a:stretch/>
        </p:blipFill>
        <p:spPr>
          <a:xfrm>
            <a:off x="8602213" y="2495550"/>
            <a:ext cx="3048000" cy="1714501"/>
          </a:xfrm>
          <a:prstGeom prst="rect">
            <a:avLst/>
          </a:prstGeom>
          <a:noFill/>
          <a:ln cap="flat" cmpd="sng" w="9525">
            <a:solidFill>
              <a:srgbClr val="D3D3D3"/>
            </a:solidFill>
            <a:prstDash val="solid"/>
            <a:round/>
            <a:headEnd len="sm" w="sm" type="none"/>
            <a:tailEnd len="sm" w="sm" type="none"/>
          </a:ln>
        </p:spPr>
      </p:pic>
      <p:pic>
        <p:nvPicPr>
          <p:cNvPr id="97" name="Google Shape;97;p2">
            <a:hlinkClick action="ppaction://hlinksldjump" r:id="rId7"/>
          </p:cNvPr>
          <p:cNvPicPr preferRelativeResize="0"/>
          <p:nvPr/>
        </p:nvPicPr>
        <p:blipFill rotWithShape="1">
          <a:blip r:embed="rId8">
            <a:alphaModFix/>
          </a:blip>
          <a:srcRect b="0" l="0" r="0" t="0"/>
          <a:stretch/>
        </p:blipFill>
        <p:spPr>
          <a:xfrm>
            <a:off x="8602213" y="4592587"/>
            <a:ext cx="3048000" cy="1714500"/>
          </a:xfrm>
          <a:prstGeom prst="rect">
            <a:avLst/>
          </a:prstGeom>
          <a:noFill/>
          <a:ln cap="flat" cmpd="sng" w="9525">
            <a:solidFill>
              <a:srgbClr val="D3D3D3"/>
            </a:solidFill>
            <a:prstDash val="solid"/>
            <a:round/>
            <a:headEnd len="sm" w="sm" type="none"/>
            <a:tailEnd len="sm" w="sm" type="none"/>
          </a:ln>
        </p:spPr>
      </p:pic>
      <p:pic>
        <p:nvPicPr>
          <p:cNvPr id="98" name="Google Shape;98;p2">
            <a:hlinkClick action="ppaction://hlinksldjump" r:id="rId9"/>
          </p:cNvPr>
          <p:cNvPicPr preferRelativeResize="0"/>
          <p:nvPr/>
        </p:nvPicPr>
        <p:blipFill rotWithShape="1">
          <a:blip r:embed="rId10">
            <a:alphaModFix/>
          </a:blip>
          <a:srcRect b="0" l="0" r="0" t="0"/>
          <a:stretch/>
        </p:blipFill>
        <p:spPr>
          <a:xfrm>
            <a:off x="4572000" y="398513"/>
            <a:ext cx="3048000" cy="1714500"/>
          </a:xfrm>
          <a:prstGeom prst="rect">
            <a:avLst/>
          </a:prstGeom>
          <a:noFill/>
          <a:ln cap="flat" cmpd="sng" w="9525">
            <a:solidFill>
              <a:srgbClr val="D3D3D3"/>
            </a:solidFill>
            <a:prstDash val="solid"/>
            <a:round/>
            <a:headEnd len="sm" w="sm" type="none"/>
            <a:tailEnd len="sm" w="sm" type="none"/>
          </a:ln>
        </p:spPr>
      </p:pic>
      <p:pic>
        <p:nvPicPr>
          <p:cNvPr id="99" name="Google Shape;99;p2">
            <a:hlinkClick action="ppaction://hlinksldjump" r:id="rId11"/>
          </p:cNvPr>
          <p:cNvPicPr preferRelativeResize="0"/>
          <p:nvPr/>
        </p:nvPicPr>
        <p:blipFill rotWithShape="1">
          <a:blip r:embed="rId12">
            <a:alphaModFix/>
          </a:blip>
          <a:srcRect b="0" l="0" r="0" t="0"/>
          <a:stretch/>
        </p:blipFill>
        <p:spPr>
          <a:xfrm>
            <a:off x="4572000" y="2495551"/>
            <a:ext cx="3048000" cy="1714500"/>
          </a:xfrm>
          <a:prstGeom prst="rect">
            <a:avLst/>
          </a:prstGeom>
          <a:noFill/>
          <a:ln cap="flat" cmpd="sng" w="9525">
            <a:solidFill>
              <a:srgbClr val="D3D3D3"/>
            </a:solidFill>
            <a:prstDash val="solid"/>
            <a:round/>
            <a:headEnd len="sm" w="sm" type="none"/>
            <a:tailEnd len="sm" w="sm" type="none"/>
          </a:ln>
        </p:spPr>
      </p:pic>
      <p:pic>
        <p:nvPicPr>
          <p:cNvPr id="100" name="Google Shape;100;p2">
            <a:hlinkClick action="ppaction://hlinksldjump" r:id="rId13"/>
          </p:cNvPr>
          <p:cNvPicPr preferRelativeResize="0"/>
          <p:nvPr/>
        </p:nvPicPr>
        <p:blipFill rotWithShape="1">
          <a:blip r:embed="rId14">
            <a:alphaModFix/>
          </a:blip>
          <a:srcRect b="0" l="0" r="0" t="0"/>
          <a:stretch/>
        </p:blipFill>
        <p:spPr>
          <a:xfrm>
            <a:off x="4572000" y="4592587"/>
            <a:ext cx="3048000" cy="1714500"/>
          </a:xfrm>
          <a:prstGeom prst="rect">
            <a:avLst/>
          </a:prstGeom>
          <a:noFill/>
          <a:ln cap="flat" cmpd="sng" w="9525">
            <a:solidFill>
              <a:srgbClr val="D3D3D3"/>
            </a:solidFill>
            <a:prstDash val="solid"/>
            <a:round/>
            <a:headEnd len="sm" w="sm" type="none"/>
            <a:tailEnd len="sm" w="sm" type="none"/>
          </a:ln>
        </p:spPr>
      </p:pic>
      <p:pic>
        <p:nvPicPr>
          <p:cNvPr id="101" name="Google Shape;101;p2">
            <a:hlinkClick action="ppaction://hlinksldjump" r:id="rId15"/>
          </p:cNvPr>
          <p:cNvPicPr preferRelativeResize="0"/>
          <p:nvPr/>
        </p:nvPicPr>
        <p:blipFill rotWithShape="1">
          <a:blip r:embed="rId16">
            <a:alphaModFix/>
          </a:blip>
          <a:srcRect b="0" l="0" r="0" t="0"/>
          <a:stretch/>
        </p:blipFill>
        <p:spPr>
          <a:xfrm>
            <a:off x="485774" y="398513"/>
            <a:ext cx="3048000" cy="1714500"/>
          </a:xfrm>
          <a:prstGeom prst="rect">
            <a:avLst/>
          </a:prstGeom>
          <a:noFill/>
          <a:ln cap="flat" cmpd="sng" w="9525">
            <a:solidFill>
              <a:srgbClr val="D3D3D3"/>
            </a:solidFill>
            <a:prstDash val="solid"/>
            <a:round/>
            <a:headEnd len="sm" w="sm" type="none"/>
            <a:tailEnd len="sm" w="sm" type="none"/>
          </a:ln>
        </p:spPr>
      </p:pic>
      <p:pic>
        <p:nvPicPr>
          <p:cNvPr id="102" name="Google Shape;102;p2">
            <a:hlinkClick action="ppaction://hlinksldjump" r:id="rId17"/>
          </p:cNvPr>
          <p:cNvPicPr preferRelativeResize="0"/>
          <p:nvPr/>
        </p:nvPicPr>
        <p:blipFill rotWithShape="1">
          <a:blip r:embed="rId18">
            <a:alphaModFix/>
          </a:blip>
          <a:srcRect b="0" l="0" r="0" t="0"/>
          <a:stretch/>
        </p:blipFill>
        <p:spPr>
          <a:xfrm>
            <a:off x="485774" y="2495551"/>
            <a:ext cx="3048000" cy="1714500"/>
          </a:xfrm>
          <a:prstGeom prst="rect">
            <a:avLst/>
          </a:prstGeom>
          <a:noFill/>
          <a:ln cap="flat" cmpd="sng" w="9525">
            <a:solidFill>
              <a:srgbClr val="D3D3D3"/>
            </a:solidFill>
            <a:prstDash val="solid"/>
            <a:round/>
            <a:headEnd len="sm" w="sm" type="none"/>
            <a:tailEnd len="sm" w="sm" type="none"/>
          </a:ln>
        </p:spPr>
      </p:pic>
      <p:pic>
        <p:nvPicPr>
          <p:cNvPr id="103" name="Google Shape;103;p2">
            <a:hlinkClick action="ppaction://hlinksldjump" r:id="rId19"/>
          </p:cNvPr>
          <p:cNvPicPr preferRelativeResize="0"/>
          <p:nvPr/>
        </p:nvPicPr>
        <p:blipFill rotWithShape="1">
          <a:blip r:embed="rId20">
            <a:alphaModFix/>
          </a:blip>
          <a:srcRect b="0" l="0" r="0" t="0"/>
          <a:stretch/>
        </p:blipFill>
        <p:spPr>
          <a:xfrm>
            <a:off x="485774" y="4592587"/>
            <a:ext cx="3048000" cy="1714500"/>
          </a:xfrm>
          <a:prstGeom prst="rect">
            <a:avLst/>
          </a:prstGeom>
          <a:noFill/>
          <a:ln cap="flat" cmpd="sng" w="9525">
            <a:solidFill>
              <a:srgbClr val="D3D3D3"/>
            </a:solidFill>
            <a:prstDash val="solid"/>
            <a:round/>
            <a:headEnd len="sm" w="sm" type="none"/>
            <a:tailEnd len="sm" w="sm" type="none"/>
          </a:ln>
        </p:spPr>
      </p:pic>
    </p:spTree>
  </p:cSld>
  <p:clrMapOvr>
    <a:masterClrMapping/>
  </p:clrMapOvr>
  <p:transition spd="slow">
    <p:comb/>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0"/>
          <p:cNvSpPr/>
          <p:nvPr/>
        </p:nvSpPr>
        <p:spPr>
          <a:xfrm>
            <a:off x="4170882" y="785770"/>
            <a:ext cx="7596951" cy="64633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3. قراءات الطقس السنوي </a:t>
            </a:r>
            <a:r>
              <a:rPr b="1" i="0" lang="ar-EG" sz="2000" u="none" cap="none" strike="noStrike">
                <a:solidFill>
                  <a:srgbClr val="C00000"/>
                </a:solidFill>
                <a:latin typeface="El Messiri Medium"/>
                <a:ea typeface="El Messiri Medium"/>
                <a:cs typeface="El Messiri Medium"/>
                <a:sym typeface="El Messiri Medium"/>
              </a:rPr>
              <a:t>(منهج قراءت الأحاد) </a:t>
            </a:r>
            <a:endParaRPr/>
          </a:p>
        </p:txBody>
      </p:sp>
      <p:sp>
        <p:nvSpPr>
          <p:cNvPr id="388" name="Google Shape;388;p20"/>
          <p:cNvSpPr txBox="1"/>
          <p:nvPr/>
        </p:nvSpPr>
        <p:spPr>
          <a:xfrm>
            <a:off x="3812392" y="1633145"/>
            <a:ext cx="7596951" cy="452431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يسمى قراءات يوم الرب</a:t>
            </a:r>
            <a:endParaRPr b="0" i="0" sz="3600" u="none" cap="none" strike="noStrike">
              <a:solidFill>
                <a:schemeClr val="dk1"/>
              </a:solidFill>
              <a:latin typeface="Arial"/>
              <a:ea typeface="Arial"/>
              <a:cs typeface="Arial"/>
              <a:sym typeface="Arial"/>
            </a:endParaRPr>
          </a:p>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لا يوجد فيها إحالات </a:t>
            </a:r>
            <a:endParaRPr/>
          </a:p>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لا توجد قراءات لشهور برمهات و برمودة و نصف بشنس</a:t>
            </a:r>
            <a:endParaRPr/>
          </a:p>
          <a:p>
            <a:pPr indent="0" lvl="0" marL="0" marR="0" rtl="1" algn="r">
              <a:spcBef>
                <a:spcPts val="0"/>
              </a:spcBef>
              <a:spcAft>
                <a:spcPts val="0"/>
              </a:spcAft>
              <a:buNone/>
            </a:pPr>
            <a:r>
              <a:rPr b="0" i="0" lang="ar-EG" sz="3600" u="none" cap="none" strike="noStrike">
                <a:solidFill>
                  <a:srgbClr val="C00000"/>
                </a:solidFill>
                <a:latin typeface="Arial"/>
                <a:ea typeface="Arial"/>
                <a:cs typeface="Arial"/>
                <a:sym typeface="Arial"/>
              </a:rPr>
              <a:t>توت : التوبة                           </a:t>
            </a:r>
            <a:endParaRPr/>
          </a:p>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بابه : من هو المسيح</a:t>
            </a:r>
            <a:endParaRPr/>
          </a:p>
          <a:p>
            <a:pPr indent="0" lvl="0" marL="0" marR="0" rtl="1" algn="r">
              <a:spcBef>
                <a:spcPts val="0"/>
              </a:spcBef>
              <a:spcAft>
                <a:spcPts val="0"/>
              </a:spcAft>
              <a:buNone/>
            </a:pPr>
            <a:r>
              <a:rPr b="0" i="0" lang="ar-EG" sz="3600" u="none" cap="none" strike="noStrike">
                <a:solidFill>
                  <a:srgbClr val="C00000"/>
                </a:solidFill>
                <a:latin typeface="Arial"/>
                <a:ea typeface="Arial"/>
                <a:cs typeface="Arial"/>
                <a:sym typeface="Arial"/>
              </a:rPr>
              <a:t>هاتور : الزراعة (مثل الزارع)</a:t>
            </a:r>
            <a:endParaRPr/>
          </a:p>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كيهك : الإستعداد لميلاد المسيح</a:t>
            </a:r>
            <a:endParaRPr/>
          </a:p>
          <a:p>
            <a:pPr indent="0" lvl="0" marL="0" marR="0" rtl="1" algn="r">
              <a:spcBef>
                <a:spcPts val="0"/>
              </a:spcBef>
              <a:spcAft>
                <a:spcPts val="0"/>
              </a:spcAft>
              <a:buNone/>
            </a:pPr>
            <a:r>
              <a:rPr b="0" i="0" lang="ar-EG" sz="3600" u="none" cap="none" strike="noStrike">
                <a:solidFill>
                  <a:srgbClr val="C00000"/>
                </a:solidFill>
                <a:latin typeface="Arial"/>
                <a:ea typeface="Arial"/>
                <a:cs typeface="Arial"/>
                <a:sym typeface="Arial"/>
              </a:rPr>
              <a:t>طوبة : المعمودية</a:t>
            </a:r>
            <a:endParaRPr/>
          </a:p>
        </p:txBody>
      </p:sp>
      <p:sp>
        <p:nvSpPr>
          <p:cNvPr id="389" name="Google Shape;389;p20"/>
          <p:cNvSpPr txBox="1"/>
          <p:nvPr/>
        </p:nvSpPr>
        <p:spPr>
          <a:xfrm>
            <a:off x="587202" y="3295137"/>
            <a:ext cx="5615492" cy="286232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rgbClr val="C00000"/>
                </a:solidFill>
                <a:latin typeface="Arial"/>
                <a:ea typeface="Arial"/>
                <a:cs typeface="Arial"/>
                <a:sym typeface="Arial"/>
              </a:rPr>
              <a:t>أمشير : الشبع</a:t>
            </a:r>
            <a:endParaRPr/>
          </a:p>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بشنس و بؤونة : الروح القدس و الكنيسة</a:t>
            </a:r>
            <a:endParaRPr/>
          </a:p>
          <a:p>
            <a:pPr indent="0" lvl="0" marL="0" marR="0" rtl="1" algn="r">
              <a:spcBef>
                <a:spcPts val="0"/>
              </a:spcBef>
              <a:spcAft>
                <a:spcPts val="0"/>
              </a:spcAft>
              <a:buNone/>
            </a:pPr>
            <a:r>
              <a:rPr b="0" i="0" lang="ar-EG" sz="3600" u="none" cap="none" strike="noStrike">
                <a:solidFill>
                  <a:srgbClr val="C00000"/>
                </a:solidFill>
                <a:latin typeface="Arial"/>
                <a:ea typeface="Arial"/>
                <a:cs typeface="Arial"/>
                <a:sym typeface="Arial"/>
              </a:rPr>
              <a:t>أبيب : تأسيس الكنيسة</a:t>
            </a:r>
            <a:endParaRPr/>
          </a:p>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مسرى : حساب النفس</a:t>
            </a:r>
            <a:endParaRPr/>
          </a:p>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 </a:t>
            </a:r>
            <a:endParaRPr b="0" i="0" sz="36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0" st="0"/>
                                            </p:txEl>
                                          </p:spTgt>
                                        </p:tgtEl>
                                        <p:attrNameLst>
                                          <p:attrName>style.visibility</p:attrName>
                                        </p:attrNameLst>
                                      </p:cBhvr>
                                      <p:to>
                                        <p:strVal val="visible"/>
                                      </p:to>
                                    </p:set>
                                    <p:animEffect filter="fade" transition="in">
                                      <p:cBhvr>
                                        <p:cTn dur="500"/>
                                        <p:tgtEl>
                                          <p:spTgt spid="3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1" st="1"/>
                                            </p:txEl>
                                          </p:spTgt>
                                        </p:tgtEl>
                                        <p:attrNameLst>
                                          <p:attrName>style.visibility</p:attrName>
                                        </p:attrNameLst>
                                      </p:cBhvr>
                                      <p:to>
                                        <p:strVal val="visible"/>
                                      </p:to>
                                    </p:set>
                                    <p:animEffect filter="fade" transition="in">
                                      <p:cBhvr>
                                        <p:cTn dur="500"/>
                                        <p:tgtEl>
                                          <p:spTgt spid="3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2" st="2"/>
                                            </p:txEl>
                                          </p:spTgt>
                                        </p:tgtEl>
                                        <p:attrNameLst>
                                          <p:attrName>style.visibility</p:attrName>
                                        </p:attrNameLst>
                                      </p:cBhvr>
                                      <p:to>
                                        <p:strVal val="visible"/>
                                      </p:to>
                                    </p:set>
                                    <p:animEffect filter="fade" transition="in">
                                      <p:cBhvr>
                                        <p:cTn dur="500"/>
                                        <p:tgtEl>
                                          <p:spTgt spid="3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3" st="3"/>
                                            </p:txEl>
                                          </p:spTgt>
                                        </p:tgtEl>
                                        <p:attrNameLst>
                                          <p:attrName>style.visibility</p:attrName>
                                        </p:attrNameLst>
                                      </p:cBhvr>
                                      <p:to>
                                        <p:strVal val="visible"/>
                                      </p:to>
                                    </p:set>
                                    <p:animEffect filter="fade" transition="in">
                                      <p:cBhvr>
                                        <p:cTn dur="500"/>
                                        <p:tgtEl>
                                          <p:spTgt spid="3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4" st="4"/>
                                            </p:txEl>
                                          </p:spTgt>
                                        </p:tgtEl>
                                        <p:attrNameLst>
                                          <p:attrName>style.visibility</p:attrName>
                                        </p:attrNameLst>
                                      </p:cBhvr>
                                      <p:to>
                                        <p:strVal val="visible"/>
                                      </p:to>
                                    </p:set>
                                    <p:animEffect filter="fade" transition="in">
                                      <p:cBhvr>
                                        <p:cTn dur="500"/>
                                        <p:tgtEl>
                                          <p:spTgt spid="3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5" st="5"/>
                                            </p:txEl>
                                          </p:spTgt>
                                        </p:tgtEl>
                                        <p:attrNameLst>
                                          <p:attrName>style.visibility</p:attrName>
                                        </p:attrNameLst>
                                      </p:cBhvr>
                                      <p:to>
                                        <p:strVal val="visible"/>
                                      </p:to>
                                    </p:set>
                                    <p:animEffect filter="fade" transition="in">
                                      <p:cBhvr>
                                        <p:cTn dur="500"/>
                                        <p:tgtEl>
                                          <p:spTgt spid="3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6" st="6"/>
                                            </p:txEl>
                                          </p:spTgt>
                                        </p:tgtEl>
                                        <p:attrNameLst>
                                          <p:attrName>style.visibility</p:attrName>
                                        </p:attrNameLst>
                                      </p:cBhvr>
                                      <p:to>
                                        <p:strVal val="visible"/>
                                      </p:to>
                                    </p:set>
                                    <p:animEffect filter="fade" transition="in">
                                      <p:cBhvr>
                                        <p:cTn dur="500"/>
                                        <p:tgtEl>
                                          <p:spTgt spid="38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7" st="7"/>
                                            </p:txEl>
                                          </p:spTgt>
                                        </p:tgtEl>
                                        <p:attrNameLst>
                                          <p:attrName>style.visibility</p:attrName>
                                        </p:attrNameLst>
                                      </p:cBhvr>
                                      <p:to>
                                        <p:strVal val="visible"/>
                                      </p:to>
                                    </p:set>
                                    <p:animEffect filter="fade" transition="in">
                                      <p:cBhvr>
                                        <p:cTn dur="500"/>
                                        <p:tgtEl>
                                          <p:spTgt spid="38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xEl>
                                              <p:pRg end="0" st="0"/>
                                            </p:txEl>
                                          </p:spTgt>
                                        </p:tgtEl>
                                        <p:attrNameLst>
                                          <p:attrName>style.visibility</p:attrName>
                                        </p:attrNameLst>
                                      </p:cBhvr>
                                      <p:to>
                                        <p:strVal val="visible"/>
                                      </p:to>
                                    </p:set>
                                    <p:animEffect filter="fade" transition="in">
                                      <p:cBhvr>
                                        <p:cTn dur="500"/>
                                        <p:tgtEl>
                                          <p:spTgt spid="3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xEl>
                                              <p:pRg end="1" st="1"/>
                                            </p:txEl>
                                          </p:spTgt>
                                        </p:tgtEl>
                                        <p:attrNameLst>
                                          <p:attrName>style.visibility</p:attrName>
                                        </p:attrNameLst>
                                      </p:cBhvr>
                                      <p:to>
                                        <p:strVal val="visible"/>
                                      </p:to>
                                    </p:set>
                                    <p:animEffect filter="fade" transition="in">
                                      <p:cBhvr>
                                        <p:cTn dur="500"/>
                                        <p:tgtEl>
                                          <p:spTgt spid="3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xEl>
                                              <p:pRg end="2" st="2"/>
                                            </p:txEl>
                                          </p:spTgt>
                                        </p:tgtEl>
                                        <p:attrNameLst>
                                          <p:attrName>style.visibility</p:attrName>
                                        </p:attrNameLst>
                                      </p:cBhvr>
                                      <p:to>
                                        <p:strVal val="visible"/>
                                      </p:to>
                                    </p:set>
                                    <p:animEffect filter="fade" transition="in">
                                      <p:cBhvr>
                                        <p:cTn dur="500"/>
                                        <p:tgtEl>
                                          <p:spTgt spid="3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xEl>
                                              <p:pRg end="3" st="3"/>
                                            </p:txEl>
                                          </p:spTgt>
                                        </p:tgtEl>
                                        <p:attrNameLst>
                                          <p:attrName>style.visibility</p:attrName>
                                        </p:attrNameLst>
                                      </p:cBhvr>
                                      <p:to>
                                        <p:strVal val="visible"/>
                                      </p:to>
                                    </p:set>
                                    <p:animEffect filter="fade" transition="in">
                                      <p:cBhvr>
                                        <p:cTn dur="500"/>
                                        <p:tgtEl>
                                          <p:spTgt spid="3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xEl>
                                              <p:pRg end="4" st="4"/>
                                            </p:txEl>
                                          </p:spTgt>
                                        </p:tgtEl>
                                        <p:attrNameLst>
                                          <p:attrName>style.visibility</p:attrName>
                                        </p:attrNameLst>
                                      </p:cBhvr>
                                      <p:to>
                                        <p:strVal val="visible"/>
                                      </p:to>
                                    </p:set>
                                    <p:animEffect filter="fade" transition="in">
                                      <p:cBhvr>
                                        <p:cTn dur="500"/>
                                        <p:tgtEl>
                                          <p:spTgt spid="38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1"/>
          <p:cNvSpPr txBox="1"/>
          <p:nvPr/>
        </p:nvSpPr>
        <p:spPr>
          <a:xfrm>
            <a:off x="1355466" y="1550022"/>
            <a:ext cx="10305826" cy="175432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إذا وقع الأحد الخامس يوم 29 تقرأ فصول 29 برمهات بدل فصول الأحد الخامس لأنها تتكرر كثيرًا. ويستثنى من هذه القاعدة شهر طوبة وأمشير حيث لا يتم الاحتفال فيها بأعياد البشارة والميلاد والقيامة يوم 29 كباقي شهور السنة</a:t>
            </a:r>
            <a:endParaRPr b="0" i="0" sz="3600" u="none" cap="none" strike="noStrike">
              <a:solidFill>
                <a:schemeClr val="dk1"/>
              </a:solidFill>
              <a:latin typeface="Arial"/>
              <a:ea typeface="Arial"/>
              <a:cs typeface="Arial"/>
              <a:sym typeface="Arial"/>
            </a:endParaRPr>
          </a:p>
        </p:txBody>
      </p:sp>
      <p:sp>
        <p:nvSpPr>
          <p:cNvPr id="395" name="Google Shape;395;p21"/>
          <p:cNvSpPr txBox="1"/>
          <p:nvPr/>
        </p:nvSpPr>
        <p:spPr>
          <a:xfrm>
            <a:off x="935917" y="3495807"/>
            <a:ext cx="10725374" cy="120032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rgbClr val="C00000"/>
                </a:solidFill>
                <a:latin typeface="Arial"/>
                <a:ea typeface="Arial"/>
                <a:cs typeface="Arial"/>
                <a:sym typeface="Arial"/>
              </a:rPr>
              <a:t>إذا لم يكن في شهر كيهك أربعة آحاد سابقة للبرمون فيكون الأحد الأخير من شهر هاتور بمثابة الأحد الأول من كيهك</a:t>
            </a:r>
            <a:endParaRPr b="0" i="0" sz="3600" u="none" cap="none" strike="noStrike">
              <a:solidFill>
                <a:srgbClr val="C00000"/>
              </a:solidFill>
              <a:latin typeface="Arial"/>
              <a:ea typeface="Arial"/>
              <a:cs typeface="Arial"/>
              <a:sym typeface="Arial"/>
            </a:endParaRPr>
          </a:p>
        </p:txBody>
      </p:sp>
      <p:sp>
        <p:nvSpPr>
          <p:cNvPr id="396" name="Google Shape;396;p21"/>
          <p:cNvSpPr txBox="1"/>
          <p:nvPr/>
        </p:nvSpPr>
        <p:spPr>
          <a:xfrm>
            <a:off x="1054250" y="4871877"/>
            <a:ext cx="10607042" cy="120032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إذا وقع عيد النيروز يوم أحد تقرأ فصول النيروز، أما الأحد الثاني من توت فتقرأ فيه قراءات الأحد الأول من توت وهكذا، ويستغنى عن قراءات الأحد الخامس لأنه متكرر</a:t>
            </a:r>
            <a:endParaRPr b="0" i="0" sz="3600" u="none" cap="none" strike="noStrike">
              <a:solidFill>
                <a:schemeClr val="dk1"/>
              </a:solidFill>
              <a:latin typeface="Arial"/>
              <a:ea typeface="Arial"/>
              <a:cs typeface="Arial"/>
              <a:sym typeface="Arial"/>
            </a:endParaRPr>
          </a:p>
        </p:txBody>
      </p:sp>
      <p:sp>
        <p:nvSpPr>
          <p:cNvPr id="397" name="Google Shape;397;p21"/>
          <p:cNvSpPr/>
          <p:nvPr/>
        </p:nvSpPr>
        <p:spPr>
          <a:xfrm>
            <a:off x="4170882" y="785770"/>
            <a:ext cx="7596951" cy="64633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3. قراءات الطقس السنوي </a:t>
            </a:r>
            <a:r>
              <a:rPr b="1" i="0" lang="ar-EG" sz="2000" u="none" cap="none" strike="noStrike">
                <a:solidFill>
                  <a:srgbClr val="C00000"/>
                </a:solidFill>
                <a:latin typeface="El Messiri Medium"/>
                <a:ea typeface="El Messiri Medium"/>
                <a:cs typeface="El Messiri Medium"/>
                <a:sym typeface="El Messiri Medium"/>
              </a:rPr>
              <a:t>(منهج قراءت الأحاد)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2"/>
          <p:cNvSpPr/>
          <p:nvPr/>
        </p:nvSpPr>
        <p:spPr>
          <a:xfrm>
            <a:off x="4069950" y="785796"/>
            <a:ext cx="7585731" cy="64633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4. قراءات الطقس السنوي </a:t>
            </a:r>
            <a:r>
              <a:rPr b="1" i="0" lang="ar-EG" sz="2000" u="none" cap="none" strike="noStrike">
                <a:solidFill>
                  <a:srgbClr val="C00000"/>
                </a:solidFill>
                <a:latin typeface="El Messiri Medium"/>
                <a:ea typeface="El Messiri Medium"/>
                <a:cs typeface="El Messiri Medium"/>
                <a:sym typeface="El Messiri Medium"/>
              </a:rPr>
              <a:t>(منهج قراءت الأيام) </a:t>
            </a:r>
            <a:endParaRPr/>
          </a:p>
        </p:txBody>
      </p:sp>
      <p:sp>
        <p:nvSpPr>
          <p:cNvPr id="403" name="Google Shape;403;p22"/>
          <p:cNvSpPr txBox="1"/>
          <p:nvPr/>
        </p:nvSpPr>
        <p:spPr>
          <a:xfrm>
            <a:off x="1140312" y="1697924"/>
            <a:ext cx="10373061" cy="34163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قراءات الأيام مرتبة على سنكسار اليوم</a:t>
            </a:r>
            <a:endParaRPr/>
          </a:p>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تنقسم القراءات لقراءات خاصة و قراءات محالة</a:t>
            </a:r>
            <a:endParaRPr/>
          </a:p>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يوجد فى قطمارس الأيام +169 قراءة خاصة و الباقى محال (إستلاف)</a:t>
            </a:r>
            <a:endParaRPr b="0" i="0" sz="3600" u="none" cap="none" strike="noStrike">
              <a:solidFill>
                <a:schemeClr val="dk1"/>
              </a:solidFill>
              <a:latin typeface="Arial"/>
              <a:ea typeface="Arial"/>
              <a:cs typeface="Arial"/>
              <a:sym typeface="Arial"/>
            </a:endParaRPr>
          </a:p>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قسمت الكنيسة قديسى اليوم الى مجموعات كل مجموعة لها صفات مشتركة و رتبت لهم قراءات واحدة</a:t>
            </a:r>
            <a:endParaRPr/>
          </a:p>
          <a:p>
            <a:pPr indent="0" lvl="0" marL="0" marR="0" rtl="1" algn="r">
              <a:spcBef>
                <a:spcPts val="0"/>
              </a:spcBef>
              <a:spcAft>
                <a:spcPts val="0"/>
              </a:spcAft>
              <a:buNone/>
            </a:pPr>
            <a:r>
              <a:t/>
            </a:r>
            <a:endParaRPr b="0" i="0" sz="36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xEl>
                                              <p:pRg end="0" st="0"/>
                                            </p:txEl>
                                          </p:spTgt>
                                        </p:tgtEl>
                                        <p:attrNameLst>
                                          <p:attrName>style.visibility</p:attrName>
                                        </p:attrNameLst>
                                      </p:cBhvr>
                                      <p:to>
                                        <p:strVal val="visible"/>
                                      </p:to>
                                    </p:set>
                                    <p:animEffect filter="fade" transition="in">
                                      <p:cBhvr>
                                        <p:cTn dur="500"/>
                                        <p:tgtEl>
                                          <p:spTgt spid="4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xEl>
                                              <p:pRg end="1" st="1"/>
                                            </p:txEl>
                                          </p:spTgt>
                                        </p:tgtEl>
                                        <p:attrNameLst>
                                          <p:attrName>style.visibility</p:attrName>
                                        </p:attrNameLst>
                                      </p:cBhvr>
                                      <p:to>
                                        <p:strVal val="visible"/>
                                      </p:to>
                                    </p:set>
                                    <p:animEffect filter="fade" transition="in">
                                      <p:cBhvr>
                                        <p:cTn dur="500"/>
                                        <p:tgtEl>
                                          <p:spTgt spid="4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xEl>
                                              <p:pRg end="2" st="2"/>
                                            </p:txEl>
                                          </p:spTgt>
                                        </p:tgtEl>
                                        <p:attrNameLst>
                                          <p:attrName>style.visibility</p:attrName>
                                        </p:attrNameLst>
                                      </p:cBhvr>
                                      <p:to>
                                        <p:strVal val="visible"/>
                                      </p:to>
                                    </p:set>
                                    <p:animEffect filter="fade" transition="in">
                                      <p:cBhvr>
                                        <p:cTn dur="500"/>
                                        <p:tgtEl>
                                          <p:spTgt spid="4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xEl>
                                              <p:pRg end="3" st="3"/>
                                            </p:txEl>
                                          </p:spTgt>
                                        </p:tgtEl>
                                        <p:attrNameLst>
                                          <p:attrName>style.visibility</p:attrName>
                                        </p:attrNameLst>
                                      </p:cBhvr>
                                      <p:to>
                                        <p:strVal val="visible"/>
                                      </p:to>
                                    </p:set>
                                    <p:animEffect filter="fade" transition="in">
                                      <p:cBhvr>
                                        <p:cTn dur="500"/>
                                        <p:tgtEl>
                                          <p:spTgt spid="4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xEl>
                                              <p:pRg end="4" st="4"/>
                                            </p:txEl>
                                          </p:spTgt>
                                        </p:tgtEl>
                                        <p:attrNameLst>
                                          <p:attrName>style.visibility</p:attrName>
                                        </p:attrNameLst>
                                      </p:cBhvr>
                                      <p:to>
                                        <p:strVal val="visible"/>
                                      </p:to>
                                    </p:set>
                                    <p:animEffect filter="fade" transition="in">
                                      <p:cBhvr>
                                        <p:cTn dur="500"/>
                                        <p:tgtEl>
                                          <p:spTgt spid="40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3"/>
          <p:cNvSpPr/>
          <p:nvPr/>
        </p:nvSpPr>
        <p:spPr>
          <a:xfrm>
            <a:off x="4069950" y="785796"/>
            <a:ext cx="7585731" cy="64633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4. قراءات الطقس السنوي </a:t>
            </a:r>
            <a:r>
              <a:rPr b="1" i="0" lang="ar-EG" sz="2000" u="none" cap="none" strike="noStrike">
                <a:solidFill>
                  <a:srgbClr val="C00000"/>
                </a:solidFill>
                <a:latin typeface="El Messiri Medium"/>
                <a:ea typeface="El Messiri Medium"/>
                <a:cs typeface="El Messiri Medium"/>
                <a:sym typeface="El Messiri Medium"/>
              </a:rPr>
              <a:t>(منهج قراءت الأيام) </a:t>
            </a:r>
            <a:endParaRPr/>
          </a:p>
        </p:txBody>
      </p:sp>
      <p:pic>
        <p:nvPicPr>
          <p:cNvPr descr="Orthodox Iconographer Gerges Samir - كاتب الأيقونة الأرثوذكسيَّة جرجس سمير  - + العليقة التى رآها : موسى النبى فى البرية : والنار مشتعلة فيها : ولم  تحرق اغصانها. + هى مثال مريم :" id="409" name="Google Shape;409;p23"/>
          <p:cNvPicPr preferRelativeResize="0"/>
          <p:nvPr/>
        </p:nvPicPr>
        <p:blipFill rotWithShape="1">
          <a:blip r:embed="rId3">
            <a:alphaModFix/>
          </a:blip>
          <a:srcRect b="0" l="0" r="0" t="0"/>
          <a:stretch/>
        </p:blipFill>
        <p:spPr>
          <a:xfrm>
            <a:off x="9495250" y="2119313"/>
            <a:ext cx="1743076" cy="2619374"/>
          </a:xfrm>
          <a:prstGeom prst="rect">
            <a:avLst/>
          </a:prstGeom>
          <a:noFill/>
          <a:ln>
            <a:noFill/>
          </a:ln>
        </p:spPr>
      </p:pic>
      <p:sp>
        <p:nvSpPr>
          <p:cNvPr id="410" name="Google Shape;410;p23"/>
          <p:cNvSpPr txBox="1"/>
          <p:nvPr/>
        </p:nvSpPr>
        <p:spPr>
          <a:xfrm>
            <a:off x="9380003" y="1472982"/>
            <a:ext cx="1743076"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1. الأنبياء</a:t>
            </a:r>
            <a:endParaRPr b="0" i="0" sz="3600" u="none" cap="none" strike="noStrike">
              <a:solidFill>
                <a:schemeClr val="dk1"/>
              </a:solidFill>
              <a:latin typeface="Arial"/>
              <a:ea typeface="Arial"/>
              <a:cs typeface="Arial"/>
              <a:sym typeface="Arial"/>
            </a:endParaRPr>
          </a:p>
        </p:txBody>
      </p:sp>
      <p:sp>
        <p:nvSpPr>
          <p:cNvPr id="411" name="Google Shape;411;p23"/>
          <p:cNvSpPr txBox="1"/>
          <p:nvPr/>
        </p:nvSpPr>
        <p:spPr>
          <a:xfrm>
            <a:off x="8971794" y="4798672"/>
            <a:ext cx="2789984" cy="954107"/>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2800" u="none" cap="none" strike="noStrike">
                <a:solidFill>
                  <a:schemeClr val="dk1"/>
                </a:solidFill>
                <a:latin typeface="Arial"/>
                <a:ea typeface="Arial"/>
                <a:cs typeface="Arial"/>
                <a:sym typeface="Arial"/>
              </a:rPr>
              <a:t>نياحة موسى النبى 8 توت</a:t>
            </a:r>
            <a:endParaRPr b="0" i="0" sz="2800" u="none" cap="none" strike="noStrike">
              <a:solidFill>
                <a:schemeClr val="dk1"/>
              </a:solidFill>
              <a:latin typeface="Arial"/>
              <a:ea typeface="Arial"/>
              <a:cs typeface="Arial"/>
              <a:sym typeface="Arial"/>
            </a:endParaRPr>
          </a:p>
          <a:p>
            <a:pPr indent="0" lvl="0" marL="0" marR="0" rtl="1" algn="ctr">
              <a:spcBef>
                <a:spcPts val="0"/>
              </a:spcBef>
              <a:spcAft>
                <a:spcPts val="0"/>
              </a:spcAft>
              <a:buNone/>
            </a:pPr>
            <a:r>
              <a:rPr b="0" i="0" lang="ar-EG" sz="2800" u="none" cap="none" strike="noStrike">
                <a:solidFill>
                  <a:schemeClr val="dk1"/>
                </a:solidFill>
                <a:latin typeface="Arial"/>
                <a:ea typeface="Arial"/>
                <a:cs typeface="Arial"/>
                <a:sym typeface="Arial"/>
              </a:rPr>
              <a:t>تتكرر 20 مرة</a:t>
            </a:r>
            <a:endParaRPr b="0" i="0" sz="2800" u="none" cap="none" strike="noStrike">
              <a:solidFill>
                <a:schemeClr val="dk1"/>
              </a:solidFill>
              <a:latin typeface="Arial"/>
              <a:ea typeface="Arial"/>
              <a:cs typeface="Arial"/>
              <a:sym typeface="Arial"/>
            </a:endParaRPr>
          </a:p>
        </p:txBody>
      </p:sp>
      <p:pic>
        <p:nvPicPr>
          <p:cNvPr id="412" name="Google Shape;412;p23"/>
          <p:cNvPicPr preferRelativeResize="0"/>
          <p:nvPr/>
        </p:nvPicPr>
        <p:blipFill rotWithShape="1">
          <a:blip r:embed="rId4">
            <a:alphaModFix/>
          </a:blip>
          <a:srcRect b="6023" l="14561" r="16246" t="0"/>
          <a:stretch/>
        </p:blipFill>
        <p:spPr>
          <a:xfrm>
            <a:off x="6837734" y="2119312"/>
            <a:ext cx="1499444" cy="2880713"/>
          </a:xfrm>
          <a:prstGeom prst="rect">
            <a:avLst/>
          </a:prstGeom>
          <a:noFill/>
          <a:ln>
            <a:noFill/>
          </a:ln>
        </p:spPr>
      </p:pic>
      <p:sp>
        <p:nvSpPr>
          <p:cNvPr id="413" name="Google Shape;413;p23"/>
          <p:cNvSpPr txBox="1"/>
          <p:nvPr/>
        </p:nvSpPr>
        <p:spPr>
          <a:xfrm>
            <a:off x="6541781" y="1474774"/>
            <a:ext cx="1743076"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2. البطاركة</a:t>
            </a:r>
            <a:endParaRPr b="0" i="0" sz="3600" u="none" cap="none" strike="noStrike">
              <a:solidFill>
                <a:schemeClr val="dk1"/>
              </a:solidFill>
              <a:latin typeface="Arial"/>
              <a:ea typeface="Arial"/>
              <a:cs typeface="Arial"/>
              <a:sym typeface="Arial"/>
            </a:endParaRPr>
          </a:p>
        </p:txBody>
      </p:sp>
      <p:sp>
        <p:nvSpPr>
          <p:cNvPr id="414" name="Google Shape;414;p23"/>
          <p:cNvSpPr txBox="1"/>
          <p:nvPr/>
        </p:nvSpPr>
        <p:spPr>
          <a:xfrm>
            <a:off x="5626250" y="5099285"/>
            <a:ext cx="3356197" cy="52322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2800" u="none" cap="none" strike="noStrike">
                <a:solidFill>
                  <a:schemeClr val="dk1"/>
                </a:solidFill>
                <a:latin typeface="Arial"/>
                <a:ea typeface="Arial"/>
                <a:cs typeface="Arial"/>
                <a:sym typeface="Arial"/>
              </a:rPr>
              <a:t>إستشهاد البابا بطرس 29 هاتور</a:t>
            </a:r>
            <a:endParaRPr b="0" i="0" sz="2800" u="none" cap="none" strike="noStrike">
              <a:solidFill>
                <a:schemeClr val="dk1"/>
              </a:solidFill>
              <a:latin typeface="Arial"/>
              <a:ea typeface="Arial"/>
              <a:cs typeface="Arial"/>
              <a:sym typeface="Arial"/>
            </a:endParaRPr>
          </a:p>
        </p:txBody>
      </p:sp>
      <p:pic>
        <p:nvPicPr>
          <p:cNvPr descr="مارمينا - ويكيبيديا" id="415" name="Google Shape;415;p23"/>
          <p:cNvPicPr preferRelativeResize="0"/>
          <p:nvPr/>
        </p:nvPicPr>
        <p:blipFill rotWithShape="1">
          <a:blip r:embed="rId5">
            <a:alphaModFix/>
          </a:blip>
          <a:srcRect b="0" l="0" r="0" t="0"/>
          <a:stretch/>
        </p:blipFill>
        <p:spPr>
          <a:xfrm>
            <a:off x="3429336" y="2232259"/>
            <a:ext cx="2095500" cy="2867026"/>
          </a:xfrm>
          <a:prstGeom prst="rect">
            <a:avLst/>
          </a:prstGeom>
          <a:noFill/>
          <a:ln>
            <a:noFill/>
          </a:ln>
        </p:spPr>
      </p:pic>
      <p:sp>
        <p:nvSpPr>
          <p:cNvPr id="416" name="Google Shape;416;p23"/>
          <p:cNvSpPr txBox="1"/>
          <p:nvPr/>
        </p:nvSpPr>
        <p:spPr>
          <a:xfrm>
            <a:off x="3102234" y="1476810"/>
            <a:ext cx="2692674"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3. الشهداء الأقباط</a:t>
            </a:r>
            <a:endParaRPr b="0" i="0" sz="3600" u="none" cap="none" strike="noStrike">
              <a:solidFill>
                <a:schemeClr val="dk1"/>
              </a:solidFill>
              <a:latin typeface="Arial"/>
              <a:ea typeface="Arial"/>
              <a:cs typeface="Arial"/>
              <a:sym typeface="Arial"/>
            </a:endParaRPr>
          </a:p>
        </p:txBody>
      </p:sp>
      <p:sp>
        <p:nvSpPr>
          <p:cNvPr id="417" name="Google Shape;417;p23"/>
          <p:cNvSpPr txBox="1"/>
          <p:nvPr/>
        </p:nvSpPr>
        <p:spPr>
          <a:xfrm>
            <a:off x="2846920" y="5138287"/>
            <a:ext cx="2947988" cy="954107"/>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2800" u="none" cap="none" strike="noStrike">
                <a:solidFill>
                  <a:schemeClr val="dk1"/>
                </a:solidFill>
                <a:latin typeface="Arial"/>
                <a:ea typeface="Arial"/>
                <a:cs typeface="Arial"/>
                <a:sym typeface="Arial"/>
              </a:rPr>
              <a:t>إستشهاد مارمينا 15 هاتور</a:t>
            </a:r>
            <a:endParaRPr/>
          </a:p>
          <a:p>
            <a:pPr indent="0" lvl="0" marL="0" marR="0" rtl="1" algn="ctr">
              <a:spcBef>
                <a:spcPts val="0"/>
              </a:spcBef>
              <a:spcAft>
                <a:spcPts val="0"/>
              </a:spcAft>
              <a:buNone/>
            </a:pPr>
            <a:r>
              <a:rPr b="0" i="0" lang="ar-EG" sz="2800" u="none" cap="none" strike="noStrike">
                <a:solidFill>
                  <a:schemeClr val="dk1"/>
                </a:solidFill>
                <a:latin typeface="Arial"/>
                <a:ea typeface="Arial"/>
                <a:cs typeface="Arial"/>
                <a:sym typeface="Arial"/>
              </a:rPr>
              <a:t>تتكرر 11 مرة</a:t>
            </a:r>
            <a:endParaRPr b="0" i="0" sz="2800" u="none" cap="none" strike="noStrike">
              <a:solidFill>
                <a:schemeClr val="dk1"/>
              </a:solidFill>
              <a:latin typeface="Arial"/>
              <a:ea typeface="Arial"/>
              <a:cs typeface="Arial"/>
              <a:sym typeface="Arial"/>
            </a:endParaRPr>
          </a:p>
        </p:txBody>
      </p:sp>
      <p:sp>
        <p:nvSpPr>
          <p:cNvPr id="418" name="Google Shape;418;p23"/>
          <p:cNvSpPr txBox="1"/>
          <p:nvPr/>
        </p:nvSpPr>
        <p:spPr>
          <a:xfrm>
            <a:off x="17417" y="1472982"/>
            <a:ext cx="3167755"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4. أباء الكنيسة الجامعة</a:t>
            </a:r>
            <a:endParaRPr b="0" i="0" sz="3600" u="none" cap="none" strike="noStrike">
              <a:solidFill>
                <a:schemeClr val="dk1"/>
              </a:solidFill>
              <a:latin typeface="Arial"/>
              <a:ea typeface="Arial"/>
              <a:cs typeface="Arial"/>
              <a:sym typeface="Arial"/>
            </a:endParaRPr>
          </a:p>
        </p:txBody>
      </p:sp>
      <p:pic>
        <p:nvPicPr>
          <p:cNvPr descr="قبطيــات - البابا الذى شارك فى الظلم ! أختلف البابا &quot;ثاؤفيلس&quot; البطريرك 23  مع مجموعة من الرهبان لأتباعهم تعاليم &quot;العلامة اورجيانوس&quot; الذى كانت كتاباته  محل جدل فى الكنيسة ، فقام بحرمهم بل" id="419" name="Google Shape;419;p23"/>
          <p:cNvPicPr preferRelativeResize="0"/>
          <p:nvPr/>
        </p:nvPicPr>
        <p:blipFill rotWithShape="1">
          <a:blip r:embed="rId6">
            <a:alphaModFix/>
          </a:blip>
          <a:srcRect b="0" l="0" r="0" t="0"/>
          <a:stretch/>
        </p:blipFill>
        <p:spPr>
          <a:xfrm>
            <a:off x="581025" y="2232259"/>
            <a:ext cx="1800226" cy="2543175"/>
          </a:xfrm>
          <a:prstGeom prst="rect">
            <a:avLst/>
          </a:prstGeom>
          <a:noFill/>
          <a:ln>
            <a:noFill/>
          </a:ln>
        </p:spPr>
      </p:pic>
      <p:sp>
        <p:nvSpPr>
          <p:cNvPr id="420" name="Google Shape;420;p23"/>
          <p:cNvSpPr txBox="1"/>
          <p:nvPr/>
        </p:nvSpPr>
        <p:spPr>
          <a:xfrm>
            <a:off x="-17622" y="4888381"/>
            <a:ext cx="2947988" cy="1384995"/>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2800" u="none" cap="none" strike="noStrike">
                <a:solidFill>
                  <a:schemeClr val="dk1"/>
                </a:solidFill>
                <a:latin typeface="Arial"/>
                <a:ea typeface="Arial"/>
                <a:cs typeface="Arial"/>
                <a:sym typeface="Arial"/>
              </a:rPr>
              <a:t>نياحة ق. يوحنا ذهبى الفم17 هاتور</a:t>
            </a:r>
            <a:endParaRPr/>
          </a:p>
          <a:p>
            <a:pPr indent="0" lvl="0" marL="0" marR="0" rtl="1" algn="ctr">
              <a:spcBef>
                <a:spcPts val="0"/>
              </a:spcBef>
              <a:spcAft>
                <a:spcPts val="0"/>
              </a:spcAft>
              <a:buNone/>
            </a:pPr>
            <a:r>
              <a:rPr b="0" i="0" lang="ar-EG" sz="2800" u="none" cap="none" strike="noStrike">
                <a:solidFill>
                  <a:schemeClr val="dk1"/>
                </a:solidFill>
                <a:latin typeface="Arial"/>
                <a:ea typeface="Arial"/>
                <a:cs typeface="Arial"/>
                <a:sym typeface="Arial"/>
              </a:rPr>
              <a:t>تتكرر 11 مرة</a:t>
            </a:r>
            <a:endParaRPr b="0" i="0" sz="2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4"/>
          <p:cNvSpPr/>
          <p:nvPr/>
        </p:nvSpPr>
        <p:spPr>
          <a:xfrm>
            <a:off x="4069950" y="785796"/>
            <a:ext cx="7585731" cy="64633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4. قراءات الطقس السنوي </a:t>
            </a:r>
            <a:r>
              <a:rPr b="1" i="0" lang="ar-EG" sz="2000" u="none" cap="none" strike="noStrike">
                <a:solidFill>
                  <a:srgbClr val="C00000"/>
                </a:solidFill>
                <a:latin typeface="El Messiri Medium"/>
                <a:ea typeface="El Messiri Medium"/>
                <a:cs typeface="El Messiri Medium"/>
                <a:sym typeface="El Messiri Medium"/>
              </a:rPr>
              <a:t>(منهج قراءت الأيام) </a:t>
            </a:r>
            <a:endParaRPr/>
          </a:p>
        </p:txBody>
      </p:sp>
      <p:sp>
        <p:nvSpPr>
          <p:cNvPr id="426" name="Google Shape;426;p24"/>
          <p:cNvSpPr txBox="1"/>
          <p:nvPr/>
        </p:nvSpPr>
        <p:spPr>
          <a:xfrm>
            <a:off x="9301185" y="1482923"/>
            <a:ext cx="2131202"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5. أباء الرهبنة</a:t>
            </a:r>
            <a:endParaRPr b="0" i="0" sz="3600" u="none" cap="none" strike="noStrike">
              <a:solidFill>
                <a:schemeClr val="dk1"/>
              </a:solidFill>
              <a:latin typeface="Arial"/>
              <a:ea typeface="Arial"/>
              <a:cs typeface="Arial"/>
              <a:sym typeface="Arial"/>
            </a:endParaRPr>
          </a:p>
        </p:txBody>
      </p:sp>
      <p:sp>
        <p:nvSpPr>
          <p:cNvPr id="427" name="Google Shape;427;p24"/>
          <p:cNvSpPr txBox="1"/>
          <p:nvPr/>
        </p:nvSpPr>
        <p:spPr>
          <a:xfrm>
            <a:off x="8971794" y="4798672"/>
            <a:ext cx="2789984" cy="954107"/>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2800" u="none" cap="none" strike="noStrike">
                <a:solidFill>
                  <a:schemeClr val="dk1"/>
                </a:solidFill>
                <a:latin typeface="Arial"/>
                <a:ea typeface="Arial"/>
                <a:cs typeface="Arial"/>
                <a:sym typeface="Arial"/>
              </a:rPr>
              <a:t>نياحة أنبا أنطونيوس</a:t>
            </a:r>
            <a:endParaRPr b="0" i="0" sz="2800" u="none" cap="none" strike="noStrike">
              <a:solidFill>
                <a:schemeClr val="dk1"/>
              </a:solidFill>
              <a:latin typeface="Arial"/>
              <a:ea typeface="Arial"/>
              <a:cs typeface="Arial"/>
              <a:sym typeface="Arial"/>
            </a:endParaRPr>
          </a:p>
          <a:p>
            <a:pPr indent="0" lvl="0" marL="0" marR="0" rtl="1" algn="ctr">
              <a:spcBef>
                <a:spcPts val="0"/>
              </a:spcBef>
              <a:spcAft>
                <a:spcPts val="0"/>
              </a:spcAft>
              <a:buNone/>
            </a:pPr>
            <a:r>
              <a:rPr b="0" i="0" lang="ar-EG" sz="2800" u="none" cap="none" strike="noStrike">
                <a:solidFill>
                  <a:schemeClr val="dk1"/>
                </a:solidFill>
                <a:latin typeface="Arial"/>
                <a:ea typeface="Arial"/>
                <a:cs typeface="Arial"/>
                <a:sym typeface="Arial"/>
              </a:rPr>
              <a:t>تتكرر 7 مرات</a:t>
            </a:r>
            <a:endParaRPr b="0" i="0" sz="2800" u="none" cap="none" strike="noStrike">
              <a:solidFill>
                <a:schemeClr val="dk1"/>
              </a:solidFill>
              <a:latin typeface="Arial"/>
              <a:ea typeface="Arial"/>
              <a:cs typeface="Arial"/>
              <a:sym typeface="Arial"/>
            </a:endParaRPr>
          </a:p>
        </p:txBody>
      </p:sp>
      <p:sp>
        <p:nvSpPr>
          <p:cNvPr id="428" name="Google Shape;428;p24"/>
          <p:cNvSpPr txBox="1"/>
          <p:nvPr/>
        </p:nvSpPr>
        <p:spPr>
          <a:xfrm>
            <a:off x="6541782" y="1474774"/>
            <a:ext cx="2131202"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6. شهداء جنود</a:t>
            </a:r>
            <a:endParaRPr b="0" i="0" sz="3600" u="none" cap="none" strike="noStrike">
              <a:solidFill>
                <a:schemeClr val="dk1"/>
              </a:solidFill>
              <a:latin typeface="Arial"/>
              <a:ea typeface="Arial"/>
              <a:cs typeface="Arial"/>
              <a:sym typeface="Arial"/>
            </a:endParaRPr>
          </a:p>
        </p:txBody>
      </p:sp>
      <p:sp>
        <p:nvSpPr>
          <p:cNvPr id="429" name="Google Shape;429;p24"/>
          <p:cNvSpPr txBox="1"/>
          <p:nvPr/>
        </p:nvSpPr>
        <p:spPr>
          <a:xfrm>
            <a:off x="5626250" y="5099284"/>
            <a:ext cx="3356197" cy="954107"/>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2800" u="none" cap="none" strike="noStrike">
                <a:solidFill>
                  <a:schemeClr val="dk1"/>
                </a:solidFill>
                <a:latin typeface="Arial"/>
                <a:ea typeface="Arial"/>
                <a:cs typeface="Arial"/>
                <a:sym typeface="Arial"/>
              </a:rPr>
              <a:t>إستشهاد مارجرجس 23 برمودة</a:t>
            </a:r>
            <a:endParaRPr/>
          </a:p>
          <a:p>
            <a:pPr indent="0" lvl="0" marL="0" marR="0" rtl="1" algn="ctr">
              <a:spcBef>
                <a:spcPts val="0"/>
              </a:spcBef>
              <a:spcAft>
                <a:spcPts val="0"/>
              </a:spcAft>
              <a:buNone/>
            </a:pPr>
            <a:r>
              <a:rPr b="0" i="0" lang="ar-EG" sz="2800" u="none" cap="none" strike="noStrike">
                <a:solidFill>
                  <a:schemeClr val="dk1"/>
                </a:solidFill>
                <a:latin typeface="Arial"/>
                <a:ea typeface="Arial"/>
                <a:cs typeface="Arial"/>
                <a:sym typeface="Arial"/>
              </a:rPr>
              <a:t>تتكرر 9 مرة</a:t>
            </a:r>
            <a:endParaRPr b="0" i="0" sz="2800" u="none" cap="none" strike="noStrike">
              <a:solidFill>
                <a:schemeClr val="dk1"/>
              </a:solidFill>
              <a:latin typeface="Arial"/>
              <a:ea typeface="Arial"/>
              <a:cs typeface="Arial"/>
              <a:sym typeface="Arial"/>
            </a:endParaRPr>
          </a:p>
        </p:txBody>
      </p:sp>
      <p:sp>
        <p:nvSpPr>
          <p:cNvPr id="430" name="Google Shape;430;p24"/>
          <p:cNvSpPr txBox="1"/>
          <p:nvPr/>
        </p:nvSpPr>
        <p:spPr>
          <a:xfrm>
            <a:off x="3647328" y="1472982"/>
            <a:ext cx="1730567"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7. شهيدات</a:t>
            </a:r>
            <a:endParaRPr b="0" i="0" sz="3600" u="none" cap="none" strike="noStrike">
              <a:solidFill>
                <a:schemeClr val="dk1"/>
              </a:solidFill>
              <a:latin typeface="Arial"/>
              <a:ea typeface="Arial"/>
              <a:cs typeface="Arial"/>
              <a:sym typeface="Arial"/>
            </a:endParaRPr>
          </a:p>
        </p:txBody>
      </p:sp>
      <p:sp>
        <p:nvSpPr>
          <p:cNvPr id="431" name="Google Shape;431;p24"/>
          <p:cNvSpPr txBox="1"/>
          <p:nvPr/>
        </p:nvSpPr>
        <p:spPr>
          <a:xfrm>
            <a:off x="2846920" y="5138288"/>
            <a:ext cx="2947988" cy="1384995"/>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2800" u="none" cap="none" strike="noStrike">
                <a:solidFill>
                  <a:schemeClr val="dk1"/>
                </a:solidFill>
                <a:latin typeface="Arial"/>
                <a:ea typeface="Arial"/>
                <a:cs typeface="Arial"/>
                <a:sym typeface="Arial"/>
              </a:rPr>
              <a:t>إستشهاد القديسة صوفية و بناتها  30 طوبة</a:t>
            </a:r>
            <a:endParaRPr/>
          </a:p>
          <a:p>
            <a:pPr indent="0" lvl="0" marL="0" marR="0" rtl="1" algn="ctr">
              <a:spcBef>
                <a:spcPts val="0"/>
              </a:spcBef>
              <a:spcAft>
                <a:spcPts val="0"/>
              </a:spcAft>
              <a:buNone/>
            </a:pPr>
            <a:r>
              <a:rPr b="0" i="0" lang="ar-EG" sz="2800" u="none" cap="none" strike="noStrike">
                <a:solidFill>
                  <a:schemeClr val="dk1"/>
                </a:solidFill>
                <a:latin typeface="Arial"/>
                <a:ea typeface="Arial"/>
                <a:cs typeface="Arial"/>
                <a:sym typeface="Arial"/>
              </a:rPr>
              <a:t>تتكرر 23 مرة</a:t>
            </a:r>
            <a:endParaRPr b="0" i="0" sz="2800" u="none" cap="none" strike="noStrike">
              <a:solidFill>
                <a:schemeClr val="dk1"/>
              </a:solidFill>
              <a:latin typeface="Arial"/>
              <a:ea typeface="Arial"/>
              <a:cs typeface="Arial"/>
              <a:sym typeface="Arial"/>
            </a:endParaRPr>
          </a:p>
        </p:txBody>
      </p:sp>
      <p:pic>
        <p:nvPicPr>
          <p:cNvPr descr="فى عيد وفاة الأنبا أنطونيوس أبو الرهبان.. &quot;الرهبنة&quot; اختراع مصرى انتقل  للعالم فتغير بوجوده تاريخ المسيحية ومستقبلها.. القديس عاش متوحدًا فى جبل  القلالى وتبعه تلاميذ رغبوا إلى الله ونذروا له حياتهم -" id="432" name="Google Shape;432;p24"/>
          <p:cNvPicPr preferRelativeResize="0"/>
          <p:nvPr/>
        </p:nvPicPr>
        <p:blipFill rotWithShape="1">
          <a:blip r:embed="rId3">
            <a:alphaModFix/>
          </a:blip>
          <a:srcRect b="0" l="0" r="0" t="0"/>
          <a:stretch/>
        </p:blipFill>
        <p:spPr>
          <a:xfrm>
            <a:off x="9434391" y="2168852"/>
            <a:ext cx="1864789" cy="2590224"/>
          </a:xfrm>
          <a:prstGeom prst="rect">
            <a:avLst/>
          </a:prstGeom>
          <a:noFill/>
          <a:ln>
            <a:noFill/>
          </a:ln>
        </p:spPr>
      </p:pic>
      <p:pic>
        <p:nvPicPr>
          <p:cNvPr descr="تعرف على القديس مارجرجس الملقب بـ”أمير الشهداء” – وطنى" id="433" name="Google Shape;433;p24"/>
          <p:cNvPicPr preferRelativeResize="0"/>
          <p:nvPr/>
        </p:nvPicPr>
        <p:blipFill rotWithShape="1">
          <a:blip r:embed="rId4">
            <a:alphaModFix/>
          </a:blip>
          <a:srcRect b="0" l="0" r="0" t="0"/>
          <a:stretch/>
        </p:blipFill>
        <p:spPr>
          <a:xfrm>
            <a:off x="6526493" y="2129254"/>
            <a:ext cx="2131202" cy="2950894"/>
          </a:xfrm>
          <a:prstGeom prst="rect">
            <a:avLst/>
          </a:prstGeom>
          <a:noFill/>
          <a:ln>
            <a:noFill/>
          </a:ln>
        </p:spPr>
      </p:pic>
      <p:pic>
        <p:nvPicPr>
          <p:cNvPr descr="استشهاد العذارى القديسات بيستيس وهلبيس واغابي ونياحة امهن صوفية ( السبت 08  فبراير 2020م - 30طوبة 1736 للشهداء ) في مثل هذا اليوم استشهدت العذارى  القديسات بيستيس وهلبيس واغابي وامهن صوفيه التي" id="434" name="Google Shape;434;p24"/>
          <p:cNvPicPr preferRelativeResize="0"/>
          <p:nvPr/>
        </p:nvPicPr>
        <p:blipFill rotWithShape="1">
          <a:blip r:embed="rId5">
            <a:alphaModFix/>
          </a:blip>
          <a:srcRect b="0" l="0" r="0" t="0"/>
          <a:stretch/>
        </p:blipFill>
        <p:spPr>
          <a:xfrm>
            <a:off x="3400006" y="2117653"/>
            <a:ext cx="2131202" cy="3010747"/>
          </a:xfrm>
          <a:prstGeom prst="rect">
            <a:avLst/>
          </a:prstGeom>
          <a:noFill/>
          <a:ln>
            <a:noFill/>
          </a:ln>
        </p:spPr>
      </p:pic>
      <p:sp>
        <p:nvSpPr>
          <p:cNvPr id="435" name="Google Shape;435;p24"/>
          <p:cNvSpPr txBox="1"/>
          <p:nvPr/>
        </p:nvSpPr>
        <p:spPr>
          <a:xfrm>
            <a:off x="752875" y="1442499"/>
            <a:ext cx="1730567"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8. .................</a:t>
            </a:r>
            <a:endParaRPr b="0" i="0" sz="36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graphicFrame>
        <p:nvGraphicFramePr>
          <p:cNvPr id="440" name="Google Shape;440;p25"/>
          <p:cNvGraphicFramePr/>
          <p:nvPr/>
        </p:nvGraphicFramePr>
        <p:xfrm>
          <a:off x="6096000" y="628650"/>
          <a:ext cx="3000000" cy="3000000"/>
        </p:xfrm>
        <a:graphic>
          <a:graphicData uri="http://schemas.openxmlformats.org/drawingml/2006/table">
            <a:tbl>
              <a:tblPr bandRow="1" firstRow="1">
                <a:noFill/>
                <a:tableStyleId>{5F178F16-E690-4D3F-AB78-D69F98C22A58}</a:tableStyleId>
              </a:tblPr>
              <a:tblGrid>
                <a:gridCol w="898475"/>
                <a:gridCol w="3306150"/>
                <a:gridCol w="1049050"/>
              </a:tblGrid>
              <a:tr h="1229350">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القراءات المحالة</a:t>
                      </a:r>
                      <a:endParaRPr b="1"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عدد القراءات الأساسية</a:t>
                      </a:r>
                      <a:endParaRPr b="1"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الشهر</a:t>
                      </a:r>
                      <a:endParaRPr b="1" sz="2500" u="none" cap="none" strike="noStrike">
                        <a:latin typeface="Arial"/>
                        <a:ea typeface="Arial"/>
                        <a:cs typeface="Arial"/>
                        <a:sym typeface="Arial"/>
                      </a:endParaRPr>
                    </a:p>
                  </a:txBody>
                  <a:tcPr marT="45725" marB="45725" marR="91450" marL="91450"/>
                </a:tc>
              </a:tr>
              <a:tr h="470750">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21</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9</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توت</a:t>
                      </a:r>
                      <a:endParaRPr b="1" sz="2500" u="none" cap="none" strike="noStrike">
                        <a:latin typeface="Arial"/>
                        <a:ea typeface="Arial"/>
                        <a:cs typeface="Arial"/>
                        <a:sym typeface="Arial"/>
                      </a:endParaRPr>
                    </a:p>
                  </a:txBody>
                  <a:tcPr marT="45725" marB="45725" marR="91450" marL="91450"/>
                </a:tc>
              </a:tr>
              <a:tr h="470750">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26</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4</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بابه</a:t>
                      </a:r>
                      <a:endParaRPr b="1" sz="2500" u="none" cap="none" strike="noStrike">
                        <a:latin typeface="Arial"/>
                        <a:ea typeface="Arial"/>
                        <a:cs typeface="Arial"/>
                        <a:sym typeface="Arial"/>
                      </a:endParaRPr>
                    </a:p>
                  </a:txBody>
                  <a:tcPr marT="45725" marB="45725" marR="91450" marL="91450"/>
                </a:tc>
              </a:tr>
              <a:tr h="470750">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19</a:t>
                      </a:r>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11</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هاتور</a:t>
                      </a:r>
                      <a:endParaRPr b="1" sz="2500" u="none" cap="none" strike="noStrike">
                        <a:latin typeface="Arial"/>
                        <a:ea typeface="Arial"/>
                        <a:cs typeface="Arial"/>
                        <a:sym typeface="Arial"/>
                      </a:endParaRPr>
                    </a:p>
                  </a:txBody>
                  <a:tcPr marT="45725" marB="45725" marR="91450" marL="91450"/>
                </a:tc>
              </a:tr>
              <a:tr h="470750">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25</a:t>
                      </a:r>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4+1</a:t>
                      </a:r>
                      <a:endParaRPr/>
                    </a:p>
                  </a:txBody>
                  <a:tcPr marT="45725" marB="45725" marR="91450" marL="91450"/>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كيهك</a:t>
                      </a:r>
                      <a:endParaRPr b="1" sz="2500" u="none" cap="none" strike="noStrike">
                        <a:latin typeface="Arial"/>
                        <a:ea typeface="Arial"/>
                        <a:cs typeface="Arial"/>
                        <a:sym typeface="Arial"/>
                      </a:endParaRPr>
                    </a:p>
                  </a:txBody>
                  <a:tcPr marT="45725" marB="45725" marR="91450" marL="91450"/>
                </a:tc>
              </a:tr>
              <a:tr h="470750">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19</a:t>
                      </a:r>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11</a:t>
                      </a:r>
                      <a:endParaRPr/>
                    </a:p>
                  </a:txBody>
                  <a:tcPr marT="45725" marB="45725" marR="91450" marL="91450"/>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طوبة</a:t>
                      </a:r>
                      <a:endParaRPr b="1" sz="2500" u="none" cap="none" strike="noStrike">
                        <a:latin typeface="Arial"/>
                        <a:ea typeface="Arial"/>
                        <a:cs typeface="Arial"/>
                        <a:sym typeface="Arial"/>
                      </a:endParaRPr>
                    </a:p>
                  </a:txBody>
                  <a:tcPr marT="45725" marB="45725" marR="91450" marL="91450"/>
                </a:tc>
              </a:tr>
              <a:tr h="470750">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29</a:t>
                      </a:r>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1</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أمشير</a:t>
                      </a:r>
                      <a:endParaRPr b="1" sz="2500" u="none" cap="none" strike="noStrike">
                        <a:latin typeface="Arial"/>
                        <a:ea typeface="Arial"/>
                        <a:cs typeface="Arial"/>
                        <a:sym typeface="Arial"/>
                      </a:endParaRPr>
                    </a:p>
                  </a:txBody>
                  <a:tcPr marT="45725" marB="45725" marR="91450" marL="91450"/>
                </a:tc>
              </a:tr>
              <a:tr h="470750">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28</a:t>
                      </a:r>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2</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برمهات</a:t>
                      </a:r>
                      <a:endParaRPr b="1" sz="2500" u="none" cap="none" strike="noStrike">
                        <a:latin typeface="Arial"/>
                        <a:ea typeface="Arial"/>
                        <a:cs typeface="Arial"/>
                        <a:sym typeface="Arial"/>
                      </a:endParaRPr>
                    </a:p>
                  </a:txBody>
                  <a:tcPr marT="45725" marB="45725" marR="91450" marL="91450"/>
                </a:tc>
              </a:tr>
            </a:tbl>
          </a:graphicData>
        </a:graphic>
      </p:graphicFrame>
      <p:graphicFrame>
        <p:nvGraphicFramePr>
          <p:cNvPr id="441" name="Google Shape;441;p25"/>
          <p:cNvGraphicFramePr/>
          <p:nvPr/>
        </p:nvGraphicFramePr>
        <p:xfrm>
          <a:off x="533400" y="628650"/>
          <a:ext cx="3000000" cy="3000000"/>
        </p:xfrm>
        <a:graphic>
          <a:graphicData uri="http://schemas.openxmlformats.org/drawingml/2006/table">
            <a:tbl>
              <a:tblPr bandRow="1" firstRow="1">
                <a:noFill/>
                <a:tableStyleId>{5F178F16-E690-4D3F-AB78-D69F98C22A58}</a:tableStyleId>
              </a:tblPr>
              <a:tblGrid>
                <a:gridCol w="914400"/>
                <a:gridCol w="3295650"/>
                <a:gridCol w="1043625"/>
              </a:tblGrid>
              <a:tr h="1229350">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القراءات المحالة</a:t>
                      </a:r>
                      <a:endParaRPr b="1"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عدد القراءات الأساسية</a:t>
                      </a:r>
                      <a:endParaRPr b="1"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الشهر</a:t>
                      </a:r>
                      <a:endParaRPr b="1" sz="2500" u="none" cap="none" strike="noStrike">
                        <a:latin typeface="Arial"/>
                        <a:ea typeface="Arial"/>
                        <a:cs typeface="Arial"/>
                        <a:sym typeface="Arial"/>
                      </a:endParaRPr>
                    </a:p>
                  </a:txBody>
                  <a:tcPr marT="45725" marB="45725" marR="91450" marL="91450"/>
                </a:tc>
              </a:tr>
              <a:tr h="470750">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27</a:t>
                      </a:r>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3</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برمودة</a:t>
                      </a:r>
                      <a:endParaRPr b="1" sz="2500" u="none" cap="none" strike="noStrike">
                        <a:latin typeface="Arial"/>
                        <a:ea typeface="Arial"/>
                        <a:cs typeface="Arial"/>
                        <a:sym typeface="Arial"/>
                      </a:endParaRPr>
                    </a:p>
                  </a:txBody>
                  <a:tcPr marT="45725" marB="45725" marR="91450" marL="91450"/>
                </a:tc>
              </a:tr>
              <a:tr h="470750">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25</a:t>
                      </a:r>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5</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بشنس</a:t>
                      </a:r>
                      <a:endParaRPr b="1" sz="2500" u="none" cap="none" strike="noStrike">
                        <a:latin typeface="Arial"/>
                        <a:ea typeface="Arial"/>
                        <a:cs typeface="Arial"/>
                        <a:sym typeface="Arial"/>
                      </a:endParaRPr>
                    </a:p>
                  </a:txBody>
                  <a:tcPr marT="45725" marB="45725" marR="91450" marL="91450"/>
                </a:tc>
              </a:tr>
              <a:tr h="470750">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27</a:t>
                      </a:r>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3</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بؤونة</a:t>
                      </a:r>
                      <a:endParaRPr b="1" sz="2500" u="none" cap="none" strike="noStrike">
                        <a:latin typeface="Arial"/>
                        <a:ea typeface="Arial"/>
                        <a:cs typeface="Arial"/>
                        <a:sym typeface="Arial"/>
                      </a:endParaRPr>
                    </a:p>
                  </a:txBody>
                  <a:tcPr marT="45725" marB="45725" marR="91450" marL="91450"/>
                </a:tc>
              </a:tr>
              <a:tr h="470750">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27</a:t>
                      </a:r>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3</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أبيب</a:t>
                      </a:r>
                      <a:endParaRPr b="1" sz="2500" u="none" cap="none" strike="noStrike">
                        <a:latin typeface="Arial"/>
                        <a:ea typeface="Arial"/>
                        <a:cs typeface="Arial"/>
                        <a:sym typeface="Arial"/>
                      </a:endParaRPr>
                    </a:p>
                  </a:txBody>
                  <a:tcPr marT="45725" marB="45725" marR="91450" marL="91450"/>
                </a:tc>
              </a:tr>
              <a:tr h="470750">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22</a:t>
                      </a:r>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8</a:t>
                      </a:r>
                      <a:endParaRPr/>
                    </a:p>
                  </a:txBody>
                  <a:tcPr marT="45725" marB="45725" marR="91450" marL="91450"/>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مسري</a:t>
                      </a:r>
                      <a:endParaRPr b="1" sz="2500" u="none" cap="none" strike="noStrike">
                        <a:latin typeface="Arial"/>
                        <a:ea typeface="Arial"/>
                        <a:cs typeface="Arial"/>
                        <a:sym typeface="Arial"/>
                      </a:endParaRPr>
                    </a:p>
                  </a:txBody>
                  <a:tcPr marT="45725" marB="45725" marR="91450" marL="91450"/>
                </a:tc>
              </a:tr>
              <a:tr h="470750">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1</a:t>
                      </a:r>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5</a:t>
                      </a:r>
                      <a:endParaRPr/>
                    </a:p>
                  </a:txBody>
                  <a:tcPr marT="45725" marB="45725" marR="91450" marL="91450"/>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نسىء</a:t>
                      </a:r>
                      <a:endParaRPr b="1" sz="2500" u="none" cap="none" strike="noStrike">
                        <a:latin typeface="Arial"/>
                        <a:ea typeface="Arial"/>
                        <a:cs typeface="Arial"/>
                        <a:sym typeface="Arial"/>
                      </a:endParaRPr>
                    </a:p>
                  </a:txBody>
                  <a:tcPr marT="45725" marB="45725" marR="91450" marL="91450"/>
                </a:tc>
              </a:tr>
              <a:tr h="470750">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296</a:t>
                      </a:r>
                      <a:endParaRPr/>
                    </a:p>
                  </a:txBody>
                  <a:tcPr marT="45725" marB="45725" marR="91450" marL="91450">
                    <a:solidFill>
                      <a:srgbClr val="FFFF00"/>
                    </a:solidFill>
                  </a:tcPr>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69+1</a:t>
                      </a:r>
                      <a:endParaRPr/>
                    </a:p>
                  </a:txBody>
                  <a:tcPr marT="45725" marB="45725" marR="91450" marL="91450">
                    <a:solidFill>
                      <a:srgbClr val="FFFF00"/>
                    </a:solidFill>
                  </a:tcPr>
                </a:tc>
                <a:tc>
                  <a:txBody>
                    <a:bodyPr/>
                    <a:lstStyle/>
                    <a:p>
                      <a:pPr indent="0" lvl="0" marL="0" marR="0" rtl="0" algn="ctr">
                        <a:spcBef>
                          <a:spcPts val="0"/>
                        </a:spcBef>
                        <a:spcAft>
                          <a:spcPts val="0"/>
                        </a:spcAft>
                        <a:buNone/>
                      </a:pPr>
                      <a:r>
                        <a:rPr b="1" lang="ar-EG" sz="2500" u="none" cap="none" strike="noStrike">
                          <a:latin typeface="Arial"/>
                          <a:ea typeface="Arial"/>
                          <a:cs typeface="Arial"/>
                          <a:sym typeface="Arial"/>
                        </a:rPr>
                        <a:t>المجموع</a:t>
                      </a:r>
                      <a:endParaRPr b="1" sz="2500" u="none" cap="none" strike="noStrike">
                        <a:latin typeface="Arial"/>
                        <a:ea typeface="Arial"/>
                        <a:cs typeface="Arial"/>
                        <a:sym typeface="Arial"/>
                      </a:endParaRPr>
                    </a:p>
                  </a:txBody>
                  <a:tcPr marT="45725" marB="45725" marR="91450" marL="91450">
                    <a:solidFill>
                      <a:srgbClr val="FFFF00"/>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id="446" name="Google Shape;446;p26"/>
          <p:cNvPicPr preferRelativeResize="0"/>
          <p:nvPr/>
        </p:nvPicPr>
        <p:blipFill rotWithShape="1">
          <a:blip r:embed="rId3">
            <a:alphaModFix/>
          </a:blip>
          <a:srcRect b="1" l="0" r="0" t="1084"/>
          <a:stretch/>
        </p:blipFill>
        <p:spPr>
          <a:xfrm>
            <a:off x="3476167" y="89521"/>
            <a:ext cx="5239666" cy="6678958"/>
          </a:xfrm>
          <a:prstGeom prst="rect">
            <a:avLst/>
          </a:prstGeom>
          <a:noFill/>
          <a:ln>
            <a:noFill/>
          </a:ln>
        </p:spPr>
      </p:pic>
      <p:sp>
        <p:nvSpPr>
          <p:cNvPr id="447" name="Google Shape;447;p26"/>
          <p:cNvSpPr/>
          <p:nvPr/>
        </p:nvSpPr>
        <p:spPr>
          <a:xfrm>
            <a:off x="6344322" y="740664"/>
            <a:ext cx="429768" cy="5788152"/>
          </a:xfrm>
          <a:prstGeom prst="rect">
            <a:avLst/>
          </a:prstGeom>
          <a:solidFill>
            <a:srgbClr val="C00000">
              <a:alpha val="38823"/>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8" name="Google Shape;448;p26"/>
          <p:cNvSpPr/>
          <p:nvPr/>
        </p:nvSpPr>
        <p:spPr>
          <a:xfrm>
            <a:off x="6099586" y="740664"/>
            <a:ext cx="244736" cy="2798602"/>
          </a:xfrm>
          <a:prstGeom prst="rect">
            <a:avLst/>
          </a:prstGeom>
          <a:solidFill>
            <a:srgbClr val="C00000">
              <a:alpha val="38823"/>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27"/>
          <p:cNvSpPr/>
          <p:nvPr/>
        </p:nvSpPr>
        <p:spPr>
          <a:xfrm>
            <a:off x="6963731" y="452202"/>
            <a:ext cx="4491934" cy="64633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4. قراءات الصوم الكبير</a:t>
            </a:r>
            <a:endParaRPr b="1" i="0" sz="2000" u="none" cap="none" strike="noStrike">
              <a:solidFill>
                <a:srgbClr val="C00000"/>
              </a:solidFill>
              <a:latin typeface="El Messiri Medium"/>
              <a:ea typeface="El Messiri Medium"/>
              <a:cs typeface="El Messiri Medium"/>
              <a:sym typeface="El Messiri Medium"/>
            </a:endParaRPr>
          </a:p>
        </p:txBody>
      </p:sp>
      <p:sp>
        <p:nvSpPr>
          <p:cNvPr id="454" name="Google Shape;454;p27"/>
          <p:cNvSpPr txBox="1"/>
          <p:nvPr/>
        </p:nvSpPr>
        <p:spPr>
          <a:xfrm>
            <a:off x="678628" y="1170993"/>
            <a:ext cx="10748181" cy="2308324"/>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تندمج قر اءات الأیام مع قراءات الآحاد لتشكل منهجاً أسبوعیاً تدور فیه كل القراءات</a:t>
            </a:r>
            <a:endParaRPr/>
          </a:p>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حول موضوع واحد متكامل. یبدأ منهج الأسبوع یوم الاثنین ویختتم بقراءات الأحد</a:t>
            </a:r>
            <a:endParaRPr/>
          </a:p>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التي تُلخِّص وتضع النتائج لكل موضوع قراءات الأسبوع . تضاف نبوات في طقس باكر أيام الصوم</a:t>
            </a:r>
            <a:endParaRPr b="0" i="0" sz="3600" u="none" cap="none" strike="noStrike">
              <a:solidFill>
                <a:schemeClr val="dk1"/>
              </a:solidFill>
              <a:latin typeface="Arial"/>
              <a:ea typeface="Arial"/>
              <a:cs typeface="Arial"/>
              <a:sym typeface="Arial"/>
            </a:endParaRPr>
          </a:p>
        </p:txBody>
      </p:sp>
      <p:sp>
        <p:nvSpPr>
          <p:cNvPr id="455" name="Google Shape;455;p27"/>
          <p:cNvSpPr/>
          <p:nvPr/>
        </p:nvSpPr>
        <p:spPr>
          <a:xfrm>
            <a:off x="6910029" y="3551778"/>
            <a:ext cx="4512774" cy="64633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5. قراءات إسبوع الألام</a:t>
            </a:r>
            <a:endParaRPr b="1" i="0" sz="2000" u="none" cap="none" strike="noStrike">
              <a:solidFill>
                <a:srgbClr val="C00000"/>
              </a:solidFill>
              <a:latin typeface="El Messiri Medium"/>
              <a:ea typeface="El Messiri Medium"/>
              <a:cs typeface="El Messiri Medium"/>
              <a:sym typeface="El Messiri Medium"/>
            </a:endParaRPr>
          </a:p>
        </p:txBody>
      </p:sp>
      <p:sp>
        <p:nvSpPr>
          <p:cNvPr id="456" name="Google Shape;456;p27"/>
          <p:cNvSpPr txBox="1"/>
          <p:nvPr/>
        </p:nvSpPr>
        <p:spPr>
          <a:xfrm>
            <a:off x="1140312" y="4236211"/>
            <a:ext cx="10373061" cy="2308324"/>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فى العصور الأولى كان يقرأ الكتاب المقدس كاملا</a:t>
            </a:r>
            <a:endParaRPr/>
          </a:p>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فى القرن الثانى عشر وضع البابا غبريال بن تريك (70) نظام السواعى الحالى لنعيش مع المسيح ساعة بساعة شركة ألامه مع مراعاة ظروف العمل</a:t>
            </a:r>
            <a:endParaRPr/>
          </a:p>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أضاف الأنبا بطرس أسقف البهنسا (قرن 12) العظات و عدل فى وضع النبوات</a:t>
            </a:r>
            <a:endParaRPr b="0" i="0" sz="36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8"/>
          <p:cNvSpPr/>
          <p:nvPr/>
        </p:nvSpPr>
        <p:spPr>
          <a:xfrm>
            <a:off x="7095179" y="785796"/>
            <a:ext cx="4229043" cy="64633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6. الخمسين المقدسة</a:t>
            </a:r>
            <a:endParaRPr b="1" i="0" sz="2000" u="none" cap="none" strike="noStrike">
              <a:solidFill>
                <a:srgbClr val="C00000"/>
              </a:solidFill>
              <a:latin typeface="El Messiri Medium"/>
              <a:ea typeface="El Messiri Medium"/>
              <a:cs typeface="El Messiri Medium"/>
              <a:sym typeface="El Messiri Medium"/>
            </a:endParaRPr>
          </a:p>
        </p:txBody>
      </p:sp>
      <p:sp>
        <p:nvSpPr>
          <p:cNvPr id="462" name="Google Shape;462;p28"/>
          <p:cNvSpPr txBox="1"/>
          <p:nvPr/>
        </p:nvSpPr>
        <p:spPr>
          <a:xfrm>
            <a:off x="580914" y="1697923"/>
            <a:ext cx="10932459" cy="397031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 رتبت الكنيسة أن تدور قراءات قداسات الآحاد في الخماسين المقدسة حول </a:t>
            </a:r>
            <a:r>
              <a:rPr b="0" i="0" lang="ar-EG" sz="3600" u="none" cap="none" strike="noStrike">
                <a:solidFill>
                  <a:srgbClr val="C00000"/>
                </a:solidFill>
                <a:latin typeface="Arial"/>
                <a:ea typeface="Arial"/>
                <a:cs typeface="Arial"/>
                <a:sym typeface="Arial"/>
              </a:rPr>
              <a:t>ملكوت الله</a:t>
            </a:r>
            <a:r>
              <a:rPr b="0" i="0" lang="ar-EG" sz="3600" u="none" cap="none" strike="noStrike">
                <a:solidFill>
                  <a:schemeClr val="dk1"/>
                </a:solidFill>
                <a:latin typeface="Arial"/>
                <a:ea typeface="Arial"/>
                <a:cs typeface="Arial"/>
                <a:sym typeface="Arial"/>
              </a:rPr>
              <a:t> أي </a:t>
            </a:r>
            <a:r>
              <a:rPr b="0" i="0" lang="ar-EG" sz="3600" u="sng" cap="none" strike="noStrike">
                <a:solidFill>
                  <a:srgbClr val="C00000"/>
                </a:solidFill>
                <a:latin typeface="Arial"/>
                <a:ea typeface="Arial"/>
                <a:cs typeface="Arial"/>
                <a:sym typeface="Arial"/>
              </a:rPr>
              <a:t>الإيمان بالمسيح ولاهوته والثبات في هذا الإيمان وانتظار حلول الروح القدس</a:t>
            </a:r>
            <a:endParaRPr/>
          </a:p>
          <a:p>
            <a:pPr indent="0" lvl="0" marL="0" marR="0" rtl="1" algn="r">
              <a:spcBef>
                <a:spcPts val="0"/>
              </a:spcBef>
              <a:spcAft>
                <a:spcPts val="0"/>
              </a:spcAft>
              <a:buNone/>
            </a:pPr>
            <a:r>
              <a:t/>
            </a:r>
            <a:endParaRPr b="0" i="0" sz="3600" u="sng" cap="none" strike="noStrike">
              <a:solidFill>
                <a:srgbClr val="C00000"/>
              </a:solidFill>
              <a:latin typeface="Arial"/>
              <a:ea typeface="Arial"/>
              <a:cs typeface="Arial"/>
              <a:sym typeface="Arial"/>
            </a:endParaRPr>
          </a:p>
          <a:p>
            <a:pPr indent="0" lvl="0" marL="0" marR="0" rtl="1" algn="r">
              <a:spcBef>
                <a:spcPts val="0"/>
              </a:spcBef>
              <a:spcAft>
                <a:spcPts val="0"/>
              </a:spcAft>
              <a:buNone/>
            </a:pPr>
            <a:r>
              <a:rPr b="1" i="0" lang="ar-EG" sz="3600" u="none" cap="none" strike="noStrike">
                <a:solidFill>
                  <a:schemeClr val="dk1"/>
                </a:solidFill>
                <a:latin typeface="Arial"/>
                <a:ea typeface="Arial"/>
                <a:cs typeface="Arial"/>
                <a:sym typeface="Arial"/>
              </a:rPr>
              <a:t>تنقسم فترة الخماسين إلى سبعة أسابيع:</a:t>
            </a:r>
            <a:endParaRPr/>
          </a:p>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الخمسة الأولى منها تتكلم عن الإيمان بربنا يسوع المسيح الذي لم نعد نراه بالجسد</a:t>
            </a:r>
            <a:endParaRPr/>
          </a:p>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السادس (بعد الصعود) عن بركات الروح القدس</a:t>
            </a:r>
            <a:endParaRPr/>
          </a:p>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السابع عن حلول الروح القدس وإنارته للمؤمنين</a:t>
            </a:r>
            <a:endParaRPr b="0" i="0" sz="36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29"/>
          <p:cNvSpPr/>
          <p:nvPr/>
        </p:nvSpPr>
        <p:spPr>
          <a:xfrm>
            <a:off x="8672025" y="471471"/>
            <a:ext cx="2656496" cy="64633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3600" u="none" cap="none" strike="noStrike">
                <a:solidFill>
                  <a:srgbClr val="C00000"/>
                </a:solidFill>
                <a:latin typeface="El Messiri Medium"/>
                <a:ea typeface="El Messiri Medium"/>
                <a:cs typeface="El Messiri Medium"/>
                <a:sym typeface="El Messiri Medium"/>
              </a:rPr>
              <a:t>7. السنكسار</a:t>
            </a:r>
            <a:endParaRPr b="1" i="0" sz="2000" u="none" cap="none" strike="noStrike">
              <a:solidFill>
                <a:srgbClr val="C00000"/>
              </a:solidFill>
              <a:latin typeface="El Messiri Medium"/>
              <a:ea typeface="El Messiri Medium"/>
              <a:cs typeface="El Messiri Medium"/>
              <a:sym typeface="El Messiri Medium"/>
            </a:endParaRPr>
          </a:p>
        </p:txBody>
      </p:sp>
      <p:graphicFrame>
        <p:nvGraphicFramePr>
          <p:cNvPr id="468" name="Google Shape;468;p29"/>
          <p:cNvGraphicFramePr/>
          <p:nvPr/>
        </p:nvGraphicFramePr>
        <p:xfrm>
          <a:off x="288234" y="1355770"/>
          <a:ext cx="3000000" cy="3000000"/>
        </p:xfrm>
        <a:graphic>
          <a:graphicData uri="http://schemas.openxmlformats.org/drawingml/2006/table">
            <a:tbl>
              <a:tblPr bandRow="1" firstRow="1">
                <a:noFill/>
                <a:tableStyleId>{5F178F16-E690-4D3F-AB78-D69F98C22A58}</a:tableStyleId>
              </a:tblPr>
              <a:tblGrid>
                <a:gridCol w="914400"/>
                <a:gridCol w="705675"/>
                <a:gridCol w="675850"/>
                <a:gridCol w="665925"/>
                <a:gridCol w="805075"/>
                <a:gridCol w="755375"/>
                <a:gridCol w="834875"/>
                <a:gridCol w="755375"/>
                <a:gridCol w="745425"/>
                <a:gridCol w="745425"/>
                <a:gridCol w="735500"/>
                <a:gridCol w="665925"/>
                <a:gridCol w="534575"/>
                <a:gridCol w="1691800"/>
              </a:tblGrid>
              <a:tr h="850050">
                <a:tc>
                  <a:txBody>
                    <a:bodyPr/>
                    <a:lstStyle/>
                    <a:p>
                      <a:pPr indent="0" lvl="0" marL="0" marR="0" rtl="0" algn="ctr">
                        <a:spcBef>
                          <a:spcPts val="0"/>
                        </a:spcBef>
                        <a:spcAft>
                          <a:spcPts val="0"/>
                        </a:spcAft>
                        <a:buNone/>
                      </a:pPr>
                      <a:r>
                        <a:rPr lang="ar-EG" sz="2500" u="none" cap="none" strike="noStrike">
                          <a:solidFill>
                            <a:schemeClr val="lt1"/>
                          </a:solidFill>
                          <a:latin typeface="Arial"/>
                          <a:ea typeface="Arial"/>
                          <a:cs typeface="Arial"/>
                          <a:sym typeface="Arial"/>
                        </a:rPr>
                        <a:t>نسىء</a:t>
                      </a:r>
                      <a:endParaRPr sz="2500" u="none" cap="none" strike="noStrike">
                        <a:solidFill>
                          <a:schemeClr val="lt1"/>
                        </a:solidFill>
                        <a:latin typeface="Arial"/>
                        <a:ea typeface="Arial"/>
                        <a:cs typeface="Arial"/>
                        <a:sym typeface="Arial"/>
                      </a:endParaRPr>
                    </a:p>
                  </a:txBody>
                  <a:tcPr marT="45725" marB="45725" marR="91450" marL="91450">
                    <a:solidFill>
                      <a:srgbClr val="C00000">
                        <a:alpha val="80784"/>
                      </a:srgbClr>
                    </a:solidFill>
                  </a:tcPr>
                </a:tc>
                <a:tc>
                  <a:txBody>
                    <a:bodyPr/>
                    <a:lstStyle/>
                    <a:p>
                      <a:pPr indent="0" lvl="0" marL="0" marR="0" rtl="0" algn="ctr">
                        <a:spcBef>
                          <a:spcPts val="0"/>
                        </a:spcBef>
                        <a:spcAft>
                          <a:spcPts val="0"/>
                        </a:spcAft>
                        <a:buNone/>
                      </a:pPr>
                      <a:r>
                        <a:rPr lang="ar-EG" sz="2500" u="none" cap="none" strike="noStrike">
                          <a:solidFill>
                            <a:schemeClr val="lt1"/>
                          </a:solidFill>
                          <a:latin typeface="Arial"/>
                          <a:ea typeface="Arial"/>
                          <a:cs typeface="Arial"/>
                          <a:sym typeface="Arial"/>
                        </a:rPr>
                        <a:t>مسري</a:t>
                      </a:r>
                      <a:endParaRPr sz="2500" u="none" cap="none" strike="noStrike">
                        <a:solidFill>
                          <a:schemeClr val="lt1"/>
                        </a:solidFill>
                        <a:latin typeface="Arial"/>
                        <a:ea typeface="Arial"/>
                        <a:cs typeface="Arial"/>
                        <a:sym typeface="Arial"/>
                      </a:endParaRPr>
                    </a:p>
                  </a:txBody>
                  <a:tcPr marT="45725" marB="45725" marR="91450" marL="91450">
                    <a:solidFill>
                      <a:srgbClr val="C00000">
                        <a:alpha val="80784"/>
                      </a:srgbClr>
                    </a:solidFill>
                  </a:tcPr>
                </a:tc>
                <a:tc>
                  <a:txBody>
                    <a:bodyPr/>
                    <a:lstStyle/>
                    <a:p>
                      <a:pPr indent="0" lvl="0" marL="0" marR="0" rtl="0" algn="ctr">
                        <a:spcBef>
                          <a:spcPts val="0"/>
                        </a:spcBef>
                        <a:spcAft>
                          <a:spcPts val="0"/>
                        </a:spcAft>
                        <a:buNone/>
                      </a:pPr>
                      <a:r>
                        <a:rPr lang="ar-EG" sz="2500" u="none" cap="none" strike="noStrike">
                          <a:solidFill>
                            <a:schemeClr val="lt1"/>
                          </a:solidFill>
                          <a:latin typeface="Arial"/>
                          <a:ea typeface="Arial"/>
                          <a:cs typeface="Arial"/>
                          <a:sym typeface="Arial"/>
                        </a:rPr>
                        <a:t>أبيب</a:t>
                      </a:r>
                      <a:endParaRPr sz="2500" u="none" cap="none" strike="noStrike">
                        <a:solidFill>
                          <a:schemeClr val="lt1"/>
                        </a:solidFill>
                        <a:latin typeface="Arial"/>
                        <a:ea typeface="Arial"/>
                        <a:cs typeface="Arial"/>
                        <a:sym typeface="Arial"/>
                      </a:endParaRPr>
                    </a:p>
                  </a:txBody>
                  <a:tcPr marT="45725" marB="45725" marR="91450" marL="91450">
                    <a:solidFill>
                      <a:srgbClr val="C00000">
                        <a:alpha val="80784"/>
                      </a:srgbClr>
                    </a:solidFill>
                  </a:tcPr>
                </a:tc>
                <a:tc>
                  <a:txBody>
                    <a:bodyPr/>
                    <a:lstStyle/>
                    <a:p>
                      <a:pPr indent="0" lvl="0" marL="0" marR="0" rtl="0" algn="ctr">
                        <a:spcBef>
                          <a:spcPts val="0"/>
                        </a:spcBef>
                        <a:spcAft>
                          <a:spcPts val="0"/>
                        </a:spcAft>
                        <a:buNone/>
                      </a:pPr>
                      <a:r>
                        <a:rPr lang="ar-EG" sz="2500" u="none" cap="none" strike="noStrike">
                          <a:solidFill>
                            <a:schemeClr val="lt1"/>
                          </a:solidFill>
                          <a:latin typeface="Arial"/>
                          <a:ea typeface="Arial"/>
                          <a:cs typeface="Arial"/>
                          <a:sym typeface="Arial"/>
                        </a:rPr>
                        <a:t>بؤونة</a:t>
                      </a:r>
                      <a:endParaRPr sz="2500" u="none" cap="none" strike="noStrike">
                        <a:solidFill>
                          <a:schemeClr val="lt1"/>
                        </a:solidFill>
                        <a:latin typeface="Arial"/>
                        <a:ea typeface="Arial"/>
                        <a:cs typeface="Arial"/>
                        <a:sym typeface="Arial"/>
                      </a:endParaRPr>
                    </a:p>
                  </a:txBody>
                  <a:tcPr marT="45725" marB="45725" marR="91450" marL="91450">
                    <a:solidFill>
                      <a:srgbClr val="C00000">
                        <a:alpha val="80784"/>
                      </a:srgbClr>
                    </a:solidFill>
                  </a:tcPr>
                </a:tc>
                <a:tc>
                  <a:txBody>
                    <a:bodyPr/>
                    <a:lstStyle/>
                    <a:p>
                      <a:pPr indent="0" lvl="0" marL="0" marR="0" rtl="0" algn="ctr">
                        <a:spcBef>
                          <a:spcPts val="0"/>
                        </a:spcBef>
                        <a:spcAft>
                          <a:spcPts val="0"/>
                        </a:spcAft>
                        <a:buNone/>
                      </a:pPr>
                      <a:r>
                        <a:rPr lang="ar-EG" sz="2500" u="none" cap="none" strike="noStrike">
                          <a:solidFill>
                            <a:schemeClr val="lt1"/>
                          </a:solidFill>
                          <a:latin typeface="Arial"/>
                          <a:ea typeface="Arial"/>
                          <a:cs typeface="Arial"/>
                          <a:sym typeface="Arial"/>
                        </a:rPr>
                        <a:t>بشنس</a:t>
                      </a:r>
                      <a:endParaRPr sz="2500" u="none" cap="none" strike="noStrike">
                        <a:solidFill>
                          <a:schemeClr val="lt1"/>
                        </a:solidFill>
                        <a:latin typeface="Arial"/>
                        <a:ea typeface="Arial"/>
                        <a:cs typeface="Arial"/>
                        <a:sym typeface="Arial"/>
                      </a:endParaRPr>
                    </a:p>
                  </a:txBody>
                  <a:tcPr marT="45725" marB="45725" marR="91450" marL="91450">
                    <a:solidFill>
                      <a:srgbClr val="C00000">
                        <a:alpha val="80784"/>
                      </a:srgbClr>
                    </a:solidFill>
                  </a:tcPr>
                </a:tc>
                <a:tc>
                  <a:txBody>
                    <a:bodyPr/>
                    <a:lstStyle/>
                    <a:p>
                      <a:pPr indent="0" lvl="0" marL="0" marR="0" rtl="0" algn="ctr">
                        <a:spcBef>
                          <a:spcPts val="0"/>
                        </a:spcBef>
                        <a:spcAft>
                          <a:spcPts val="0"/>
                        </a:spcAft>
                        <a:buNone/>
                      </a:pPr>
                      <a:r>
                        <a:rPr lang="ar-EG" sz="2500" u="none" cap="none" strike="noStrike">
                          <a:solidFill>
                            <a:schemeClr val="lt1"/>
                          </a:solidFill>
                          <a:latin typeface="Arial"/>
                          <a:ea typeface="Arial"/>
                          <a:cs typeface="Arial"/>
                          <a:sym typeface="Arial"/>
                        </a:rPr>
                        <a:t>برمودة</a:t>
                      </a:r>
                      <a:endParaRPr sz="2500" u="none" cap="none" strike="noStrike">
                        <a:solidFill>
                          <a:schemeClr val="lt1"/>
                        </a:solidFill>
                        <a:latin typeface="Arial"/>
                        <a:ea typeface="Arial"/>
                        <a:cs typeface="Arial"/>
                        <a:sym typeface="Arial"/>
                      </a:endParaRPr>
                    </a:p>
                  </a:txBody>
                  <a:tcPr marT="45725" marB="45725" marR="91450" marL="91450">
                    <a:solidFill>
                      <a:srgbClr val="C00000">
                        <a:alpha val="80784"/>
                      </a:srgbClr>
                    </a:solidFill>
                  </a:tcPr>
                </a:tc>
                <a:tc>
                  <a:txBody>
                    <a:bodyPr/>
                    <a:lstStyle/>
                    <a:p>
                      <a:pPr indent="0" lvl="0" marL="0" marR="0" rtl="0" algn="ctr">
                        <a:spcBef>
                          <a:spcPts val="0"/>
                        </a:spcBef>
                        <a:spcAft>
                          <a:spcPts val="0"/>
                        </a:spcAft>
                        <a:buNone/>
                      </a:pPr>
                      <a:r>
                        <a:rPr lang="ar-EG" sz="2500" u="none" cap="none" strike="noStrike">
                          <a:solidFill>
                            <a:schemeClr val="lt1"/>
                          </a:solidFill>
                          <a:latin typeface="Arial"/>
                          <a:ea typeface="Arial"/>
                          <a:cs typeface="Arial"/>
                          <a:sym typeface="Arial"/>
                        </a:rPr>
                        <a:t>برمهات</a:t>
                      </a:r>
                      <a:endParaRPr sz="2500" u="none" cap="none" strike="noStrike">
                        <a:solidFill>
                          <a:schemeClr val="lt1"/>
                        </a:solidFill>
                        <a:latin typeface="Arial"/>
                        <a:ea typeface="Arial"/>
                        <a:cs typeface="Arial"/>
                        <a:sym typeface="Arial"/>
                      </a:endParaRPr>
                    </a:p>
                  </a:txBody>
                  <a:tcPr marT="45725" marB="45725" marR="91450" marL="91450">
                    <a:solidFill>
                      <a:srgbClr val="C00000">
                        <a:alpha val="80784"/>
                      </a:srgbClr>
                    </a:solidFill>
                  </a:tcPr>
                </a:tc>
                <a:tc>
                  <a:txBody>
                    <a:bodyPr/>
                    <a:lstStyle/>
                    <a:p>
                      <a:pPr indent="0" lvl="0" marL="0" marR="0" rtl="0" algn="ctr">
                        <a:spcBef>
                          <a:spcPts val="0"/>
                        </a:spcBef>
                        <a:spcAft>
                          <a:spcPts val="0"/>
                        </a:spcAft>
                        <a:buNone/>
                      </a:pPr>
                      <a:r>
                        <a:rPr lang="ar-EG" sz="2500" u="none" cap="none" strike="noStrike">
                          <a:solidFill>
                            <a:schemeClr val="lt1"/>
                          </a:solidFill>
                          <a:latin typeface="Arial"/>
                          <a:ea typeface="Arial"/>
                          <a:cs typeface="Arial"/>
                          <a:sym typeface="Arial"/>
                        </a:rPr>
                        <a:t>أمشير</a:t>
                      </a:r>
                      <a:endParaRPr sz="2500" u="none" cap="none" strike="noStrike">
                        <a:solidFill>
                          <a:schemeClr val="lt1"/>
                        </a:solidFill>
                        <a:latin typeface="Arial"/>
                        <a:ea typeface="Arial"/>
                        <a:cs typeface="Arial"/>
                        <a:sym typeface="Arial"/>
                      </a:endParaRPr>
                    </a:p>
                  </a:txBody>
                  <a:tcPr marT="45725" marB="45725" marR="91450" marL="91450">
                    <a:solidFill>
                      <a:srgbClr val="C00000">
                        <a:alpha val="80784"/>
                      </a:srgbClr>
                    </a:solidFill>
                  </a:tcPr>
                </a:tc>
                <a:tc>
                  <a:txBody>
                    <a:bodyPr/>
                    <a:lstStyle/>
                    <a:p>
                      <a:pPr indent="0" lvl="0" marL="0" marR="0" rtl="0" algn="ctr">
                        <a:spcBef>
                          <a:spcPts val="0"/>
                        </a:spcBef>
                        <a:spcAft>
                          <a:spcPts val="0"/>
                        </a:spcAft>
                        <a:buNone/>
                      </a:pPr>
                      <a:r>
                        <a:rPr lang="ar-EG" sz="2500" u="none" cap="none" strike="noStrike">
                          <a:solidFill>
                            <a:schemeClr val="lt1"/>
                          </a:solidFill>
                          <a:latin typeface="Arial"/>
                          <a:ea typeface="Arial"/>
                          <a:cs typeface="Arial"/>
                          <a:sym typeface="Arial"/>
                        </a:rPr>
                        <a:t>طوبة</a:t>
                      </a:r>
                      <a:endParaRPr sz="2500" u="none" cap="none" strike="noStrike">
                        <a:solidFill>
                          <a:schemeClr val="lt1"/>
                        </a:solidFill>
                        <a:latin typeface="Arial"/>
                        <a:ea typeface="Arial"/>
                        <a:cs typeface="Arial"/>
                        <a:sym typeface="Arial"/>
                      </a:endParaRPr>
                    </a:p>
                  </a:txBody>
                  <a:tcPr marT="45725" marB="45725" marR="91450" marL="91450">
                    <a:solidFill>
                      <a:srgbClr val="C00000">
                        <a:alpha val="80784"/>
                      </a:srgbClr>
                    </a:solidFill>
                  </a:tcPr>
                </a:tc>
                <a:tc>
                  <a:txBody>
                    <a:bodyPr/>
                    <a:lstStyle/>
                    <a:p>
                      <a:pPr indent="0" lvl="0" marL="0" marR="0" rtl="0" algn="ctr">
                        <a:spcBef>
                          <a:spcPts val="0"/>
                        </a:spcBef>
                        <a:spcAft>
                          <a:spcPts val="0"/>
                        </a:spcAft>
                        <a:buNone/>
                      </a:pPr>
                      <a:r>
                        <a:rPr lang="ar-EG" sz="2500" u="none" cap="none" strike="noStrike">
                          <a:solidFill>
                            <a:schemeClr val="lt1"/>
                          </a:solidFill>
                          <a:latin typeface="Arial"/>
                          <a:ea typeface="Arial"/>
                          <a:cs typeface="Arial"/>
                          <a:sym typeface="Arial"/>
                        </a:rPr>
                        <a:t>كيهك</a:t>
                      </a:r>
                      <a:endParaRPr sz="2500" u="none" cap="none" strike="noStrike">
                        <a:solidFill>
                          <a:schemeClr val="lt1"/>
                        </a:solidFill>
                        <a:latin typeface="Arial"/>
                        <a:ea typeface="Arial"/>
                        <a:cs typeface="Arial"/>
                        <a:sym typeface="Arial"/>
                      </a:endParaRPr>
                    </a:p>
                  </a:txBody>
                  <a:tcPr marT="45725" marB="45725" marR="91450" marL="91450">
                    <a:solidFill>
                      <a:srgbClr val="C00000">
                        <a:alpha val="80784"/>
                      </a:srgbClr>
                    </a:solidFill>
                  </a:tcPr>
                </a:tc>
                <a:tc>
                  <a:txBody>
                    <a:bodyPr/>
                    <a:lstStyle/>
                    <a:p>
                      <a:pPr indent="0" lvl="0" marL="0" marR="0" rtl="0" algn="ctr">
                        <a:spcBef>
                          <a:spcPts val="0"/>
                        </a:spcBef>
                        <a:spcAft>
                          <a:spcPts val="0"/>
                        </a:spcAft>
                        <a:buNone/>
                      </a:pPr>
                      <a:r>
                        <a:rPr lang="ar-EG" sz="2500" u="none" cap="none" strike="noStrike">
                          <a:solidFill>
                            <a:schemeClr val="lt1"/>
                          </a:solidFill>
                          <a:latin typeface="Arial"/>
                          <a:ea typeface="Arial"/>
                          <a:cs typeface="Arial"/>
                          <a:sym typeface="Arial"/>
                        </a:rPr>
                        <a:t>هاتور</a:t>
                      </a:r>
                      <a:endParaRPr sz="2500" u="none" cap="none" strike="noStrike">
                        <a:solidFill>
                          <a:schemeClr val="lt1"/>
                        </a:solidFill>
                        <a:latin typeface="Arial"/>
                        <a:ea typeface="Arial"/>
                        <a:cs typeface="Arial"/>
                        <a:sym typeface="Arial"/>
                      </a:endParaRPr>
                    </a:p>
                  </a:txBody>
                  <a:tcPr marT="45725" marB="45725" marR="91450" marL="91450">
                    <a:solidFill>
                      <a:srgbClr val="C00000">
                        <a:alpha val="80784"/>
                      </a:srgbClr>
                    </a:solidFill>
                  </a:tcPr>
                </a:tc>
                <a:tc>
                  <a:txBody>
                    <a:bodyPr/>
                    <a:lstStyle/>
                    <a:p>
                      <a:pPr indent="0" lvl="0" marL="0" marR="0" rtl="0" algn="ctr">
                        <a:spcBef>
                          <a:spcPts val="0"/>
                        </a:spcBef>
                        <a:spcAft>
                          <a:spcPts val="0"/>
                        </a:spcAft>
                        <a:buNone/>
                      </a:pPr>
                      <a:r>
                        <a:rPr lang="ar-EG" sz="2500" u="none" cap="none" strike="noStrike">
                          <a:solidFill>
                            <a:schemeClr val="lt1"/>
                          </a:solidFill>
                          <a:latin typeface="Arial"/>
                          <a:ea typeface="Arial"/>
                          <a:cs typeface="Arial"/>
                          <a:sym typeface="Arial"/>
                        </a:rPr>
                        <a:t>بابه</a:t>
                      </a:r>
                      <a:endParaRPr sz="2500" u="none" cap="none" strike="noStrike">
                        <a:solidFill>
                          <a:schemeClr val="lt1"/>
                        </a:solidFill>
                        <a:latin typeface="Arial"/>
                        <a:ea typeface="Arial"/>
                        <a:cs typeface="Arial"/>
                        <a:sym typeface="Arial"/>
                      </a:endParaRPr>
                    </a:p>
                  </a:txBody>
                  <a:tcPr marT="45725" marB="45725" marR="91450" marL="91450">
                    <a:solidFill>
                      <a:srgbClr val="C00000">
                        <a:alpha val="80784"/>
                      </a:srgbClr>
                    </a:solidFill>
                  </a:tcPr>
                </a:tc>
                <a:tc>
                  <a:txBody>
                    <a:bodyPr/>
                    <a:lstStyle/>
                    <a:p>
                      <a:pPr indent="0" lvl="0" marL="0" marR="0" rtl="0" algn="ctr">
                        <a:spcBef>
                          <a:spcPts val="0"/>
                        </a:spcBef>
                        <a:spcAft>
                          <a:spcPts val="0"/>
                        </a:spcAft>
                        <a:buNone/>
                      </a:pPr>
                      <a:r>
                        <a:rPr lang="ar-EG" sz="2500" u="none" cap="none" strike="noStrike">
                          <a:solidFill>
                            <a:schemeClr val="lt1"/>
                          </a:solidFill>
                          <a:latin typeface="Arial"/>
                          <a:ea typeface="Arial"/>
                          <a:cs typeface="Arial"/>
                          <a:sym typeface="Arial"/>
                        </a:rPr>
                        <a:t>توت</a:t>
                      </a:r>
                      <a:endParaRPr sz="2500" u="none" cap="none" strike="noStrike">
                        <a:solidFill>
                          <a:schemeClr val="lt1"/>
                        </a:solidFill>
                        <a:latin typeface="Arial"/>
                        <a:ea typeface="Arial"/>
                        <a:cs typeface="Arial"/>
                        <a:sym typeface="Arial"/>
                      </a:endParaRPr>
                    </a:p>
                  </a:txBody>
                  <a:tcPr marT="45725" marB="45725" marR="91450" marL="91450">
                    <a:solidFill>
                      <a:srgbClr val="C00000">
                        <a:alpha val="80784"/>
                      </a:srgbClr>
                    </a:solidFill>
                  </a:tcPr>
                </a:tc>
                <a:tc>
                  <a:txBody>
                    <a:bodyPr/>
                    <a:lstStyle/>
                    <a:p>
                      <a:pPr indent="0" lvl="0" marL="0" marR="0" rtl="0" algn="ctr">
                        <a:spcBef>
                          <a:spcPts val="0"/>
                        </a:spcBef>
                        <a:spcAft>
                          <a:spcPts val="0"/>
                        </a:spcAft>
                        <a:buNone/>
                      </a:pPr>
                      <a:r>
                        <a:rPr lang="ar-EG" sz="2500" u="none" cap="none" strike="noStrike">
                          <a:solidFill>
                            <a:schemeClr val="lt1"/>
                          </a:solidFill>
                          <a:latin typeface="Arial"/>
                          <a:ea typeface="Arial"/>
                          <a:cs typeface="Arial"/>
                          <a:sym typeface="Arial"/>
                        </a:rPr>
                        <a:t>الشهر</a:t>
                      </a:r>
                      <a:endParaRPr sz="2500" u="none" cap="none" strike="noStrike">
                        <a:solidFill>
                          <a:schemeClr val="lt1"/>
                        </a:solidFill>
                        <a:latin typeface="Arial"/>
                        <a:ea typeface="Arial"/>
                        <a:cs typeface="Arial"/>
                        <a:sym typeface="Arial"/>
                      </a:endParaRPr>
                    </a:p>
                  </a:txBody>
                  <a:tcPr marT="45725" marB="45725" marR="91450" marL="91450">
                    <a:solidFill>
                      <a:srgbClr val="C00000">
                        <a:alpha val="80784"/>
                      </a:srgbClr>
                    </a:solidFill>
                  </a:tcPr>
                </a:tc>
              </a:tr>
              <a:tr h="470750">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12</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49</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68</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67</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63</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64</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72</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63</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85</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87</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84</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50</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76</a:t>
                      </a:r>
                      <a:endParaRPr sz="25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500" u="none" cap="none" strike="noStrike">
                          <a:latin typeface="Arial"/>
                          <a:ea typeface="Arial"/>
                          <a:cs typeface="Arial"/>
                          <a:sym typeface="Arial"/>
                        </a:rPr>
                        <a:t>عدد التذكارات</a:t>
                      </a:r>
                      <a:endParaRPr sz="2500" u="none" cap="none" strike="noStrike">
                        <a:latin typeface="Arial"/>
                        <a:ea typeface="Arial"/>
                        <a:cs typeface="Arial"/>
                        <a:sym typeface="Arial"/>
                      </a:endParaRPr>
                    </a:p>
                  </a:txBody>
                  <a:tcPr marT="45725" marB="45725" marR="91450" marL="91450"/>
                </a:tc>
              </a:tr>
            </a:tbl>
          </a:graphicData>
        </a:graphic>
      </p:graphicFrame>
      <p:sp>
        <p:nvSpPr>
          <p:cNvPr id="469" name="Google Shape;469;p29"/>
          <p:cNvSpPr txBox="1"/>
          <p:nvPr/>
        </p:nvSpPr>
        <p:spPr>
          <a:xfrm>
            <a:off x="288234" y="3004033"/>
            <a:ext cx="11231204" cy="120032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 يقرأ السنكسار بعد الإبركسيس في جميع قداسات السنة ما عدا الخماسين حيث يحل محله دورة القيامة وألحان القيامة المُفْرِحة</a:t>
            </a:r>
            <a:endParaRPr b="0" i="0" sz="3600" u="none" cap="none" strike="noStrike">
              <a:solidFill>
                <a:schemeClr val="dk1"/>
              </a:solidFill>
              <a:latin typeface="Arial"/>
              <a:ea typeface="Arial"/>
              <a:cs typeface="Arial"/>
              <a:sym typeface="Arial"/>
            </a:endParaRPr>
          </a:p>
        </p:txBody>
      </p:sp>
      <p:sp>
        <p:nvSpPr>
          <p:cNvPr id="470" name="Google Shape;470;p29"/>
          <p:cNvSpPr txBox="1"/>
          <p:nvPr/>
        </p:nvSpPr>
        <p:spPr>
          <a:xfrm>
            <a:off x="609603" y="4204362"/>
            <a:ext cx="10972798" cy="175432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chemeClr val="dk1"/>
                </a:solidFill>
                <a:latin typeface="Arial"/>
                <a:ea typeface="Arial"/>
                <a:cs typeface="Arial"/>
                <a:sym typeface="Arial"/>
              </a:rPr>
              <a:t>يجب على الكاهن أن يقرأ السنكسار بنفسه حتى يعطيه الصبغة التعليمية، وقد يعلق عليه سواء أثناء قراءته أو أثناء العظة ليبرز ما فيه من تعاليم مفيدة للسامعين في حياتهم الروحية</a:t>
            </a:r>
            <a:endParaRPr b="0" i="0" sz="3600" u="none" cap="none" strike="noStrike">
              <a:solidFill>
                <a:schemeClr val="dk1"/>
              </a:solidFill>
              <a:latin typeface="Arial"/>
              <a:ea typeface="Arial"/>
              <a:cs typeface="Arial"/>
              <a:sym typeface="Arial"/>
            </a:endParaRPr>
          </a:p>
        </p:txBody>
      </p:sp>
      <p:sp>
        <p:nvSpPr>
          <p:cNvPr id="471" name="Google Shape;471;p29"/>
          <p:cNvSpPr/>
          <p:nvPr/>
        </p:nvSpPr>
        <p:spPr>
          <a:xfrm>
            <a:off x="225274" y="2399341"/>
            <a:ext cx="2283355"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EG" sz="3600" u="none" cap="none" strike="noStrike">
                <a:solidFill>
                  <a:srgbClr val="C00000"/>
                </a:solidFill>
                <a:latin typeface="Arial"/>
                <a:ea typeface="Arial"/>
                <a:cs typeface="Arial"/>
                <a:sym typeface="Arial"/>
              </a:rPr>
              <a:t>المجموع 839</a:t>
            </a:r>
            <a:endParaRPr b="1" i="0" sz="3600" u="none" cap="none" strike="noStrike">
              <a:solidFill>
                <a:srgbClr val="C00000"/>
              </a:solidFill>
              <a:latin typeface="Arial"/>
              <a:ea typeface="Arial"/>
              <a:cs typeface="Arial"/>
              <a:sym typeface="Arial"/>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p:nvPr/>
        </p:nvSpPr>
        <p:spPr>
          <a:xfrm>
            <a:off x="6040627" y="386700"/>
            <a:ext cx="60420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5401" u="none" cap="none" strike="noStrike">
                <a:solidFill>
                  <a:schemeClr val="dk1"/>
                </a:solidFill>
                <a:latin typeface="El Messiri Medium"/>
                <a:ea typeface="El Messiri Medium"/>
                <a:cs typeface="El Messiri Medium"/>
                <a:sym typeface="El Messiri Medium"/>
              </a:rPr>
              <a:t>مصطلحات هامة</a:t>
            </a:r>
            <a:endParaRPr b="1" i="0" sz="5401" u="none" cap="none" strike="noStrike">
              <a:solidFill>
                <a:schemeClr val="dk1"/>
              </a:solidFill>
              <a:latin typeface="El Messiri Medium"/>
              <a:ea typeface="El Messiri Medium"/>
              <a:cs typeface="El Messiri Medium"/>
              <a:sym typeface="El Messiri Medium"/>
            </a:endParaRPr>
          </a:p>
        </p:txBody>
      </p:sp>
      <p:sp>
        <p:nvSpPr>
          <p:cNvPr id="109" name="Google Shape;109;p3"/>
          <p:cNvSpPr/>
          <p:nvPr/>
        </p:nvSpPr>
        <p:spPr>
          <a:xfrm>
            <a:off x="9339059" y="1354665"/>
            <a:ext cx="2143536"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5401" u="none" cap="none" strike="noStrike">
                <a:solidFill>
                  <a:schemeClr val="dk1"/>
                </a:solidFill>
                <a:latin typeface="Arial"/>
                <a:ea typeface="Arial"/>
                <a:cs typeface="Arial"/>
                <a:sym typeface="Arial"/>
              </a:rPr>
              <a:t>قطماروس</a:t>
            </a:r>
            <a:endParaRPr b="0" i="0" sz="5401" u="none" cap="none" strike="noStrike">
              <a:solidFill>
                <a:schemeClr val="dk1"/>
              </a:solidFill>
              <a:latin typeface="Arial"/>
              <a:ea typeface="Arial"/>
              <a:cs typeface="Arial"/>
              <a:sym typeface="Arial"/>
            </a:endParaRPr>
          </a:p>
        </p:txBody>
      </p:sp>
      <p:sp>
        <p:nvSpPr>
          <p:cNvPr id="110" name="Google Shape;110;p3"/>
          <p:cNvSpPr/>
          <p:nvPr/>
        </p:nvSpPr>
        <p:spPr>
          <a:xfrm>
            <a:off x="9500160" y="2588667"/>
            <a:ext cx="1821332"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5401" u="none" cap="none" strike="noStrike">
                <a:solidFill>
                  <a:schemeClr val="dk1"/>
                </a:solidFill>
                <a:latin typeface="Arial"/>
                <a:ea typeface="Arial"/>
                <a:cs typeface="Arial"/>
                <a:sym typeface="Arial"/>
              </a:rPr>
              <a:t>ليتورجية</a:t>
            </a:r>
            <a:endParaRPr b="0" i="0" sz="5401" u="none" cap="none" strike="noStrike">
              <a:solidFill>
                <a:schemeClr val="dk1"/>
              </a:solidFill>
              <a:latin typeface="Arial"/>
              <a:ea typeface="Arial"/>
              <a:cs typeface="Arial"/>
              <a:sym typeface="Arial"/>
            </a:endParaRPr>
          </a:p>
        </p:txBody>
      </p:sp>
      <p:sp>
        <p:nvSpPr>
          <p:cNvPr id="111" name="Google Shape;111;p3"/>
          <p:cNvSpPr/>
          <p:nvPr/>
        </p:nvSpPr>
        <p:spPr>
          <a:xfrm>
            <a:off x="9585119" y="3906035"/>
            <a:ext cx="1651414"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5401" u="none" cap="none" strike="noStrike">
                <a:solidFill>
                  <a:schemeClr val="dk1"/>
                </a:solidFill>
                <a:latin typeface="Arial"/>
                <a:ea typeface="Arial"/>
                <a:cs typeface="Arial"/>
                <a:sym typeface="Arial"/>
              </a:rPr>
              <a:t>خولاجى</a:t>
            </a:r>
            <a:endParaRPr b="0" i="0" sz="5401" u="none" cap="none" strike="noStrike">
              <a:solidFill>
                <a:schemeClr val="dk1"/>
              </a:solidFill>
              <a:latin typeface="Arial"/>
              <a:ea typeface="Arial"/>
              <a:cs typeface="Arial"/>
              <a:sym typeface="Arial"/>
            </a:endParaRPr>
          </a:p>
        </p:txBody>
      </p:sp>
      <p:sp>
        <p:nvSpPr>
          <p:cNvPr id="112" name="Google Shape;112;p3"/>
          <p:cNvSpPr/>
          <p:nvPr/>
        </p:nvSpPr>
        <p:spPr>
          <a:xfrm>
            <a:off x="9787098" y="5032316"/>
            <a:ext cx="1247457"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5401" u="none" cap="none" strike="noStrike">
                <a:solidFill>
                  <a:schemeClr val="dk1"/>
                </a:solidFill>
                <a:latin typeface="Arial"/>
                <a:ea typeface="Arial"/>
                <a:cs typeface="Arial"/>
                <a:sym typeface="Arial"/>
              </a:rPr>
              <a:t>أجبية</a:t>
            </a:r>
            <a:endParaRPr b="0" i="0" sz="5401" u="none" cap="none" strike="noStrike">
              <a:solidFill>
                <a:schemeClr val="dk1"/>
              </a:solidFill>
              <a:latin typeface="Arial"/>
              <a:ea typeface="Arial"/>
              <a:cs typeface="Arial"/>
              <a:sym typeface="Arial"/>
            </a:endParaRPr>
          </a:p>
        </p:txBody>
      </p:sp>
      <p:sp>
        <p:nvSpPr>
          <p:cNvPr id="113" name="Google Shape;113;p3"/>
          <p:cNvSpPr txBox="1"/>
          <p:nvPr/>
        </p:nvSpPr>
        <p:spPr>
          <a:xfrm>
            <a:off x="419099" y="2542500"/>
            <a:ext cx="8700884" cy="1015663"/>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0" i="0" lang="ar-EG" sz="2000" u="none" cap="none" strike="noStrike">
                <a:solidFill>
                  <a:srgbClr val="333333"/>
                </a:solidFill>
                <a:latin typeface="Arial"/>
                <a:ea typeface="Arial"/>
                <a:cs typeface="Arial"/>
                <a:sym typeface="Arial"/>
              </a:rPr>
              <a:t>كلمة “ليتورجية” كلمه يونانية مركبة من مقطعين: ( (Laos) (Leitos) أو (ليتو- ليؤس) وتعنى (الشعب أو الجماعة)، و(Ergon)   أو (إرج- إرجيا) وتعنى (عمل) فهى تعنى خدمة، ويقصد بها عمل شعبى أو العبادات والصلوات الجماعية بكل انواعها التى يقوم بها الشعب   </a:t>
            </a:r>
            <a:r>
              <a:rPr b="0" i="0" lang="ar-EG" sz="1200" u="none" cap="none" strike="noStrike">
                <a:solidFill>
                  <a:srgbClr val="FF0000"/>
                </a:solidFill>
                <a:latin typeface="Arial"/>
                <a:ea typeface="Arial"/>
                <a:cs typeface="Arial"/>
                <a:sym typeface="Arial"/>
              </a:rPr>
              <a:t>[1]</a:t>
            </a:r>
            <a:endParaRPr/>
          </a:p>
        </p:txBody>
      </p:sp>
      <p:sp>
        <p:nvSpPr>
          <p:cNvPr id="114" name="Google Shape;114;p3"/>
          <p:cNvSpPr txBox="1"/>
          <p:nvPr/>
        </p:nvSpPr>
        <p:spPr>
          <a:xfrm>
            <a:off x="523875" y="1462386"/>
            <a:ext cx="8596107" cy="707886"/>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0" i="0" lang="ar-EG" sz="2000" u="none" cap="none" strike="noStrike">
                <a:solidFill>
                  <a:srgbClr val="333333"/>
                </a:solidFill>
                <a:latin typeface="Arial"/>
                <a:ea typeface="Arial"/>
                <a:cs typeface="Arial"/>
                <a:sym typeface="Arial"/>
              </a:rPr>
              <a:t>من مقطعين.. "قطا" أي "حسب"، وكلمة "ميروس" أو "ميريس" أي "اليوم" (الأيام). ومسمي هكذا لأن الفصول المكتوبة فيه موزعة فصلًا فصلًا على الأيام والآحاد على مدار السنة  </a:t>
            </a:r>
            <a:r>
              <a:rPr b="0" i="0" lang="ar-EG" sz="1200" u="none" cap="none" strike="noStrike">
                <a:solidFill>
                  <a:srgbClr val="FF0000"/>
                </a:solidFill>
                <a:latin typeface="Arial"/>
                <a:ea typeface="Arial"/>
                <a:cs typeface="Arial"/>
                <a:sym typeface="Arial"/>
              </a:rPr>
              <a:t>[1]</a:t>
            </a:r>
            <a:endParaRPr/>
          </a:p>
        </p:txBody>
      </p:sp>
      <p:sp>
        <p:nvSpPr>
          <p:cNvPr id="115" name="Google Shape;115;p3"/>
          <p:cNvSpPr txBox="1"/>
          <p:nvPr/>
        </p:nvSpPr>
        <p:spPr>
          <a:xfrm>
            <a:off x="419099" y="4016651"/>
            <a:ext cx="8700884" cy="1015663"/>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0" i="0" lang="ar-EG" sz="2000" u="none" cap="none" strike="noStrike">
                <a:solidFill>
                  <a:srgbClr val="333333"/>
                </a:solidFill>
                <a:latin typeface="Arial"/>
                <a:ea typeface="Arial"/>
                <a:cs typeface="Arial"/>
                <a:sym typeface="Arial"/>
              </a:rPr>
              <a:t>هي كلمة مشتقة من اليونانية "افخولوجيون" و معناها كتاب حاوي الصلوات. و يشمل صلوات رفع البخور و القداسات الثلاثة المستعملة حاليا في الكنيسة القبطية و ما يتبعها من صلوات القسم للمناسبات المتعددة </a:t>
            </a:r>
            <a:r>
              <a:rPr b="0" i="0" lang="ar-EG" sz="1200" u="none" cap="none" strike="noStrike">
                <a:solidFill>
                  <a:srgbClr val="FF0000"/>
                </a:solidFill>
                <a:latin typeface="Arial"/>
                <a:ea typeface="Arial"/>
                <a:cs typeface="Arial"/>
                <a:sym typeface="Arial"/>
              </a:rPr>
              <a:t>[1]</a:t>
            </a:r>
            <a:endParaRPr/>
          </a:p>
        </p:txBody>
      </p:sp>
      <p:sp>
        <p:nvSpPr>
          <p:cNvPr id="116" name="Google Shape;116;p3"/>
          <p:cNvSpPr txBox="1"/>
          <p:nvPr/>
        </p:nvSpPr>
        <p:spPr>
          <a:xfrm>
            <a:off x="419098" y="5136861"/>
            <a:ext cx="8700884" cy="707886"/>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0" i="0" lang="ar-EG" sz="2000" u="none" cap="none" strike="noStrike">
                <a:solidFill>
                  <a:srgbClr val="333333"/>
                </a:solidFill>
                <a:latin typeface="Arial"/>
                <a:ea typeface="Arial"/>
                <a:cs typeface="Arial"/>
                <a:sym typeface="Arial"/>
              </a:rPr>
              <a:t>من الكلمة القبطية </a:t>
            </a:r>
            <a:r>
              <a:rPr b="1" i="0" lang="ar-EG" sz="2000" u="none" cap="none" strike="noStrike">
                <a:solidFill>
                  <a:srgbClr val="333333"/>
                </a:solidFill>
                <a:latin typeface="Sen"/>
                <a:ea typeface="Sen"/>
                <a:cs typeface="Sen"/>
                <a:sym typeface="Sen"/>
              </a:rPr>
              <a:t>ajp</a:t>
            </a:r>
            <a:r>
              <a:rPr b="0" i="0" lang="ar-EG" sz="2000" u="none" cap="none" strike="noStrike">
                <a:solidFill>
                  <a:srgbClr val="333333"/>
                </a:solidFill>
                <a:latin typeface="Arial"/>
                <a:ea typeface="Arial"/>
                <a:cs typeface="Arial"/>
                <a:sym typeface="Arial"/>
              </a:rPr>
              <a:t> أجب ومعناها ساعة زمنية ويقصد به الكتاب الذي يحوى صلوات السواعي </a:t>
            </a:r>
            <a:r>
              <a:rPr b="0" i="0" lang="ar-EG" sz="1200" u="none" cap="none" strike="noStrike">
                <a:solidFill>
                  <a:srgbClr val="FF0000"/>
                </a:solidFill>
                <a:latin typeface="Arial"/>
                <a:ea typeface="Arial"/>
                <a:cs typeface="Arial"/>
                <a:sym typeface="Arial"/>
              </a:rPr>
              <a:t>[1]</a:t>
            </a:r>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0"/>
          <p:cNvSpPr/>
          <p:nvPr/>
        </p:nvSpPr>
        <p:spPr>
          <a:xfrm>
            <a:off x="1946517" y="2338371"/>
            <a:ext cx="8087470" cy="1015665"/>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6000" u="none" cap="none" strike="noStrike">
                <a:solidFill>
                  <a:srgbClr val="C00000"/>
                </a:solidFill>
                <a:latin typeface="El Messiri Medium"/>
                <a:ea typeface="El Messiri Medium"/>
                <a:cs typeface="El Messiri Medium"/>
                <a:sym typeface="El Messiri Medium"/>
              </a:rPr>
              <a:t>8. مثال عملى سنة 2023</a:t>
            </a:r>
            <a:endParaRPr b="1" i="0" sz="6000" u="none" cap="none" strike="noStrike">
              <a:solidFill>
                <a:srgbClr val="C00000"/>
              </a:solidFill>
              <a:latin typeface="El Messiri Medium"/>
              <a:ea typeface="El Messiri Medium"/>
              <a:cs typeface="El Messiri Medium"/>
              <a:sym typeface="El Messiri Medium"/>
            </a:endParaRPr>
          </a:p>
        </p:txBody>
      </p:sp>
      <p:sp>
        <p:nvSpPr>
          <p:cNvPr id="477" name="Google Shape;477;p30"/>
          <p:cNvSpPr/>
          <p:nvPr/>
        </p:nvSpPr>
        <p:spPr>
          <a:xfrm>
            <a:off x="586410" y="4563494"/>
            <a:ext cx="6569765" cy="83099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EG" sz="2400" u="none" cap="none" strike="noStrike">
                <a:solidFill>
                  <a:srgbClr val="C00000"/>
                </a:solidFill>
                <a:latin typeface="El Messiri Medium"/>
                <a:ea typeface="El Messiri Medium"/>
                <a:cs typeface="El Messiri Medium"/>
                <a:sym typeface="El Messiri Medium"/>
              </a:rPr>
              <a:t>1- تحديد مواعيد بدء الأصوام المتغيرة</a:t>
            </a:r>
            <a:endParaRPr/>
          </a:p>
          <a:p>
            <a:pPr indent="0" lvl="0" marL="0" marR="0" rtl="1" algn="r">
              <a:spcBef>
                <a:spcPts val="0"/>
              </a:spcBef>
              <a:spcAft>
                <a:spcPts val="0"/>
              </a:spcAft>
              <a:buNone/>
            </a:pPr>
            <a:r>
              <a:rPr b="1" i="0" lang="ar-EG" sz="2400" u="none" cap="none" strike="noStrike">
                <a:solidFill>
                  <a:srgbClr val="C00000"/>
                </a:solidFill>
                <a:latin typeface="El Messiri Medium"/>
                <a:ea typeface="El Messiri Medium"/>
                <a:cs typeface="El Messiri Medium"/>
                <a:sym typeface="El Messiri Medium"/>
              </a:rPr>
              <a:t>2- تحديد الفترة التي لن يقرأ فيها السنكسار</a:t>
            </a:r>
            <a:endParaRPr b="1" i="0" sz="2400" u="none" cap="none" strike="noStrike">
              <a:solidFill>
                <a:srgbClr val="C00000"/>
              </a:solidFill>
              <a:latin typeface="El Messiri Medium"/>
              <a:ea typeface="El Messiri Medium"/>
              <a:cs typeface="El Messiri Medium"/>
              <a:sym typeface="El Messiri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31"/>
          <p:cNvSpPr/>
          <p:nvPr/>
        </p:nvSpPr>
        <p:spPr>
          <a:xfrm>
            <a:off x="10299413" y="5634309"/>
            <a:ext cx="819326" cy="760596"/>
          </a:xfrm>
          <a:prstGeom prst="rect">
            <a:avLst/>
          </a:prstGeom>
          <a:blipFill rotWithShape="1">
            <a:blip r:embed="rId3">
              <a:alphaModFix amt="76000"/>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1" u="none" cap="none" strike="noStrike">
              <a:solidFill>
                <a:schemeClr val="lt1"/>
              </a:solidFill>
              <a:latin typeface="Calibri"/>
              <a:ea typeface="Calibri"/>
              <a:cs typeface="Calibri"/>
              <a:sym typeface="Calibri"/>
            </a:endParaRPr>
          </a:p>
        </p:txBody>
      </p:sp>
      <p:sp>
        <p:nvSpPr>
          <p:cNvPr id="483" name="Google Shape;483;p31"/>
          <p:cNvSpPr/>
          <p:nvPr/>
        </p:nvSpPr>
        <p:spPr>
          <a:xfrm>
            <a:off x="219077" y="4046483"/>
            <a:ext cx="5042380" cy="760596"/>
          </a:xfrm>
          <a:prstGeom prst="rect">
            <a:avLst/>
          </a:prstGeom>
          <a:blipFill rotWithShape="1">
            <a:blip r:embed="rId3">
              <a:alphaModFix amt="76000"/>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1" u="none" cap="none" strike="noStrike">
              <a:solidFill>
                <a:schemeClr val="lt1"/>
              </a:solidFill>
              <a:latin typeface="Calibri"/>
              <a:ea typeface="Calibri"/>
              <a:cs typeface="Calibri"/>
              <a:sym typeface="Calibri"/>
            </a:endParaRPr>
          </a:p>
        </p:txBody>
      </p:sp>
      <p:graphicFrame>
        <p:nvGraphicFramePr>
          <p:cNvPr id="484" name="Google Shape;484;p31"/>
          <p:cNvGraphicFramePr/>
          <p:nvPr/>
        </p:nvGraphicFramePr>
        <p:xfrm>
          <a:off x="219076" y="71964"/>
          <a:ext cx="3000000" cy="3000000"/>
        </p:xfrm>
        <a:graphic>
          <a:graphicData uri="http://schemas.openxmlformats.org/drawingml/2006/table">
            <a:tbl>
              <a:tblPr bandRow="1" firstRow="1">
                <a:noFill/>
                <a:tableStyleId>{5F178F16-E690-4D3F-AB78-D69F98C22A58}</a:tableStyleId>
              </a:tblPr>
              <a:tblGrid>
                <a:gridCol w="907075"/>
                <a:gridCol w="907075"/>
                <a:gridCol w="907075"/>
                <a:gridCol w="907075"/>
                <a:gridCol w="907075"/>
                <a:gridCol w="907075"/>
                <a:gridCol w="907075"/>
                <a:gridCol w="907075"/>
                <a:gridCol w="907075"/>
                <a:gridCol w="907075"/>
                <a:gridCol w="907075"/>
                <a:gridCol w="905575"/>
                <a:gridCol w="908550"/>
              </a:tblGrid>
              <a:tr h="396250">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نوفمبــــــــــــــــــــر</a:t>
                      </a:r>
                      <a:endParaRPr sz="2000" u="none" cap="none" strike="noStrike">
                        <a:solidFill>
                          <a:schemeClr val="lt1"/>
                        </a:solidFill>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lnT cap="flat" cmpd="sng" w="38100">
                      <a:solidFill>
                        <a:srgbClr val="FF0000"/>
                      </a:solidFill>
                      <a:prstDash val="solid"/>
                      <a:round/>
                      <a:headEnd len="sm" w="sm" type="none"/>
                      <a:tailEnd len="sm" w="sm" type="none"/>
                    </a:lnT>
                    <a:solidFill>
                      <a:srgbClr val="595959"/>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أكتوبــــــــــــــــر</a:t>
                      </a:r>
                      <a:endParaRPr sz="2000" u="none" cap="none" strike="noStrike">
                        <a:solidFill>
                          <a:schemeClr val="lt1"/>
                        </a:solidFill>
                        <a:latin typeface="Arial"/>
                        <a:ea typeface="Arial"/>
                        <a:cs typeface="Arial"/>
                        <a:sym typeface="Arial"/>
                      </a:endParaRPr>
                    </a:p>
                  </a:txBody>
                  <a:tcPr marT="45725" marB="45725" marR="91450" marL="91450">
                    <a:lnT cap="flat" cmpd="sng" w="38100">
                      <a:solidFill>
                        <a:srgbClr val="FF0000"/>
                      </a:solidFill>
                      <a:prstDash val="solid"/>
                      <a:round/>
                      <a:headEnd len="sm" w="sm" type="none"/>
                      <a:tailEnd len="sm" w="sm" type="none"/>
                    </a:lnT>
                    <a:solidFill>
                      <a:srgbClr val="595959"/>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سبتمبــــــــــر</a:t>
                      </a:r>
                      <a:endParaRPr sz="2000" u="none" cap="none" strike="noStrike">
                        <a:solidFill>
                          <a:schemeClr val="lt1"/>
                        </a:solidFill>
                        <a:latin typeface="Arial"/>
                        <a:ea typeface="Arial"/>
                        <a:cs typeface="Arial"/>
                        <a:sym typeface="Arial"/>
                      </a:endParaRPr>
                    </a:p>
                  </a:txBody>
                  <a:tcPr marT="45725" marB="45725" marR="91450" marL="91450">
                    <a:lnT cap="flat" cmpd="sng" w="38100">
                      <a:solidFill>
                        <a:srgbClr val="FF0000"/>
                      </a:solidFill>
                      <a:prstDash val="solid"/>
                      <a:round/>
                      <a:headEnd len="sm" w="sm" type="none"/>
                      <a:tailEnd len="sm" w="sm" type="none"/>
                    </a:lnT>
                    <a:solidFill>
                      <a:srgbClr val="595959"/>
                    </a:solidFill>
                  </a:tcPr>
                </a:tc>
                <a:tc hMerge="1"/>
                <a:tc hMerge="1"/>
                <a:tc hMerge="1"/>
                <a:tc rowSpan="2">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الشهر</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tcPr>
                </a:tc>
              </a:tr>
              <a:tr h="396250">
                <a:tc gridSpan="3">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هاتــــــــــــــــــــــــور</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solidFill>
                      <a:srgbClr val="BBD6EE"/>
                    </a:solidFill>
                  </a:tcPr>
                </a:tc>
                <a:tc hMerge="1"/>
                <a:tc hMerge="1"/>
                <a:tc gridSpan="4">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بابــــــــــــــــــــــــــــه</a:t>
                      </a:r>
                      <a:endParaRPr sz="2000" u="none" cap="none" strike="noStrike">
                        <a:latin typeface="Arial"/>
                        <a:ea typeface="Arial"/>
                        <a:cs typeface="Arial"/>
                        <a:sym typeface="Arial"/>
                      </a:endParaRPr>
                    </a:p>
                  </a:txBody>
                  <a:tcPr marT="45725" marB="45725" marR="91450" marL="91450">
                    <a:solidFill>
                      <a:srgbClr val="BBD6EE"/>
                    </a:solidFill>
                  </a:tcPr>
                </a:tc>
                <a:tc hMerge="1"/>
                <a:tc hMerge="1"/>
                <a:tc hMerge="1"/>
                <a:tc gridSpan="4">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تـــــــــــــــــــوت</a:t>
                      </a:r>
                      <a:endParaRPr sz="2000" u="none" cap="none" strike="noStrike">
                        <a:latin typeface="Arial"/>
                        <a:ea typeface="Arial"/>
                        <a:cs typeface="Arial"/>
                        <a:sym typeface="Arial"/>
                      </a:endParaRPr>
                    </a:p>
                  </a:txBody>
                  <a:tcPr marT="45725" marB="45725" marR="91450" marL="91450">
                    <a:solidFill>
                      <a:srgbClr val="BBD6EE"/>
                    </a:solidFill>
                  </a:tcPr>
                </a:tc>
                <a:tc hMerge="1"/>
                <a:tc hMerge="1"/>
                <a:tc hMerge="1"/>
                <a:tc>
                  <a:txBody>
                    <a:bodyPr/>
                    <a:lstStyle/>
                    <a:p>
                      <a:pPr indent="0" lvl="0" marL="0" marR="0" rtl="0" algn="ctr">
                        <a:spcBef>
                          <a:spcPts val="0"/>
                        </a:spcBef>
                        <a:spcAft>
                          <a:spcPts val="0"/>
                        </a:spcAft>
                        <a:buNone/>
                      </a:pPr>
                      <a:r>
                        <a:rPr lang="ar-EG" sz="1400" u="none" cap="none" strike="noStrike">
                          <a:latin typeface="Arial"/>
                          <a:ea typeface="Arial"/>
                          <a:cs typeface="Arial"/>
                          <a:sym typeface="Arial"/>
                        </a:rPr>
                        <a:t>مسرى/نسىء</a:t>
                      </a:r>
                      <a:endParaRPr sz="1400" u="none" cap="none" strike="noStrike">
                        <a:latin typeface="Arial"/>
                        <a:ea typeface="Arial"/>
                        <a:cs typeface="Arial"/>
                        <a:sym typeface="Arial"/>
                      </a:endParaRPr>
                    </a:p>
                  </a:txBody>
                  <a:tcPr marT="45725" marB="45725" marR="91450" marL="91450">
                    <a:solidFill>
                      <a:srgbClr val="BBD6EE"/>
                    </a:solidFill>
                  </a:tcPr>
                </a:tc>
                <a:tc vMerge="1"/>
              </a:tr>
              <a:tr h="396250">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أصوام</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tcPr>
                </a:tc>
              </a:tr>
              <a:tr h="396250">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أعياد</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lnB cap="flat" cmpd="sng" w="38100">
                      <a:solidFill>
                        <a:srgbClr val="FF0000"/>
                      </a:solidFill>
                      <a:prstDash val="solid"/>
                      <a:round/>
                      <a:headEnd len="sm" w="sm" type="none"/>
                      <a:tailEnd len="sm" w="sm" type="none"/>
                    </a:lnB>
                  </a:tcPr>
                </a:tc>
              </a:tr>
              <a:tr h="396250">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فبرايــــــــــــــــــــــــــــــــــــــــر</a:t>
                      </a:r>
                      <a:endParaRPr sz="2000" u="none" cap="none" strike="noStrike">
                        <a:solidFill>
                          <a:schemeClr val="lt1"/>
                        </a:solidFill>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lnT cap="flat" cmpd="sng" w="38100">
                      <a:solidFill>
                        <a:srgbClr val="FF0000"/>
                      </a:solidFill>
                      <a:prstDash val="solid"/>
                      <a:round/>
                      <a:headEnd len="sm" w="sm" type="none"/>
                      <a:tailEnd len="sm" w="sm" type="none"/>
                    </a:lnT>
                    <a:solidFill>
                      <a:srgbClr val="595959"/>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ينايــــــــــــــــــــــــــــــــــر</a:t>
                      </a:r>
                      <a:endParaRPr sz="2000" u="none" cap="none" strike="noStrike">
                        <a:solidFill>
                          <a:schemeClr val="lt1"/>
                        </a:solidFill>
                        <a:latin typeface="Arial"/>
                        <a:ea typeface="Arial"/>
                        <a:cs typeface="Arial"/>
                        <a:sym typeface="Arial"/>
                      </a:endParaRPr>
                    </a:p>
                  </a:txBody>
                  <a:tcPr marT="45725" marB="45725" marR="91450" marL="91450">
                    <a:lnT cap="flat" cmpd="sng" w="38100">
                      <a:solidFill>
                        <a:srgbClr val="FF0000"/>
                      </a:solidFill>
                      <a:prstDash val="solid"/>
                      <a:round/>
                      <a:headEnd len="sm" w="sm" type="none"/>
                      <a:tailEnd len="sm" w="sm" type="none"/>
                    </a:lnT>
                    <a:solidFill>
                      <a:srgbClr val="595959"/>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ديسمبــــــــــــــــــــــــــــر</a:t>
                      </a:r>
                      <a:endParaRPr sz="2000" u="none" cap="none" strike="noStrike">
                        <a:solidFill>
                          <a:schemeClr val="lt1"/>
                        </a:solidFill>
                        <a:latin typeface="Arial"/>
                        <a:ea typeface="Arial"/>
                        <a:cs typeface="Arial"/>
                        <a:sym typeface="Arial"/>
                      </a:endParaRPr>
                    </a:p>
                  </a:txBody>
                  <a:tcPr marT="45725" marB="45725" marR="91450" marL="91450">
                    <a:lnT cap="flat" cmpd="sng" w="38100">
                      <a:solidFill>
                        <a:srgbClr val="FF0000"/>
                      </a:solidFill>
                      <a:prstDash val="solid"/>
                      <a:round/>
                      <a:headEnd len="sm" w="sm" type="none"/>
                      <a:tailEnd len="sm" w="sm" type="none"/>
                    </a:lnT>
                    <a:solidFill>
                      <a:srgbClr val="595959"/>
                    </a:solidFill>
                  </a:tcPr>
                </a:tc>
                <a:tc hMerge="1"/>
                <a:tc hMerge="1"/>
                <a:tc hMerge="1"/>
                <a:tc rowSpan="2">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الشهر</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tcPr>
                </a:tc>
              </a:tr>
              <a:tr h="396250">
                <a:tc gridSpan="3">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أمشيــــــــــــــــــــــــــر</a:t>
                      </a:r>
                      <a:endParaRPr sz="2000" u="none" cap="none" strike="noStrike">
                        <a:solidFill>
                          <a:schemeClr val="dk1"/>
                        </a:solidFill>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solidFill>
                      <a:srgbClr val="BBD6EE"/>
                    </a:solidFill>
                  </a:tcPr>
                </a:tc>
                <a:tc hMerge="1"/>
                <a:tc hMerge="1"/>
                <a:tc gridSpan="4">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طوبـــــــــــــــــــــــــــــــة</a:t>
                      </a:r>
                      <a:endParaRPr sz="2000" u="none" cap="none" strike="noStrike">
                        <a:solidFill>
                          <a:schemeClr val="dk1"/>
                        </a:solidFill>
                        <a:latin typeface="Arial"/>
                        <a:ea typeface="Arial"/>
                        <a:cs typeface="Arial"/>
                        <a:sym typeface="Arial"/>
                      </a:endParaRPr>
                    </a:p>
                  </a:txBody>
                  <a:tcPr marT="45725" marB="45725" marR="91450" marL="91450">
                    <a:solidFill>
                      <a:srgbClr val="BBD6EE"/>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كيهـــــــــــــــــــــــــــــك</a:t>
                      </a:r>
                      <a:endParaRPr sz="2000" u="none" cap="none" strike="noStrike">
                        <a:solidFill>
                          <a:schemeClr val="dk1"/>
                        </a:solidFill>
                        <a:latin typeface="Arial"/>
                        <a:ea typeface="Arial"/>
                        <a:cs typeface="Arial"/>
                        <a:sym typeface="Arial"/>
                      </a:endParaRPr>
                    </a:p>
                  </a:txBody>
                  <a:tcPr marT="45725" marB="45725" marR="91450" marL="91450">
                    <a:solidFill>
                      <a:srgbClr val="BBD6EE"/>
                    </a:solidFill>
                  </a:tcPr>
                </a:tc>
                <a:tc hMerge="1"/>
                <a:tc hMerge="1"/>
                <a:tc hMerge="1"/>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هاتور</a:t>
                      </a:r>
                      <a:endParaRPr sz="2000" u="none" cap="none" strike="noStrike">
                        <a:solidFill>
                          <a:schemeClr val="dk1"/>
                        </a:solidFill>
                        <a:latin typeface="Arial"/>
                        <a:ea typeface="Arial"/>
                        <a:cs typeface="Arial"/>
                        <a:sym typeface="Arial"/>
                      </a:endParaRPr>
                    </a:p>
                  </a:txBody>
                  <a:tcPr marT="45725" marB="45725" marR="91450" marL="91450">
                    <a:solidFill>
                      <a:srgbClr val="BBD6EE"/>
                    </a:solidFill>
                  </a:tcPr>
                </a:tc>
                <a:tc vMerge="1"/>
              </a:tr>
              <a:tr h="396250">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أصوام</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tcPr>
                </a:tc>
              </a:tr>
              <a:tr h="396250">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أعياد</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lnB cap="flat" cmpd="sng" w="38100">
                      <a:solidFill>
                        <a:srgbClr val="FF0000"/>
                      </a:solidFill>
                      <a:prstDash val="solid"/>
                      <a:round/>
                      <a:headEnd len="sm" w="sm" type="none"/>
                      <a:tailEnd len="sm" w="sm" type="none"/>
                    </a:lnB>
                  </a:tcPr>
                </a:tc>
              </a:tr>
              <a:tr h="396250">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مايـــــــــــــــــــــــــــــو</a:t>
                      </a:r>
                      <a:endParaRPr sz="2000" u="none" cap="none" strike="noStrike">
                        <a:solidFill>
                          <a:schemeClr val="lt1"/>
                        </a:solidFill>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lnT cap="flat" cmpd="sng" w="38100">
                      <a:solidFill>
                        <a:srgbClr val="FF0000"/>
                      </a:solidFill>
                      <a:prstDash val="solid"/>
                      <a:round/>
                      <a:headEnd len="sm" w="sm" type="none"/>
                      <a:tailEnd len="sm" w="sm" type="none"/>
                    </a:lnT>
                    <a:solidFill>
                      <a:srgbClr val="595959"/>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إبريــــــــــــــــــــــــــــــــــــل</a:t>
                      </a:r>
                      <a:endParaRPr sz="2000" u="none" cap="none" strike="noStrike">
                        <a:solidFill>
                          <a:schemeClr val="lt1"/>
                        </a:solidFill>
                        <a:latin typeface="Arial"/>
                        <a:ea typeface="Arial"/>
                        <a:cs typeface="Arial"/>
                        <a:sym typeface="Arial"/>
                      </a:endParaRPr>
                    </a:p>
                  </a:txBody>
                  <a:tcPr marT="45725" marB="45725" marR="91450" marL="91450">
                    <a:lnT cap="flat" cmpd="sng" w="38100">
                      <a:solidFill>
                        <a:srgbClr val="FF0000"/>
                      </a:solidFill>
                      <a:prstDash val="solid"/>
                      <a:round/>
                      <a:headEnd len="sm" w="sm" type="none"/>
                      <a:tailEnd len="sm" w="sm" type="none"/>
                    </a:lnT>
                    <a:solidFill>
                      <a:srgbClr val="595959"/>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مــــــــــــــــــــــــــــــــارس</a:t>
                      </a:r>
                      <a:endParaRPr sz="2000" u="none" cap="none" strike="noStrike">
                        <a:solidFill>
                          <a:schemeClr val="lt1"/>
                        </a:solidFill>
                        <a:latin typeface="Arial"/>
                        <a:ea typeface="Arial"/>
                        <a:cs typeface="Arial"/>
                        <a:sym typeface="Arial"/>
                      </a:endParaRPr>
                    </a:p>
                  </a:txBody>
                  <a:tcPr marT="45725" marB="45725" marR="91450" marL="91450">
                    <a:lnT cap="flat" cmpd="sng" w="38100">
                      <a:solidFill>
                        <a:srgbClr val="FF0000"/>
                      </a:solidFill>
                      <a:prstDash val="solid"/>
                      <a:round/>
                      <a:headEnd len="sm" w="sm" type="none"/>
                      <a:tailEnd len="sm" w="sm" type="none"/>
                    </a:lnT>
                    <a:solidFill>
                      <a:srgbClr val="595959"/>
                    </a:solidFill>
                  </a:tcPr>
                </a:tc>
                <a:tc hMerge="1"/>
                <a:tc hMerge="1"/>
                <a:tc hMerge="1"/>
                <a:tc rowSpan="2">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الشهر</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tcPr>
                </a:tc>
              </a:tr>
              <a:tr h="396250">
                <a:tc gridSpan="3">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بشنـــــــــــــــــــــــــــس</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solidFill>
                      <a:srgbClr val="BBD6EE"/>
                    </a:solidFill>
                  </a:tcPr>
                </a:tc>
                <a:tc hMerge="1"/>
                <a:tc hMerge="1"/>
                <a:tc gridSpan="4">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برمــــــــــــــــــــــــــــــــــــــــودة</a:t>
                      </a:r>
                      <a:endParaRPr sz="2000" u="none" cap="none" strike="noStrike">
                        <a:latin typeface="Arial"/>
                        <a:ea typeface="Arial"/>
                        <a:cs typeface="Arial"/>
                        <a:sym typeface="Arial"/>
                      </a:endParaRPr>
                    </a:p>
                  </a:txBody>
                  <a:tcPr marT="45725" marB="45725" marR="91450" marL="91450">
                    <a:solidFill>
                      <a:srgbClr val="BBD6EE"/>
                    </a:solidFill>
                  </a:tcPr>
                </a:tc>
                <a:tc hMerge="1"/>
                <a:tc hMerge="1"/>
                <a:tc hMerge="1"/>
                <a:tc gridSpan="4">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برمهـــــــــــــــــــــــــــــــــــــــات</a:t>
                      </a:r>
                      <a:endParaRPr sz="2000" u="none" cap="none" strike="noStrike">
                        <a:latin typeface="Arial"/>
                        <a:ea typeface="Arial"/>
                        <a:cs typeface="Arial"/>
                        <a:sym typeface="Arial"/>
                      </a:endParaRPr>
                    </a:p>
                  </a:txBody>
                  <a:tcPr marT="45725" marB="45725" marR="91450" marL="91450">
                    <a:solidFill>
                      <a:srgbClr val="BBD6EE"/>
                    </a:solidFill>
                  </a:tcPr>
                </a:tc>
                <a:tc hMerge="1"/>
                <a:tc hMerge="1"/>
                <a:tc hMerge="1"/>
                <a:tc>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أمشير</a:t>
                      </a:r>
                      <a:endParaRPr sz="2000" u="none" cap="none" strike="noStrike">
                        <a:latin typeface="Arial"/>
                        <a:ea typeface="Arial"/>
                        <a:cs typeface="Arial"/>
                        <a:sym typeface="Arial"/>
                      </a:endParaRPr>
                    </a:p>
                  </a:txBody>
                  <a:tcPr marT="45725" marB="45725" marR="91450" marL="91450">
                    <a:solidFill>
                      <a:srgbClr val="BBD6EE"/>
                    </a:solidFill>
                  </a:tcPr>
                </a:tc>
                <a:tc vMerge="1"/>
              </a:tr>
              <a:tr h="396250">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أصوام</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tcPr>
                </a:tc>
              </a:tr>
              <a:tr h="396250">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أعياد</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lnB cap="flat" cmpd="sng" w="38100">
                      <a:solidFill>
                        <a:srgbClr val="FF0000"/>
                      </a:solidFill>
                      <a:prstDash val="solid"/>
                      <a:round/>
                      <a:headEnd len="sm" w="sm" type="none"/>
                      <a:tailEnd len="sm" w="sm" type="none"/>
                    </a:lnB>
                  </a:tcPr>
                </a:tc>
              </a:tr>
              <a:tr h="396250">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أغسطـــــــــــــــــــــــــــــــــــس</a:t>
                      </a:r>
                      <a:endParaRPr sz="2000" u="none" cap="none" strike="noStrike">
                        <a:solidFill>
                          <a:schemeClr val="lt1"/>
                        </a:solidFill>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lnT cap="flat" cmpd="sng" w="38100">
                      <a:solidFill>
                        <a:srgbClr val="FF0000"/>
                      </a:solidFill>
                      <a:prstDash val="solid"/>
                      <a:round/>
                      <a:headEnd len="sm" w="sm" type="none"/>
                      <a:tailEnd len="sm" w="sm" type="none"/>
                    </a:lnT>
                    <a:solidFill>
                      <a:srgbClr val="595959"/>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يوليــــــــــــــــــــــــــــــــــــو</a:t>
                      </a:r>
                      <a:endParaRPr sz="2000" u="none" cap="none" strike="noStrike">
                        <a:solidFill>
                          <a:schemeClr val="lt1"/>
                        </a:solidFill>
                        <a:latin typeface="Arial"/>
                        <a:ea typeface="Arial"/>
                        <a:cs typeface="Arial"/>
                        <a:sym typeface="Arial"/>
                      </a:endParaRPr>
                    </a:p>
                  </a:txBody>
                  <a:tcPr marT="45725" marB="45725" marR="91450" marL="91450">
                    <a:lnT cap="flat" cmpd="sng" w="38100">
                      <a:solidFill>
                        <a:srgbClr val="FF0000"/>
                      </a:solidFill>
                      <a:prstDash val="solid"/>
                      <a:round/>
                      <a:headEnd len="sm" w="sm" type="none"/>
                      <a:tailEnd len="sm" w="sm" type="none"/>
                    </a:lnT>
                    <a:solidFill>
                      <a:srgbClr val="595959"/>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يونيــــــــــــــــــــــــــــــــــــــو</a:t>
                      </a:r>
                      <a:endParaRPr sz="2000" u="none" cap="none" strike="noStrike">
                        <a:solidFill>
                          <a:schemeClr val="lt1"/>
                        </a:solidFill>
                        <a:latin typeface="Arial"/>
                        <a:ea typeface="Arial"/>
                        <a:cs typeface="Arial"/>
                        <a:sym typeface="Arial"/>
                      </a:endParaRPr>
                    </a:p>
                  </a:txBody>
                  <a:tcPr marT="45725" marB="45725" marR="91450" marL="91450">
                    <a:lnT cap="flat" cmpd="sng" w="38100">
                      <a:solidFill>
                        <a:srgbClr val="FF0000"/>
                      </a:solidFill>
                      <a:prstDash val="solid"/>
                      <a:round/>
                      <a:headEnd len="sm" w="sm" type="none"/>
                      <a:tailEnd len="sm" w="sm" type="none"/>
                    </a:lnT>
                    <a:solidFill>
                      <a:srgbClr val="595959"/>
                    </a:solidFill>
                  </a:tcPr>
                </a:tc>
                <a:tc hMerge="1"/>
                <a:tc hMerge="1"/>
                <a:tc hMerge="1"/>
                <a:tc rowSpan="2">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الشهر</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tcPr>
                </a:tc>
              </a:tr>
              <a:tr h="396250">
                <a:tc gridSpan="3">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مســـــــــــــــــــــــــــــرى</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solidFill>
                      <a:srgbClr val="BBD6EE"/>
                    </a:solidFill>
                  </a:tcPr>
                </a:tc>
                <a:tc hMerge="1"/>
                <a:tc hMerge="1"/>
                <a:tc gridSpan="4">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أبيـــــــــــــــــــــــــــــــــــــــــــــــــــب</a:t>
                      </a:r>
                      <a:endParaRPr sz="2000" u="none" cap="none" strike="noStrike">
                        <a:latin typeface="Arial"/>
                        <a:ea typeface="Arial"/>
                        <a:cs typeface="Arial"/>
                        <a:sym typeface="Arial"/>
                      </a:endParaRPr>
                    </a:p>
                  </a:txBody>
                  <a:tcPr marT="45725" marB="45725" marR="91450" marL="91450">
                    <a:solidFill>
                      <a:srgbClr val="BBD6EE"/>
                    </a:solidFill>
                  </a:tcPr>
                </a:tc>
                <a:tc hMerge="1"/>
                <a:tc hMerge="1"/>
                <a:tc hMerge="1"/>
                <a:tc gridSpan="4">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بؤونــــــــــــــــــــــــــــــــــــــــــــــــة</a:t>
                      </a:r>
                      <a:endParaRPr sz="2000" u="none" cap="none" strike="noStrike">
                        <a:latin typeface="Arial"/>
                        <a:ea typeface="Arial"/>
                        <a:cs typeface="Arial"/>
                        <a:sym typeface="Arial"/>
                      </a:endParaRPr>
                    </a:p>
                  </a:txBody>
                  <a:tcPr marT="45725" marB="45725" marR="91450" marL="91450">
                    <a:solidFill>
                      <a:srgbClr val="BBD6EE"/>
                    </a:solidFill>
                  </a:tcPr>
                </a:tc>
                <a:tc hMerge="1"/>
                <a:tc hMerge="1"/>
                <a:tc hMerge="1"/>
                <a:tc>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بشنس</a:t>
                      </a:r>
                      <a:endParaRPr sz="2000" u="none" cap="none" strike="noStrike">
                        <a:latin typeface="Arial"/>
                        <a:ea typeface="Arial"/>
                        <a:cs typeface="Arial"/>
                        <a:sym typeface="Arial"/>
                      </a:endParaRPr>
                    </a:p>
                  </a:txBody>
                  <a:tcPr marT="45725" marB="45725" marR="91450" marL="91450">
                    <a:solidFill>
                      <a:srgbClr val="BBD6EE"/>
                    </a:solidFill>
                  </a:tcPr>
                </a:tc>
                <a:tc vMerge="1"/>
              </a:tr>
              <a:tr h="396250">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أصوام</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tcPr>
                </a:tc>
              </a:tr>
              <a:tr h="396250">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أعياد</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lnB cap="flat" cmpd="sng" w="38100">
                      <a:solidFill>
                        <a:srgbClr val="FF0000"/>
                      </a:solidFill>
                      <a:prstDash val="solid"/>
                      <a:round/>
                      <a:headEnd len="sm" w="sm" type="none"/>
                      <a:tailEnd len="sm" w="sm" type="none"/>
                    </a:lnB>
                  </a:tcPr>
                </a:tc>
              </a:tr>
            </a:tbl>
          </a:graphicData>
        </a:graphic>
      </p:graphicFrame>
      <p:sp>
        <p:nvSpPr>
          <p:cNvPr id="485" name="Google Shape;485;p31"/>
          <p:cNvSpPr/>
          <p:nvPr/>
        </p:nvSpPr>
        <p:spPr>
          <a:xfrm>
            <a:off x="5114926" y="4491833"/>
            <a:ext cx="714375" cy="338556"/>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chemeClr val="dk1"/>
                </a:solidFill>
                <a:latin typeface="Arial"/>
                <a:ea typeface="Arial"/>
                <a:cs typeface="Arial"/>
                <a:sym typeface="Arial"/>
              </a:rPr>
              <a:t>القيامة</a:t>
            </a:r>
            <a:endParaRPr b="1" i="0" sz="1600" u="none" cap="none" strike="noStrike">
              <a:solidFill>
                <a:schemeClr val="dk1"/>
              </a:solidFill>
              <a:latin typeface="Arial"/>
              <a:ea typeface="Arial"/>
              <a:cs typeface="Arial"/>
              <a:sym typeface="Arial"/>
            </a:endParaRPr>
          </a:p>
        </p:txBody>
      </p:sp>
      <p:sp>
        <p:nvSpPr>
          <p:cNvPr id="486" name="Google Shape;486;p31"/>
          <p:cNvSpPr/>
          <p:nvPr/>
        </p:nvSpPr>
        <p:spPr>
          <a:xfrm>
            <a:off x="4204952" y="3968613"/>
            <a:ext cx="2534324" cy="523222"/>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lt1"/>
                </a:solidFill>
                <a:latin typeface="Arial"/>
                <a:ea typeface="Arial"/>
                <a:cs typeface="Arial"/>
                <a:sym typeface="Arial"/>
              </a:rPr>
              <a:t>8 برمودة / 16 إبريل</a:t>
            </a:r>
            <a:endParaRPr b="0" i="0" sz="2800" u="none" cap="none" strike="noStrike">
              <a:solidFill>
                <a:schemeClr val="lt1"/>
              </a:solidFill>
              <a:latin typeface="Arial"/>
              <a:ea typeface="Arial"/>
              <a:cs typeface="Arial"/>
              <a:sym typeface="Arial"/>
            </a:endParaRPr>
          </a:p>
        </p:txBody>
      </p:sp>
      <p:sp>
        <p:nvSpPr>
          <p:cNvPr id="487" name="Google Shape;487;p31"/>
          <p:cNvSpPr/>
          <p:nvPr/>
        </p:nvSpPr>
        <p:spPr>
          <a:xfrm>
            <a:off x="909975" y="2914822"/>
            <a:ext cx="1346208" cy="338556"/>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chemeClr val="dk1"/>
                </a:solidFill>
                <a:latin typeface="Arial"/>
                <a:ea typeface="Arial"/>
                <a:cs typeface="Arial"/>
                <a:sym typeface="Arial"/>
              </a:rPr>
              <a:t>بدء الصوم الكبير</a:t>
            </a:r>
            <a:endParaRPr b="1" i="0" sz="1600" u="none" cap="none" strike="noStrike">
              <a:solidFill>
                <a:schemeClr val="dk1"/>
              </a:solidFill>
              <a:latin typeface="Arial"/>
              <a:ea typeface="Arial"/>
              <a:cs typeface="Arial"/>
              <a:sym typeface="Arial"/>
            </a:endParaRPr>
          </a:p>
        </p:txBody>
      </p:sp>
      <p:sp>
        <p:nvSpPr>
          <p:cNvPr id="488" name="Google Shape;488;p31"/>
          <p:cNvSpPr/>
          <p:nvPr/>
        </p:nvSpPr>
        <p:spPr>
          <a:xfrm>
            <a:off x="219076" y="2391603"/>
            <a:ext cx="2534324" cy="523222"/>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lt1"/>
                </a:solidFill>
                <a:latin typeface="Arial"/>
                <a:ea typeface="Arial"/>
                <a:cs typeface="Arial"/>
                <a:sym typeface="Arial"/>
              </a:rPr>
              <a:t>13 أمشير / 20 فبراير</a:t>
            </a:r>
            <a:endParaRPr b="0" i="0" sz="2800" u="none" cap="none" strike="noStrike">
              <a:solidFill>
                <a:schemeClr val="lt1"/>
              </a:solidFill>
              <a:latin typeface="Arial"/>
              <a:ea typeface="Arial"/>
              <a:cs typeface="Arial"/>
              <a:sym typeface="Arial"/>
            </a:endParaRPr>
          </a:p>
        </p:txBody>
      </p:sp>
      <p:sp>
        <p:nvSpPr>
          <p:cNvPr id="489" name="Google Shape;489;p31"/>
          <p:cNvSpPr/>
          <p:nvPr/>
        </p:nvSpPr>
        <p:spPr>
          <a:xfrm>
            <a:off x="1799243" y="1964220"/>
            <a:ext cx="2534324" cy="523222"/>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lt1"/>
                </a:solidFill>
                <a:latin typeface="Arial"/>
                <a:ea typeface="Arial"/>
                <a:cs typeface="Arial"/>
                <a:sym typeface="Arial"/>
              </a:rPr>
              <a:t>29 طوبة / 6 فبراير</a:t>
            </a:r>
            <a:endParaRPr b="0" i="0" sz="2800" u="none" cap="none" strike="noStrike">
              <a:solidFill>
                <a:schemeClr val="lt1"/>
              </a:solidFill>
              <a:latin typeface="Arial"/>
              <a:ea typeface="Arial"/>
              <a:cs typeface="Arial"/>
              <a:sym typeface="Arial"/>
            </a:endParaRPr>
          </a:p>
        </p:txBody>
      </p:sp>
      <p:sp>
        <p:nvSpPr>
          <p:cNvPr id="490" name="Google Shape;490;p31"/>
          <p:cNvSpPr/>
          <p:nvPr/>
        </p:nvSpPr>
        <p:spPr>
          <a:xfrm>
            <a:off x="2393300" y="2889474"/>
            <a:ext cx="1346208" cy="338556"/>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chemeClr val="dk1"/>
                </a:solidFill>
                <a:latin typeface="Arial"/>
                <a:ea typeface="Arial"/>
                <a:cs typeface="Arial"/>
                <a:sym typeface="Arial"/>
              </a:rPr>
              <a:t>بدء صوم نينوى</a:t>
            </a:r>
            <a:endParaRPr b="1" i="0" sz="1600" u="none" cap="none" strike="noStrike">
              <a:solidFill>
                <a:schemeClr val="dk1"/>
              </a:solidFill>
              <a:latin typeface="Arial"/>
              <a:ea typeface="Arial"/>
              <a:cs typeface="Arial"/>
              <a:sym typeface="Arial"/>
            </a:endParaRPr>
          </a:p>
        </p:txBody>
      </p:sp>
      <p:sp>
        <p:nvSpPr>
          <p:cNvPr id="491" name="Google Shape;491;p31"/>
          <p:cNvSpPr/>
          <p:nvPr/>
        </p:nvSpPr>
        <p:spPr>
          <a:xfrm>
            <a:off x="9392478" y="6073252"/>
            <a:ext cx="1177970" cy="338556"/>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chemeClr val="dk1"/>
                </a:solidFill>
                <a:latin typeface="Arial"/>
                <a:ea typeface="Arial"/>
                <a:cs typeface="Arial"/>
                <a:sym typeface="Arial"/>
              </a:rPr>
              <a:t>بدء صوم الرسل</a:t>
            </a:r>
            <a:endParaRPr b="1" i="0" sz="1600" u="none" cap="none" strike="noStrike">
              <a:solidFill>
                <a:schemeClr val="dk1"/>
              </a:solidFill>
              <a:latin typeface="Arial"/>
              <a:ea typeface="Arial"/>
              <a:cs typeface="Arial"/>
              <a:sym typeface="Arial"/>
            </a:endParaRPr>
          </a:p>
        </p:txBody>
      </p:sp>
      <p:sp>
        <p:nvSpPr>
          <p:cNvPr id="492" name="Google Shape;492;p31"/>
          <p:cNvSpPr/>
          <p:nvPr/>
        </p:nvSpPr>
        <p:spPr>
          <a:xfrm>
            <a:off x="8511467" y="5529618"/>
            <a:ext cx="2534324" cy="523222"/>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lt1"/>
                </a:solidFill>
                <a:latin typeface="Arial"/>
                <a:ea typeface="Arial"/>
                <a:cs typeface="Arial"/>
                <a:sym typeface="Arial"/>
              </a:rPr>
              <a:t>29 بشنس / 5 يونيو</a:t>
            </a:r>
            <a:endParaRPr b="0" i="0" sz="2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500"/>
                                        <p:tgtEl>
                                          <p:spTgt spid="483"/>
                                        </p:tgtEl>
                                      </p:cBhvr>
                                    </p:animEffect>
                                  </p:childTnLst>
                                </p:cTn>
                              </p:par>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2"/>
          <p:cNvSpPr/>
          <p:nvPr/>
        </p:nvSpPr>
        <p:spPr>
          <a:xfrm>
            <a:off x="6349600" y="480169"/>
            <a:ext cx="5376793" cy="92346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5401" u="none" cap="none" strike="noStrike">
                <a:solidFill>
                  <a:srgbClr val="C00000"/>
                </a:solidFill>
                <a:latin typeface="El Messiri Medium"/>
                <a:ea typeface="El Messiri Medium"/>
                <a:cs typeface="El Messiri Medium"/>
                <a:sym typeface="El Messiri Medium"/>
              </a:rPr>
              <a:t>9. حساب الأبقطى</a:t>
            </a:r>
            <a:endParaRPr b="0" i="0" sz="5401" u="none" cap="none" strike="noStrike">
              <a:solidFill>
                <a:srgbClr val="C00000"/>
              </a:solidFill>
              <a:latin typeface="El Messiri Medium"/>
              <a:ea typeface="El Messiri Medium"/>
              <a:cs typeface="El Messiri Medium"/>
              <a:sym typeface="El Messiri Medium"/>
            </a:endParaRPr>
          </a:p>
        </p:txBody>
      </p:sp>
      <p:pic>
        <p:nvPicPr>
          <p:cNvPr descr="How you can watch Mars disappear behind the full moon tonight | CBC News" id="498" name="Google Shape;498;p32"/>
          <p:cNvPicPr preferRelativeResize="0"/>
          <p:nvPr/>
        </p:nvPicPr>
        <p:blipFill rotWithShape="1">
          <a:blip r:embed="rId3">
            <a:alphaModFix/>
          </a:blip>
          <a:srcRect b="0" l="20544" r="24288" t="2682"/>
          <a:stretch/>
        </p:blipFill>
        <p:spPr>
          <a:xfrm>
            <a:off x="1269403" y="1538344"/>
            <a:ext cx="2838834" cy="2818503"/>
          </a:xfrm>
          <a:prstGeom prst="ellipse">
            <a:avLst/>
          </a:prstGeom>
          <a:noFill/>
          <a:ln cap="rnd" cmpd="sng" w="63500">
            <a:solidFill>
              <a:srgbClr val="333333"/>
            </a:solidFill>
            <a:prstDash val="solid"/>
            <a:round/>
            <a:headEnd len="sm" w="sm" type="none"/>
            <a:tailEnd len="sm" w="sm" type="none"/>
          </a:ln>
        </p:spPr>
      </p:pic>
      <p:pic>
        <p:nvPicPr>
          <p:cNvPr descr="Jewish Calendar" id="499" name="Google Shape;499;p32"/>
          <p:cNvPicPr preferRelativeResize="0"/>
          <p:nvPr/>
        </p:nvPicPr>
        <p:blipFill rotWithShape="1">
          <a:blip r:embed="rId4">
            <a:alphaModFix/>
          </a:blip>
          <a:srcRect b="0" l="0" r="0" t="0"/>
          <a:stretch/>
        </p:blipFill>
        <p:spPr>
          <a:xfrm>
            <a:off x="6664137" y="1635164"/>
            <a:ext cx="4457700" cy="4448174"/>
          </a:xfrm>
          <a:prstGeom prst="rect">
            <a:avLst/>
          </a:prstGeom>
          <a:noFill/>
          <a:ln>
            <a:noFill/>
          </a:ln>
        </p:spPr>
      </p:pic>
      <p:sp>
        <p:nvSpPr>
          <p:cNvPr id="500" name="Google Shape;500;p32"/>
          <p:cNvSpPr/>
          <p:nvPr/>
        </p:nvSpPr>
        <p:spPr>
          <a:xfrm rot="278099">
            <a:off x="8656099" y="1333949"/>
            <a:ext cx="763794" cy="2269863"/>
          </a:xfrm>
          <a:prstGeom prst="ellipse">
            <a:avLst/>
          </a:prstGeom>
          <a:no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1" u="none" cap="none" strike="noStrik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33"/>
          <p:cNvSpPr txBox="1"/>
          <p:nvPr/>
        </p:nvSpPr>
        <p:spPr>
          <a:xfrm>
            <a:off x="184675" y="889845"/>
            <a:ext cx="11822654" cy="5078313"/>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3600" u="none" cap="none" strike="noStrike">
                <a:solidFill>
                  <a:srgbClr val="C00000"/>
                </a:solidFill>
                <a:latin typeface="El Messiri Medium"/>
                <a:ea typeface="El Messiri Medium"/>
                <a:cs typeface="El Messiri Medium"/>
                <a:sym typeface="El Messiri Medium"/>
              </a:rPr>
              <a:t>وجدت علاقة بين السنة القمرية و السنة الشمسية (الموسمية)</a:t>
            </a:r>
            <a:endParaRPr/>
          </a:p>
          <a:p>
            <a:pPr indent="0" lvl="0" marL="0" marR="0" rtl="1" algn="r">
              <a:spcBef>
                <a:spcPts val="0"/>
              </a:spcBef>
              <a:spcAft>
                <a:spcPts val="0"/>
              </a:spcAft>
              <a:buNone/>
            </a:pPr>
            <a:r>
              <a:rPr b="0" i="0" lang="ar-EG" sz="3600" u="none" cap="none" strike="noStrike">
                <a:solidFill>
                  <a:srgbClr val="C00000"/>
                </a:solidFill>
                <a:latin typeface="El Messiri Medium"/>
                <a:ea typeface="El Messiri Medium"/>
                <a:cs typeface="El Messiri Medium"/>
                <a:sym typeface="El Messiri Medium"/>
              </a:rPr>
              <a:t>العلاقة تسمى </a:t>
            </a:r>
            <a:r>
              <a:rPr b="1" i="0" lang="ar-EG" sz="3600" u="sng" cap="none" strike="noStrike">
                <a:solidFill>
                  <a:srgbClr val="C00000"/>
                </a:solidFill>
                <a:latin typeface="El Messiri Medium"/>
                <a:ea typeface="El Messiri Medium"/>
                <a:cs typeface="El Messiri Medium"/>
                <a:sym typeface="El Messiri Medium"/>
              </a:rPr>
              <a:t>دور القمر </a:t>
            </a:r>
            <a:endParaRPr/>
          </a:p>
          <a:p>
            <a:pPr indent="0" lvl="0" marL="0" marR="0" rtl="1" algn="r">
              <a:spcBef>
                <a:spcPts val="0"/>
              </a:spcBef>
              <a:spcAft>
                <a:spcPts val="0"/>
              </a:spcAft>
              <a:buNone/>
            </a:pPr>
            <a:r>
              <a:t/>
            </a:r>
            <a:endParaRPr b="0" i="0" sz="3600" u="none" cap="none" strike="noStrike">
              <a:solidFill>
                <a:srgbClr val="C00000"/>
              </a:solidFill>
              <a:latin typeface="El Messiri Medium"/>
              <a:ea typeface="El Messiri Medium"/>
              <a:cs typeface="El Messiri Medium"/>
              <a:sym typeface="El Messiri Medium"/>
            </a:endParaRPr>
          </a:p>
          <a:p>
            <a:pPr indent="0" lvl="0" marL="0" marR="0" rtl="1" algn="ctr">
              <a:spcBef>
                <a:spcPts val="0"/>
              </a:spcBef>
              <a:spcAft>
                <a:spcPts val="0"/>
              </a:spcAft>
              <a:buNone/>
            </a:pPr>
            <a:r>
              <a:rPr b="0" i="0" lang="ar-EG" sz="3600" u="none" cap="none" strike="noStrike">
                <a:solidFill>
                  <a:srgbClr val="C00000"/>
                </a:solidFill>
                <a:latin typeface="El Messiri Medium"/>
                <a:ea typeface="El Messiri Medium"/>
                <a:cs typeface="El Messiri Medium"/>
                <a:sym typeface="El Messiri Medium"/>
              </a:rPr>
              <a:t>19 سنة و سبعة أشهر قمرية      =     19 سنة شمسية</a:t>
            </a:r>
            <a:endParaRPr/>
          </a:p>
          <a:p>
            <a:pPr indent="0" lvl="0" marL="0" marR="0" rtl="1" algn="ctr">
              <a:spcBef>
                <a:spcPts val="0"/>
              </a:spcBef>
              <a:spcAft>
                <a:spcPts val="0"/>
              </a:spcAft>
              <a:buNone/>
            </a:pPr>
            <a:r>
              <a:rPr b="0" i="0" lang="ar-EG" sz="3600" u="none" cap="none" strike="noStrike">
                <a:solidFill>
                  <a:srgbClr val="C00000"/>
                </a:solidFill>
                <a:latin typeface="El Messiri Medium"/>
                <a:ea typeface="El Messiri Medium"/>
                <a:cs typeface="El Messiri Medium"/>
                <a:sym typeface="El Messiri Medium"/>
              </a:rPr>
              <a:t>لضبط السنة القمرية لابد من إضافة سبعة أشهر (210 يوم) خلال 19 عام </a:t>
            </a:r>
            <a:endParaRPr/>
          </a:p>
          <a:p>
            <a:pPr indent="0" lvl="0" marL="0" marR="0" rtl="1" algn="ctr">
              <a:spcBef>
                <a:spcPts val="0"/>
              </a:spcBef>
              <a:spcAft>
                <a:spcPts val="0"/>
              </a:spcAft>
              <a:buNone/>
            </a:pPr>
            <a:r>
              <a:t/>
            </a:r>
            <a:endParaRPr b="0" i="0" sz="3600" u="none" cap="none" strike="noStrike">
              <a:solidFill>
                <a:srgbClr val="C00000"/>
              </a:solidFill>
              <a:latin typeface="El Messiri Medium"/>
              <a:ea typeface="El Messiri Medium"/>
              <a:cs typeface="El Messiri Medium"/>
              <a:sym typeface="El Messiri Medium"/>
            </a:endParaRPr>
          </a:p>
          <a:p>
            <a:pPr indent="0" lvl="0" marL="0" marR="0" rtl="1" algn="ctr">
              <a:spcBef>
                <a:spcPts val="0"/>
              </a:spcBef>
              <a:spcAft>
                <a:spcPts val="0"/>
              </a:spcAft>
              <a:buNone/>
            </a:pPr>
            <a:r>
              <a:rPr b="0" i="0" lang="ar-EG" sz="3600" u="none" cap="none" strike="noStrike">
                <a:solidFill>
                  <a:srgbClr val="C00000"/>
                </a:solidFill>
                <a:latin typeface="El Messiri Medium"/>
                <a:ea typeface="El Messiri Medium"/>
                <a:cs typeface="El Messiri Medium"/>
                <a:sym typeface="El Messiri Medium"/>
              </a:rPr>
              <a:t>وضعت قواعد لإضافة عدد معين من الأيام خلال كل عام</a:t>
            </a:r>
            <a:endParaRPr/>
          </a:p>
          <a:p>
            <a:pPr indent="0" lvl="0" marL="0" marR="0" rtl="1" algn="ctr">
              <a:spcBef>
                <a:spcPts val="0"/>
              </a:spcBef>
              <a:spcAft>
                <a:spcPts val="0"/>
              </a:spcAft>
              <a:buNone/>
            </a:pPr>
            <a:r>
              <a:rPr b="0" i="0" lang="ar-EG" sz="3600" u="none" cap="none" strike="noStrike">
                <a:solidFill>
                  <a:srgbClr val="C00000"/>
                </a:solidFill>
                <a:latin typeface="El Messiri Medium"/>
                <a:ea typeface="El Messiri Medium"/>
                <a:cs typeface="El Messiri Medium"/>
                <a:sym typeface="El Messiri Medium"/>
              </a:rPr>
              <a:t>يسمى </a:t>
            </a:r>
            <a:r>
              <a:rPr b="1" i="0" lang="ar-EG" sz="3600" u="sng" cap="none" strike="noStrike">
                <a:solidFill>
                  <a:srgbClr val="C00000"/>
                </a:solidFill>
                <a:latin typeface="El Messiri Medium"/>
                <a:ea typeface="El Messiri Medium"/>
                <a:cs typeface="El Messiri Medium"/>
                <a:sym typeface="El Messiri Medium"/>
              </a:rPr>
              <a:t>باقى القمر</a:t>
            </a:r>
            <a:endParaRPr b="1" i="0" sz="3600" u="sng" cap="none" strike="noStrike">
              <a:solidFill>
                <a:srgbClr val="C00000"/>
              </a:solidFill>
              <a:latin typeface="El Messiri Medium"/>
              <a:ea typeface="El Messiri Medium"/>
              <a:cs typeface="El Messiri Medium"/>
              <a:sym typeface="El Messiri Medium"/>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4"/>
          <p:cNvSpPr txBox="1"/>
          <p:nvPr/>
        </p:nvSpPr>
        <p:spPr>
          <a:xfrm>
            <a:off x="1161828" y="753036"/>
            <a:ext cx="10230523" cy="2308324"/>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4800" u="none" cap="none" strike="noStrike">
                <a:solidFill>
                  <a:schemeClr val="dk1"/>
                </a:solidFill>
                <a:latin typeface="El Messiri Medium"/>
                <a:ea typeface="El Messiri Medium"/>
                <a:cs typeface="El Messiri Medium"/>
                <a:sym typeface="El Messiri Medium"/>
              </a:rPr>
              <a:t>دور القمر يتراوح بين ..................</a:t>
            </a:r>
            <a:endParaRPr/>
          </a:p>
          <a:p>
            <a:pPr indent="0" lvl="0" marL="0" marR="0" rtl="1" algn="r">
              <a:spcBef>
                <a:spcPts val="0"/>
              </a:spcBef>
              <a:spcAft>
                <a:spcPts val="0"/>
              </a:spcAft>
              <a:buNone/>
            </a:pPr>
            <a:r>
              <a:t/>
            </a:r>
            <a:endParaRPr b="0" i="0" sz="4800" u="none" cap="none" strike="noStrike">
              <a:solidFill>
                <a:schemeClr val="dk1"/>
              </a:solidFill>
              <a:latin typeface="El Messiri Medium"/>
              <a:ea typeface="El Messiri Medium"/>
              <a:cs typeface="El Messiri Medium"/>
              <a:sym typeface="El Messiri Medium"/>
            </a:endParaRPr>
          </a:p>
          <a:p>
            <a:pPr indent="0" lvl="0" marL="0" marR="0" rtl="1" algn="r">
              <a:spcBef>
                <a:spcPts val="0"/>
              </a:spcBef>
              <a:spcAft>
                <a:spcPts val="0"/>
              </a:spcAft>
              <a:buNone/>
            </a:pPr>
            <a:r>
              <a:rPr b="0" i="0" lang="ar-EG" sz="4800" u="none" cap="none" strike="noStrike">
                <a:solidFill>
                  <a:schemeClr val="dk1"/>
                </a:solidFill>
                <a:latin typeface="El Messiri Medium"/>
                <a:ea typeface="El Messiri Medium"/>
                <a:cs typeface="El Messiri Medium"/>
                <a:sym typeface="El Messiri Medium"/>
              </a:rPr>
              <a:t>وباقى القمر مجموعه ..................</a:t>
            </a:r>
            <a:endParaRPr b="0" i="0" sz="4800" u="none" cap="none" strike="noStrike">
              <a:solidFill>
                <a:schemeClr val="dk1"/>
              </a:solidFill>
              <a:latin typeface="El Messiri Medium"/>
              <a:ea typeface="El Messiri Medium"/>
              <a:cs typeface="El Messiri Medium"/>
              <a:sym typeface="El Messiri Medium"/>
            </a:endParaRPr>
          </a:p>
        </p:txBody>
      </p:sp>
      <p:sp>
        <p:nvSpPr>
          <p:cNvPr id="511" name="Google Shape;511;p34"/>
          <p:cNvSpPr/>
          <p:nvPr/>
        </p:nvSpPr>
        <p:spPr>
          <a:xfrm>
            <a:off x="4563020" y="409707"/>
            <a:ext cx="1258678"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5401" u="none" cap="none" strike="noStrike">
                <a:solidFill>
                  <a:srgbClr val="C00000"/>
                </a:solidFill>
                <a:latin typeface="El Messiri Medium"/>
                <a:ea typeface="El Messiri Medium"/>
                <a:cs typeface="El Messiri Medium"/>
                <a:sym typeface="El Messiri Medium"/>
              </a:rPr>
              <a:t>1-19</a:t>
            </a:r>
            <a:endParaRPr/>
          </a:p>
        </p:txBody>
      </p:sp>
      <p:sp>
        <p:nvSpPr>
          <p:cNvPr id="512" name="Google Shape;512;p34"/>
          <p:cNvSpPr/>
          <p:nvPr/>
        </p:nvSpPr>
        <p:spPr>
          <a:xfrm>
            <a:off x="3997962" y="1848492"/>
            <a:ext cx="2388794" cy="92346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5401" u="none" cap="none" strike="noStrike">
                <a:solidFill>
                  <a:srgbClr val="C00000"/>
                </a:solidFill>
                <a:latin typeface="El Messiri Medium"/>
                <a:ea typeface="El Messiri Medium"/>
                <a:cs typeface="El Messiri Medium"/>
                <a:sym typeface="El Messiri Medium"/>
              </a:rPr>
              <a:t>210 يوم</a:t>
            </a:r>
            <a:endParaRPr b="0" i="0" sz="5401" u="none" cap="none" strike="noStrike">
              <a:solidFill>
                <a:srgbClr val="C00000"/>
              </a:solidFill>
              <a:latin typeface="El Messiri Medium"/>
              <a:ea typeface="El Messiri Medium"/>
              <a:cs typeface="El Messiri Medium"/>
              <a:sym typeface="El Messiri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000"/>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35"/>
          <p:cNvSpPr/>
          <p:nvPr/>
        </p:nvSpPr>
        <p:spPr>
          <a:xfrm>
            <a:off x="6096003" y="480169"/>
            <a:ext cx="5764719" cy="92346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5401" u="none" cap="none" strike="noStrike">
                <a:solidFill>
                  <a:srgbClr val="C00000"/>
                </a:solidFill>
                <a:latin typeface="El Messiri Medium"/>
                <a:ea typeface="El Messiri Medium"/>
                <a:cs typeface="El Messiri Medium"/>
                <a:sym typeface="El Messiri Medium"/>
              </a:rPr>
              <a:t>أولا حساب دور القمر</a:t>
            </a:r>
            <a:endParaRPr b="0" i="0" sz="5401" u="none" cap="none" strike="noStrike">
              <a:solidFill>
                <a:srgbClr val="C00000"/>
              </a:solidFill>
              <a:latin typeface="El Messiri Medium"/>
              <a:ea typeface="El Messiri Medium"/>
              <a:cs typeface="El Messiri Medium"/>
              <a:sym typeface="El Messiri Medium"/>
            </a:endParaRPr>
          </a:p>
        </p:txBody>
      </p:sp>
      <p:sp>
        <p:nvSpPr>
          <p:cNvPr id="518" name="Google Shape;518;p35"/>
          <p:cNvSpPr/>
          <p:nvPr/>
        </p:nvSpPr>
        <p:spPr>
          <a:xfrm>
            <a:off x="7735439" y="1945001"/>
            <a:ext cx="4081566" cy="707888"/>
          </a:xfrm>
          <a:prstGeom prst="rect">
            <a:avLst/>
          </a:prstGeom>
          <a:solidFill>
            <a:srgbClr val="FFFF00"/>
          </a:solid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4000" u="none" cap="none" strike="noStrike">
                <a:solidFill>
                  <a:srgbClr val="C00000"/>
                </a:solidFill>
                <a:latin typeface="El Messiri Medium"/>
                <a:ea typeface="El Messiri Medium"/>
                <a:cs typeface="El Messiri Medium"/>
                <a:sym typeface="El Messiri Medium"/>
              </a:rPr>
              <a:t>السنة الميلادية (م)</a:t>
            </a:r>
            <a:endParaRPr b="0" i="0" sz="4000" u="none" cap="none" strike="noStrike">
              <a:solidFill>
                <a:srgbClr val="C00000"/>
              </a:solidFill>
              <a:latin typeface="El Messiri Medium"/>
              <a:ea typeface="El Messiri Medium"/>
              <a:cs typeface="El Messiri Medium"/>
              <a:sym typeface="El Messiri Medium"/>
            </a:endParaRPr>
          </a:p>
        </p:txBody>
      </p:sp>
      <p:sp>
        <p:nvSpPr>
          <p:cNvPr id="519" name="Google Shape;519;p35"/>
          <p:cNvSpPr/>
          <p:nvPr/>
        </p:nvSpPr>
        <p:spPr>
          <a:xfrm>
            <a:off x="593191" y="1945001"/>
            <a:ext cx="4277133" cy="707888"/>
          </a:xfrm>
          <a:prstGeom prst="rect">
            <a:avLst/>
          </a:prstGeom>
          <a:solidFill>
            <a:srgbClr val="FFFF00"/>
          </a:solid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4000" u="none" cap="none" strike="noStrike">
                <a:solidFill>
                  <a:srgbClr val="C00000"/>
                </a:solidFill>
                <a:latin typeface="El Messiri Medium"/>
                <a:ea typeface="El Messiri Medium"/>
                <a:cs typeface="El Messiri Medium"/>
                <a:sym typeface="El Messiri Medium"/>
              </a:rPr>
              <a:t>السنة القبطية (ش)</a:t>
            </a:r>
            <a:endParaRPr b="0" i="0" sz="4000" u="none" cap="none" strike="noStrike">
              <a:solidFill>
                <a:srgbClr val="C00000"/>
              </a:solidFill>
              <a:latin typeface="El Messiri Medium"/>
              <a:ea typeface="El Messiri Medium"/>
              <a:cs typeface="El Messiri Medium"/>
              <a:sym typeface="El Messiri Medium"/>
            </a:endParaRPr>
          </a:p>
        </p:txBody>
      </p:sp>
      <p:sp>
        <p:nvSpPr>
          <p:cNvPr id="520" name="Google Shape;520;p35"/>
          <p:cNvSpPr txBox="1"/>
          <p:nvPr/>
        </p:nvSpPr>
        <p:spPr>
          <a:xfrm>
            <a:off x="6052281" y="2872293"/>
            <a:ext cx="5852160" cy="144655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4400" u="none" cap="none" strike="noStrike">
                <a:solidFill>
                  <a:schemeClr val="dk1"/>
                </a:solidFill>
                <a:latin typeface="El Messiri Medium"/>
                <a:ea typeface="El Messiri Medium"/>
                <a:cs typeface="El Messiri Medium"/>
                <a:sym typeface="El Messiri Medium"/>
              </a:rPr>
              <a:t>السنة الميلادية (م)  ÷ 19 </a:t>
            </a:r>
            <a:endParaRPr/>
          </a:p>
          <a:p>
            <a:pPr indent="0" lvl="0" marL="0" marR="0" rtl="1" algn="r">
              <a:spcBef>
                <a:spcPts val="0"/>
              </a:spcBef>
              <a:spcAft>
                <a:spcPts val="0"/>
              </a:spcAft>
              <a:buNone/>
            </a:pPr>
            <a:r>
              <a:rPr b="0" i="0" lang="ar-EG" sz="4400" u="none" cap="none" strike="noStrike">
                <a:solidFill>
                  <a:schemeClr val="dk1"/>
                </a:solidFill>
                <a:latin typeface="El Messiri Medium"/>
                <a:ea typeface="El Messiri Medium"/>
                <a:cs typeface="El Messiri Medium"/>
                <a:sym typeface="El Messiri Medium"/>
              </a:rPr>
              <a:t>الباقى هو دور القمر</a:t>
            </a:r>
            <a:endParaRPr b="0" i="0" sz="4400" u="none" cap="none" strike="noStrike">
              <a:solidFill>
                <a:schemeClr val="dk1"/>
              </a:solidFill>
              <a:latin typeface="El Messiri Medium"/>
              <a:ea typeface="El Messiri Medium"/>
              <a:cs typeface="El Messiri Medium"/>
              <a:sym typeface="El Messiri Medium"/>
            </a:endParaRPr>
          </a:p>
        </p:txBody>
      </p:sp>
      <p:sp>
        <p:nvSpPr>
          <p:cNvPr id="521" name="Google Shape;521;p35"/>
          <p:cNvSpPr txBox="1"/>
          <p:nvPr/>
        </p:nvSpPr>
        <p:spPr>
          <a:xfrm>
            <a:off x="200121" y="2872293"/>
            <a:ext cx="5852160" cy="212365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4400" u="none" cap="none" strike="noStrike">
                <a:solidFill>
                  <a:schemeClr val="dk1"/>
                </a:solidFill>
                <a:latin typeface="El Messiri Medium"/>
                <a:ea typeface="El Messiri Medium"/>
                <a:cs typeface="El Messiri Medium"/>
                <a:sym typeface="El Messiri Medium"/>
              </a:rPr>
              <a:t>السنة القبطية (ش) - 1  </a:t>
            </a:r>
            <a:endParaRPr/>
          </a:p>
          <a:p>
            <a:pPr indent="0" lvl="0" marL="0" marR="0" rtl="1" algn="r">
              <a:spcBef>
                <a:spcPts val="0"/>
              </a:spcBef>
              <a:spcAft>
                <a:spcPts val="0"/>
              </a:spcAft>
              <a:buNone/>
            </a:pPr>
            <a:r>
              <a:rPr b="0" i="0" lang="ar-EG" sz="4400" u="none" cap="none" strike="noStrike">
                <a:solidFill>
                  <a:schemeClr val="dk1"/>
                </a:solidFill>
                <a:latin typeface="El Messiri Medium"/>
                <a:ea typeface="El Messiri Medium"/>
                <a:cs typeface="El Messiri Medium"/>
                <a:sym typeface="El Messiri Medium"/>
              </a:rPr>
              <a:t>÷ 19 </a:t>
            </a:r>
            <a:endParaRPr/>
          </a:p>
          <a:p>
            <a:pPr indent="0" lvl="0" marL="0" marR="0" rtl="1" algn="r">
              <a:spcBef>
                <a:spcPts val="0"/>
              </a:spcBef>
              <a:spcAft>
                <a:spcPts val="0"/>
              </a:spcAft>
              <a:buNone/>
            </a:pPr>
            <a:r>
              <a:rPr b="0" i="0" lang="ar-EG" sz="4400" u="none" cap="none" strike="noStrike">
                <a:solidFill>
                  <a:schemeClr val="dk1"/>
                </a:solidFill>
                <a:latin typeface="El Messiri Medium"/>
                <a:ea typeface="El Messiri Medium"/>
                <a:cs typeface="El Messiri Medium"/>
                <a:sym typeface="El Messiri Medium"/>
              </a:rPr>
              <a:t>الباقى هو دور القمر</a:t>
            </a:r>
            <a:endParaRPr b="0" i="0" sz="4400" u="none" cap="none" strike="noStrike">
              <a:solidFill>
                <a:schemeClr val="dk1"/>
              </a:solidFill>
              <a:latin typeface="El Messiri Medium"/>
              <a:ea typeface="El Messiri Medium"/>
              <a:cs typeface="El Messiri Medium"/>
              <a:sym typeface="El Messiri Medium"/>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36"/>
          <p:cNvSpPr/>
          <p:nvPr/>
        </p:nvSpPr>
        <p:spPr>
          <a:xfrm>
            <a:off x="4573589" y="450304"/>
            <a:ext cx="7332455" cy="92346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5401" u="none" cap="none" strike="noStrike">
                <a:solidFill>
                  <a:srgbClr val="C00000"/>
                </a:solidFill>
                <a:latin typeface="El Messiri Medium"/>
                <a:ea typeface="El Messiri Medium"/>
                <a:cs typeface="El Messiri Medium"/>
                <a:sym typeface="El Messiri Medium"/>
              </a:rPr>
              <a:t>ثانيا أبقطى(الباقى) القمر</a:t>
            </a:r>
            <a:endParaRPr b="0" i="0" sz="5401" u="none" cap="none" strike="noStrike">
              <a:solidFill>
                <a:srgbClr val="C00000"/>
              </a:solidFill>
              <a:latin typeface="El Messiri Medium"/>
              <a:ea typeface="El Messiri Medium"/>
              <a:cs typeface="El Messiri Medium"/>
              <a:sym typeface="El Messiri Medium"/>
            </a:endParaRPr>
          </a:p>
        </p:txBody>
      </p:sp>
      <p:sp>
        <p:nvSpPr>
          <p:cNvPr id="527" name="Google Shape;527;p36"/>
          <p:cNvSpPr txBox="1"/>
          <p:nvPr/>
        </p:nvSpPr>
        <p:spPr>
          <a:xfrm>
            <a:off x="182880" y="1645922"/>
            <a:ext cx="11721561" cy="317009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4000" u="none" cap="none" strike="noStrike">
                <a:solidFill>
                  <a:schemeClr val="dk1"/>
                </a:solidFill>
                <a:latin typeface="El Messiri Medium"/>
                <a:ea typeface="El Messiri Medium"/>
                <a:cs typeface="El Messiri Medium"/>
                <a:sym typeface="El Messiri Medium"/>
              </a:rPr>
              <a:t>دور القمر × 11 (الفرق بين الدورة القمرية و الشمسية)</a:t>
            </a:r>
            <a:endParaRPr/>
          </a:p>
          <a:p>
            <a:pPr indent="0" lvl="0" marL="0" marR="0" rtl="1" algn="r">
              <a:spcBef>
                <a:spcPts val="0"/>
              </a:spcBef>
              <a:spcAft>
                <a:spcPts val="0"/>
              </a:spcAft>
              <a:buNone/>
            </a:pPr>
            <a:r>
              <a:rPr b="0" i="0" lang="ar-EG" sz="4000" u="none" cap="none" strike="noStrike">
                <a:solidFill>
                  <a:schemeClr val="dk1"/>
                </a:solidFill>
                <a:latin typeface="El Messiri Medium"/>
                <a:ea typeface="El Messiri Medium"/>
                <a:cs typeface="El Messiri Medium"/>
                <a:sym typeface="El Messiri Medium"/>
              </a:rPr>
              <a:t>  </a:t>
            </a:r>
            <a:endParaRPr/>
          </a:p>
          <a:p>
            <a:pPr indent="0" lvl="0" marL="0" marR="0" rtl="1" algn="r">
              <a:spcBef>
                <a:spcPts val="0"/>
              </a:spcBef>
              <a:spcAft>
                <a:spcPts val="0"/>
              </a:spcAft>
              <a:buNone/>
            </a:pPr>
            <a:r>
              <a:rPr b="0" i="0" lang="ar-EG" sz="4000" u="none" cap="none" strike="noStrike">
                <a:solidFill>
                  <a:schemeClr val="dk1"/>
                </a:solidFill>
                <a:latin typeface="El Messiri Medium"/>
                <a:ea typeface="El Messiri Medium"/>
                <a:cs typeface="El Messiri Medium"/>
                <a:sym typeface="El Messiri Medium"/>
              </a:rPr>
              <a:t>الناتج نقسمه على 30 و معرفة الباقى</a:t>
            </a:r>
            <a:endParaRPr/>
          </a:p>
          <a:p>
            <a:pPr indent="0" lvl="0" marL="0" marR="0" rtl="1" algn="r">
              <a:spcBef>
                <a:spcPts val="0"/>
              </a:spcBef>
              <a:spcAft>
                <a:spcPts val="0"/>
              </a:spcAft>
              <a:buNone/>
            </a:pPr>
            <a:r>
              <a:t/>
            </a:r>
            <a:endParaRPr b="0" i="0" sz="4000" u="none" cap="none" strike="noStrike">
              <a:solidFill>
                <a:schemeClr val="dk1"/>
              </a:solidFill>
              <a:latin typeface="El Messiri Medium"/>
              <a:ea typeface="El Messiri Medium"/>
              <a:cs typeface="El Messiri Medium"/>
              <a:sym typeface="El Messiri Medium"/>
            </a:endParaRPr>
          </a:p>
          <a:p>
            <a:pPr indent="0" lvl="0" marL="0" marR="0" rtl="1" algn="r">
              <a:spcBef>
                <a:spcPts val="0"/>
              </a:spcBef>
              <a:spcAft>
                <a:spcPts val="0"/>
              </a:spcAft>
              <a:buNone/>
            </a:pPr>
            <a:r>
              <a:rPr b="0" i="0" lang="ar-EG" sz="4000" u="none" cap="none" strike="noStrike">
                <a:solidFill>
                  <a:schemeClr val="dk1"/>
                </a:solidFill>
                <a:latin typeface="El Messiri Medium"/>
                <a:ea typeface="El Messiri Medium"/>
                <a:cs typeface="El Messiri Medium"/>
                <a:sym typeface="El Messiri Medium"/>
              </a:rPr>
              <a:t>الباقى هو أبقطى القمر</a:t>
            </a:r>
            <a:endParaRPr b="0" i="0" sz="4000" u="none" cap="none" strike="noStrike">
              <a:solidFill>
                <a:schemeClr val="dk1"/>
              </a:solidFill>
              <a:latin typeface="El Messiri Medium"/>
              <a:ea typeface="El Messiri Medium"/>
              <a:cs typeface="El Messiri Medium"/>
              <a:sym typeface="El Messiri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37"/>
          <p:cNvSpPr/>
          <p:nvPr/>
        </p:nvSpPr>
        <p:spPr>
          <a:xfrm>
            <a:off x="3854884" y="450304"/>
            <a:ext cx="8101898" cy="92346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5401" u="none" cap="none" strike="noStrike">
                <a:solidFill>
                  <a:srgbClr val="C00000"/>
                </a:solidFill>
                <a:latin typeface="El Messiri Medium"/>
                <a:ea typeface="El Messiri Medium"/>
                <a:cs typeface="El Messiri Medium"/>
                <a:sym typeface="El Messiri Medium"/>
              </a:rPr>
              <a:t>ثالثا : موعد ذبح خروف الفصح</a:t>
            </a:r>
            <a:endParaRPr b="0" i="0" sz="5401" u="none" cap="none" strike="noStrike">
              <a:solidFill>
                <a:srgbClr val="C00000"/>
              </a:solidFill>
              <a:latin typeface="El Messiri Medium"/>
              <a:ea typeface="El Messiri Medium"/>
              <a:cs typeface="El Messiri Medium"/>
              <a:sym typeface="El Messiri Medium"/>
            </a:endParaRPr>
          </a:p>
        </p:txBody>
      </p:sp>
      <p:sp>
        <p:nvSpPr>
          <p:cNvPr id="533" name="Google Shape;533;p37"/>
          <p:cNvSpPr txBox="1"/>
          <p:nvPr/>
        </p:nvSpPr>
        <p:spPr>
          <a:xfrm>
            <a:off x="235220" y="1390941"/>
            <a:ext cx="11721561" cy="440120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4000" u="none" cap="none" strike="noStrike">
                <a:solidFill>
                  <a:schemeClr val="dk1"/>
                </a:solidFill>
                <a:latin typeface="El Messiri Medium"/>
                <a:ea typeface="El Messiri Medium"/>
                <a:cs typeface="El Messiri Medium"/>
                <a:sym typeface="El Messiri Medium"/>
              </a:rPr>
              <a:t>1- نطرح أبقطي القمر من 40 وهذه قاعدة ثابتة</a:t>
            </a:r>
            <a:endParaRPr/>
          </a:p>
          <a:p>
            <a:pPr indent="0" lvl="0" marL="0" marR="0" rtl="1" algn="r">
              <a:spcBef>
                <a:spcPts val="0"/>
              </a:spcBef>
              <a:spcAft>
                <a:spcPts val="0"/>
              </a:spcAft>
              <a:buNone/>
            </a:pPr>
            <a:r>
              <a:t/>
            </a:r>
            <a:endParaRPr b="0" i="0" sz="4000" u="none" cap="none" strike="noStrike">
              <a:solidFill>
                <a:schemeClr val="dk1"/>
              </a:solidFill>
              <a:latin typeface="El Messiri Medium"/>
              <a:ea typeface="El Messiri Medium"/>
              <a:cs typeface="El Messiri Medium"/>
              <a:sym typeface="El Messiri Medium"/>
            </a:endParaRPr>
          </a:p>
          <a:p>
            <a:pPr indent="0" lvl="0" marL="0" marR="0" rtl="1" algn="r">
              <a:spcBef>
                <a:spcPts val="0"/>
              </a:spcBef>
              <a:spcAft>
                <a:spcPts val="0"/>
              </a:spcAft>
              <a:buNone/>
            </a:pPr>
            <a:r>
              <a:rPr b="0" i="0" lang="ar-EG" sz="4000" u="none" cap="none" strike="noStrike">
                <a:solidFill>
                  <a:schemeClr val="dk1"/>
                </a:solidFill>
                <a:latin typeface="El Messiri Medium"/>
                <a:ea typeface="El Messiri Medium"/>
                <a:cs typeface="El Messiri Medium"/>
                <a:sym typeface="El Messiri Medium"/>
              </a:rPr>
              <a:t>2- الباقي يكون عدد أيام ذبح الخروف أي فصح اليهود في الشهر القبطي إما في برمودة أو في برمهات ويعرف مما يأتي:</a:t>
            </a:r>
            <a:endParaRPr/>
          </a:p>
          <a:p>
            <a:pPr indent="0" lvl="0" marL="0" marR="0" rtl="1" algn="r">
              <a:spcBef>
                <a:spcPts val="0"/>
              </a:spcBef>
              <a:spcAft>
                <a:spcPts val="0"/>
              </a:spcAft>
              <a:buNone/>
            </a:pPr>
            <a:r>
              <a:rPr b="0" i="0" lang="ar-EG" sz="4000" u="none" cap="none" strike="noStrike">
                <a:solidFill>
                  <a:schemeClr val="dk1"/>
                </a:solidFill>
                <a:latin typeface="El Messiri Medium"/>
                <a:ea typeface="El Messiri Medium"/>
                <a:cs typeface="El Messiri Medium"/>
                <a:sym typeface="El Messiri Medium"/>
              </a:rPr>
              <a:t>* من 1 إلى 23 يكون في برمودة</a:t>
            </a:r>
            <a:endParaRPr/>
          </a:p>
          <a:p>
            <a:pPr indent="0" lvl="0" marL="0" marR="0" rtl="1" algn="r">
              <a:spcBef>
                <a:spcPts val="0"/>
              </a:spcBef>
              <a:spcAft>
                <a:spcPts val="0"/>
              </a:spcAft>
              <a:buNone/>
            </a:pPr>
            <a:r>
              <a:rPr b="0" i="0" lang="ar-EG" sz="4000" u="none" cap="none" strike="noStrike">
                <a:solidFill>
                  <a:schemeClr val="dk1"/>
                </a:solidFill>
                <a:latin typeface="El Messiri Medium"/>
                <a:ea typeface="El Messiri Medium"/>
                <a:cs typeface="El Messiri Medium"/>
                <a:sym typeface="El Messiri Medium"/>
              </a:rPr>
              <a:t>* من 25 إلى 30 يكون في برمهات ولا يأتي 24 البتة</a:t>
            </a:r>
            <a:endParaRPr b="0" i="0" sz="4000" u="none" cap="none" strike="noStrike">
              <a:solidFill>
                <a:schemeClr val="dk1"/>
              </a:solidFill>
              <a:latin typeface="El Messiri Medium"/>
              <a:ea typeface="El Messiri Medium"/>
              <a:cs typeface="El Messiri Medium"/>
              <a:sym typeface="El Messiri Medium"/>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38"/>
          <p:cNvSpPr/>
          <p:nvPr/>
        </p:nvSpPr>
        <p:spPr>
          <a:xfrm>
            <a:off x="1947322" y="2338371"/>
            <a:ext cx="8085868" cy="1015665"/>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6000" u="none" cap="none" strike="noStrike">
                <a:solidFill>
                  <a:srgbClr val="C00000"/>
                </a:solidFill>
                <a:latin typeface="El Messiri Medium"/>
                <a:ea typeface="El Messiri Medium"/>
                <a:cs typeface="El Messiri Medium"/>
                <a:sym typeface="El Messiri Medium"/>
              </a:rPr>
              <a:t>8. مثال عملى سنة 2022</a:t>
            </a:r>
            <a:endParaRPr b="1" i="0" sz="6000" u="none" cap="none" strike="noStrike">
              <a:solidFill>
                <a:srgbClr val="C00000"/>
              </a:solidFill>
              <a:latin typeface="El Messiri Medium"/>
              <a:ea typeface="El Messiri Medium"/>
              <a:cs typeface="El Messiri Medium"/>
              <a:sym typeface="El Messiri Medium"/>
            </a:endParaRPr>
          </a:p>
        </p:txBody>
      </p:sp>
      <p:sp>
        <p:nvSpPr>
          <p:cNvPr id="539" name="Google Shape;539;p38"/>
          <p:cNvSpPr/>
          <p:nvPr/>
        </p:nvSpPr>
        <p:spPr>
          <a:xfrm>
            <a:off x="586410" y="4563494"/>
            <a:ext cx="6569765" cy="83099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EG" sz="2400" u="none" cap="none" strike="noStrike">
                <a:solidFill>
                  <a:srgbClr val="C00000"/>
                </a:solidFill>
                <a:latin typeface="El Messiri Medium"/>
                <a:ea typeface="El Messiri Medium"/>
                <a:cs typeface="El Messiri Medium"/>
                <a:sym typeface="El Messiri Medium"/>
              </a:rPr>
              <a:t>1- تحديد دور القمر و أبقطى القمر </a:t>
            </a:r>
            <a:endParaRPr/>
          </a:p>
          <a:p>
            <a:pPr indent="0" lvl="0" marL="0" marR="0" rtl="1" algn="r">
              <a:spcBef>
                <a:spcPts val="0"/>
              </a:spcBef>
              <a:spcAft>
                <a:spcPts val="0"/>
              </a:spcAft>
              <a:buNone/>
            </a:pPr>
            <a:r>
              <a:rPr b="1" i="0" lang="ar-EG" sz="2400" u="none" cap="none" strike="noStrike">
                <a:solidFill>
                  <a:srgbClr val="C00000"/>
                </a:solidFill>
                <a:latin typeface="El Messiri Medium"/>
                <a:ea typeface="El Messiri Medium"/>
                <a:cs typeface="El Messiri Medium"/>
                <a:sym typeface="El Messiri Medium"/>
              </a:rPr>
              <a:t>2- تحديد موعد ذبح خروف الفصح و عيد القيامة</a:t>
            </a:r>
            <a:endParaRPr b="1" i="0" sz="2400" u="none" cap="none" strike="noStrike">
              <a:solidFill>
                <a:srgbClr val="C00000"/>
              </a:solidFill>
              <a:latin typeface="El Messiri Medium"/>
              <a:ea typeface="El Messiri Medium"/>
              <a:cs typeface="El Messiri Medium"/>
              <a:sym typeface="El Messiri Medium"/>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9"/>
          <p:cNvSpPr/>
          <p:nvPr/>
        </p:nvSpPr>
        <p:spPr>
          <a:xfrm>
            <a:off x="6096003" y="480169"/>
            <a:ext cx="5764719" cy="92346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5401" u="none" cap="none" strike="noStrike">
                <a:solidFill>
                  <a:srgbClr val="C00000"/>
                </a:solidFill>
                <a:latin typeface="El Messiri Medium"/>
                <a:ea typeface="El Messiri Medium"/>
                <a:cs typeface="El Messiri Medium"/>
                <a:sym typeface="El Messiri Medium"/>
              </a:rPr>
              <a:t>أولا حساب دور القمر</a:t>
            </a:r>
            <a:endParaRPr b="0" i="0" sz="5401" u="none" cap="none" strike="noStrike">
              <a:solidFill>
                <a:srgbClr val="C00000"/>
              </a:solidFill>
              <a:latin typeface="El Messiri Medium"/>
              <a:ea typeface="El Messiri Medium"/>
              <a:cs typeface="El Messiri Medium"/>
              <a:sym typeface="El Messiri Medium"/>
            </a:endParaRPr>
          </a:p>
        </p:txBody>
      </p:sp>
      <p:sp>
        <p:nvSpPr>
          <p:cNvPr id="545" name="Google Shape;545;p39"/>
          <p:cNvSpPr/>
          <p:nvPr/>
        </p:nvSpPr>
        <p:spPr>
          <a:xfrm>
            <a:off x="7735439" y="1945001"/>
            <a:ext cx="4081566" cy="707888"/>
          </a:xfrm>
          <a:prstGeom prst="rect">
            <a:avLst/>
          </a:prstGeom>
          <a:solidFill>
            <a:srgbClr val="FFFF00"/>
          </a:solid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4000" u="none" cap="none" strike="noStrike">
                <a:solidFill>
                  <a:srgbClr val="C00000"/>
                </a:solidFill>
                <a:latin typeface="El Messiri Medium"/>
                <a:ea typeface="El Messiri Medium"/>
                <a:cs typeface="El Messiri Medium"/>
                <a:sym typeface="El Messiri Medium"/>
              </a:rPr>
              <a:t>السنة الميلادية (م)</a:t>
            </a:r>
            <a:endParaRPr b="0" i="0" sz="4000" u="none" cap="none" strike="noStrike">
              <a:solidFill>
                <a:srgbClr val="C00000"/>
              </a:solidFill>
              <a:latin typeface="El Messiri Medium"/>
              <a:ea typeface="El Messiri Medium"/>
              <a:cs typeface="El Messiri Medium"/>
              <a:sym typeface="El Messiri Medium"/>
            </a:endParaRPr>
          </a:p>
        </p:txBody>
      </p:sp>
      <p:sp>
        <p:nvSpPr>
          <p:cNvPr id="546" name="Google Shape;546;p39"/>
          <p:cNvSpPr/>
          <p:nvPr/>
        </p:nvSpPr>
        <p:spPr>
          <a:xfrm>
            <a:off x="593191" y="1945001"/>
            <a:ext cx="4277133" cy="707888"/>
          </a:xfrm>
          <a:prstGeom prst="rect">
            <a:avLst/>
          </a:prstGeom>
          <a:solidFill>
            <a:srgbClr val="FFFF00"/>
          </a:solid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4000" u="none" cap="none" strike="noStrike">
                <a:solidFill>
                  <a:srgbClr val="C00000"/>
                </a:solidFill>
                <a:latin typeface="El Messiri Medium"/>
                <a:ea typeface="El Messiri Medium"/>
                <a:cs typeface="El Messiri Medium"/>
                <a:sym typeface="El Messiri Medium"/>
              </a:rPr>
              <a:t>السنة القبطية (ش)</a:t>
            </a:r>
            <a:endParaRPr b="0" i="0" sz="4000" u="none" cap="none" strike="noStrike">
              <a:solidFill>
                <a:srgbClr val="C00000"/>
              </a:solidFill>
              <a:latin typeface="El Messiri Medium"/>
              <a:ea typeface="El Messiri Medium"/>
              <a:cs typeface="El Messiri Medium"/>
              <a:sym typeface="El Messiri Medium"/>
            </a:endParaRPr>
          </a:p>
        </p:txBody>
      </p:sp>
      <p:sp>
        <p:nvSpPr>
          <p:cNvPr id="547" name="Google Shape;547;p39"/>
          <p:cNvSpPr txBox="1"/>
          <p:nvPr/>
        </p:nvSpPr>
        <p:spPr>
          <a:xfrm>
            <a:off x="6052281" y="2872293"/>
            <a:ext cx="5852160" cy="144655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4400" u="none" cap="none" strike="noStrike">
                <a:solidFill>
                  <a:schemeClr val="dk1"/>
                </a:solidFill>
                <a:latin typeface="El Messiri Medium"/>
                <a:ea typeface="El Messiri Medium"/>
                <a:cs typeface="El Messiri Medium"/>
                <a:sym typeface="El Messiri Medium"/>
              </a:rPr>
              <a:t>السنة الميلادية (م)  ÷ 19 </a:t>
            </a:r>
            <a:endParaRPr/>
          </a:p>
          <a:p>
            <a:pPr indent="0" lvl="0" marL="0" marR="0" rtl="1" algn="r">
              <a:spcBef>
                <a:spcPts val="0"/>
              </a:spcBef>
              <a:spcAft>
                <a:spcPts val="0"/>
              </a:spcAft>
              <a:buNone/>
            </a:pPr>
            <a:r>
              <a:rPr b="0" i="0" lang="ar-EG" sz="4400" u="none" cap="none" strike="noStrike">
                <a:solidFill>
                  <a:schemeClr val="dk1"/>
                </a:solidFill>
                <a:latin typeface="El Messiri Medium"/>
                <a:ea typeface="El Messiri Medium"/>
                <a:cs typeface="El Messiri Medium"/>
                <a:sym typeface="El Messiri Medium"/>
              </a:rPr>
              <a:t>الباقى هو دور القمر</a:t>
            </a:r>
            <a:endParaRPr b="0" i="0" sz="4400" u="none" cap="none" strike="noStrike">
              <a:solidFill>
                <a:schemeClr val="dk1"/>
              </a:solidFill>
              <a:latin typeface="El Messiri Medium"/>
              <a:ea typeface="El Messiri Medium"/>
              <a:cs typeface="El Messiri Medium"/>
              <a:sym typeface="El Messiri Medium"/>
            </a:endParaRPr>
          </a:p>
        </p:txBody>
      </p:sp>
      <p:sp>
        <p:nvSpPr>
          <p:cNvPr id="548" name="Google Shape;548;p39"/>
          <p:cNvSpPr txBox="1"/>
          <p:nvPr/>
        </p:nvSpPr>
        <p:spPr>
          <a:xfrm>
            <a:off x="200121" y="2872293"/>
            <a:ext cx="5852160" cy="212365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4400" u="none" cap="none" strike="noStrike">
                <a:solidFill>
                  <a:schemeClr val="dk1"/>
                </a:solidFill>
                <a:latin typeface="El Messiri Medium"/>
                <a:ea typeface="El Messiri Medium"/>
                <a:cs typeface="El Messiri Medium"/>
                <a:sym typeface="El Messiri Medium"/>
              </a:rPr>
              <a:t>السنة القبطية (ش) - 1  </a:t>
            </a:r>
            <a:endParaRPr/>
          </a:p>
          <a:p>
            <a:pPr indent="0" lvl="0" marL="0" marR="0" rtl="1" algn="r">
              <a:spcBef>
                <a:spcPts val="0"/>
              </a:spcBef>
              <a:spcAft>
                <a:spcPts val="0"/>
              </a:spcAft>
              <a:buNone/>
            </a:pPr>
            <a:r>
              <a:rPr b="0" i="0" lang="ar-EG" sz="4400" u="none" cap="none" strike="noStrike">
                <a:solidFill>
                  <a:schemeClr val="dk1"/>
                </a:solidFill>
                <a:latin typeface="El Messiri Medium"/>
                <a:ea typeface="El Messiri Medium"/>
                <a:cs typeface="El Messiri Medium"/>
                <a:sym typeface="El Messiri Medium"/>
              </a:rPr>
              <a:t>÷ 19 </a:t>
            </a:r>
            <a:endParaRPr/>
          </a:p>
          <a:p>
            <a:pPr indent="0" lvl="0" marL="0" marR="0" rtl="1" algn="r">
              <a:spcBef>
                <a:spcPts val="0"/>
              </a:spcBef>
              <a:spcAft>
                <a:spcPts val="0"/>
              </a:spcAft>
              <a:buNone/>
            </a:pPr>
            <a:r>
              <a:rPr b="0" i="0" lang="ar-EG" sz="4400" u="none" cap="none" strike="noStrike">
                <a:solidFill>
                  <a:schemeClr val="dk1"/>
                </a:solidFill>
                <a:latin typeface="El Messiri Medium"/>
                <a:ea typeface="El Messiri Medium"/>
                <a:cs typeface="El Messiri Medium"/>
                <a:sym typeface="El Messiri Medium"/>
              </a:rPr>
              <a:t>الباقى هو دور القمر</a:t>
            </a:r>
            <a:endParaRPr b="0" i="0" sz="4400" u="none" cap="none" strike="noStrike">
              <a:solidFill>
                <a:schemeClr val="dk1"/>
              </a:solidFill>
              <a:latin typeface="El Messiri Medium"/>
              <a:ea typeface="El Messiri Medium"/>
              <a:cs typeface="El Messiri Medium"/>
              <a:sym typeface="El Messiri Medium"/>
            </a:endParaRPr>
          </a:p>
        </p:txBody>
      </p:sp>
      <p:sp>
        <p:nvSpPr>
          <p:cNvPr id="549" name="Google Shape;549;p39"/>
          <p:cNvSpPr txBox="1"/>
          <p:nvPr/>
        </p:nvSpPr>
        <p:spPr>
          <a:xfrm>
            <a:off x="7100046" y="4538248"/>
            <a:ext cx="4848114" cy="144655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4400" u="none" cap="none" strike="noStrike">
                <a:solidFill>
                  <a:srgbClr val="C00000"/>
                </a:solidFill>
                <a:latin typeface="El Messiri Medium"/>
                <a:ea typeface="El Messiri Medium"/>
                <a:cs typeface="El Messiri Medium"/>
                <a:sym typeface="El Messiri Medium"/>
              </a:rPr>
              <a:t>2022 ÷ 19 = 106.421</a:t>
            </a:r>
            <a:endParaRPr/>
          </a:p>
          <a:p>
            <a:pPr indent="0" lvl="0" marL="0" marR="0" rtl="1" algn="r">
              <a:spcBef>
                <a:spcPts val="0"/>
              </a:spcBef>
              <a:spcAft>
                <a:spcPts val="0"/>
              </a:spcAft>
              <a:buNone/>
            </a:pPr>
            <a:r>
              <a:rPr b="0" i="0" lang="ar-EG" sz="4400" u="none" cap="none" strike="noStrike">
                <a:solidFill>
                  <a:srgbClr val="C00000"/>
                </a:solidFill>
                <a:latin typeface="El Messiri Medium"/>
                <a:ea typeface="El Messiri Medium"/>
                <a:cs typeface="El Messiri Medium"/>
                <a:sym typeface="El Messiri Medium"/>
              </a:rPr>
              <a:t>.421*19= 8  </a:t>
            </a:r>
            <a:endParaRPr b="0" i="0" sz="4400" u="none" cap="none" strike="noStrike">
              <a:solidFill>
                <a:srgbClr val="C00000"/>
              </a:solidFill>
              <a:latin typeface="El Messiri Medium"/>
              <a:ea typeface="El Messiri Medium"/>
              <a:cs typeface="El Messiri Medium"/>
              <a:sym typeface="El Messiri Medium"/>
            </a:endParaRPr>
          </a:p>
        </p:txBody>
      </p:sp>
      <p:sp>
        <p:nvSpPr>
          <p:cNvPr id="550" name="Google Shape;550;p39"/>
          <p:cNvSpPr txBox="1"/>
          <p:nvPr/>
        </p:nvSpPr>
        <p:spPr>
          <a:xfrm>
            <a:off x="344246" y="5215356"/>
            <a:ext cx="5613698" cy="144655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4400" u="none" cap="none" strike="noStrike">
                <a:solidFill>
                  <a:srgbClr val="C00000"/>
                </a:solidFill>
                <a:latin typeface="El Messiri Medium"/>
                <a:ea typeface="El Messiri Medium"/>
                <a:cs typeface="El Messiri Medium"/>
                <a:sym typeface="El Messiri Medium"/>
              </a:rPr>
              <a:t>(1738-1) ÷ 19 = 91.421</a:t>
            </a:r>
            <a:endParaRPr/>
          </a:p>
          <a:p>
            <a:pPr indent="0" lvl="0" marL="0" marR="0" rtl="1" algn="r">
              <a:spcBef>
                <a:spcPts val="0"/>
              </a:spcBef>
              <a:spcAft>
                <a:spcPts val="0"/>
              </a:spcAft>
              <a:buNone/>
            </a:pPr>
            <a:r>
              <a:rPr b="0" i="0" lang="ar-EG" sz="4400" u="none" cap="none" strike="noStrike">
                <a:solidFill>
                  <a:srgbClr val="C00000"/>
                </a:solidFill>
                <a:latin typeface="El Messiri Medium"/>
                <a:ea typeface="El Messiri Medium"/>
                <a:cs typeface="El Messiri Medium"/>
                <a:sym typeface="El Messiri Medium"/>
              </a:rPr>
              <a:t>.421*19= 8  </a:t>
            </a:r>
            <a:endParaRPr b="0" i="0" sz="4400" u="none" cap="none" strike="noStrike">
              <a:solidFill>
                <a:srgbClr val="C00000"/>
              </a:solidFill>
              <a:latin typeface="El Messiri Medium"/>
              <a:ea typeface="El Messiri Medium"/>
              <a:cs typeface="El Messiri Medium"/>
              <a:sym typeface="El Messiri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9">
                                            <p:txEl>
                                              <p:pRg end="0" st="0"/>
                                            </p:txEl>
                                          </p:spTgt>
                                        </p:tgtEl>
                                        <p:attrNameLst>
                                          <p:attrName>style.visibility</p:attrName>
                                        </p:attrNameLst>
                                      </p:cBhvr>
                                      <p:to>
                                        <p:strVal val="visible"/>
                                      </p:to>
                                    </p:set>
                                    <p:anim calcmode="lin" valueType="num">
                                      <p:cBhvr additive="base">
                                        <p:cTn dur="500"/>
                                        <p:tgtEl>
                                          <p:spTgt spid="54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54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9">
                                            <p:txEl>
                                              <p:pRg end="1" st="1"/>
                                            </p:txEl>
                                          </p:spTgt>
                                        </p:tgtEl>
                                        <p:attrNameLst>
                                          <p:attrName>style.visibility</p:attrName>
                                        </p:attrNameLst>
                                      </p:cBhvr>
                                      <p:to>
                                        <p:strVal val="visible"/>
                                      </p:to>
                                    </p:set>
                                    <p:anim calcmode="lin" valueType="num">
                                      <p:cBhvr additive="base">
                                        <p:cTn dur="500"/>
                                        <p:tgtEl>
                                          <p:spTgt spid="54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54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xEl>
                                              <p:pRg end="0" st="0"/>
                                            </p:txEl>
                                          </p:spTgt>
                                        </p:tgtEl>
                                        <p:attrNameLst>
                                          <p:attrName>style.visibility</p:attrName>
                                        </p:attrNameLst>
                                      </p:cBhvr>
                                      <p:to>
                                        <p:strVal val="visible"/>
                                      </p:to>
                                    </p:set>
                                    <p:animEffect filter="fade" transition="in">
                                      <p:cBhvr>
                                        <p:cTn dur="500"/>
                                        <p:tgtEl>
                                          <p:spTgt spid="5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xEl>
                                              <p:pRg end="1" st="1"/>
                                            </p:txEl>
                                          </p:spTgt>
                                        </p:tgtEl>
                                        <p:attrNameLst>
                                          <p:attrName>style.visibility</p:attrName>
                                        </p:attrNameLst>
                                      </p:cBhvr>
                                      <p:to>
                                        <p:strVal val="visible"/>
                                      </p:to>
                                    </p:set>
                                    <p:animEffect filter="fade" transition="in">
                                      <p:cBhvr>
                                        <p:cTn dur="500"/>
                                        <p:tgtEl>
                                          <p:spTgt spid="55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p:nvPr/>
        </p:nvSpPr>
        <p:spPr>
          <a:xfrm>
            <a:off x="7383922" y="386697"/>
            <a:ext cx="4698722"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5401" u="none" cap="none" strike="noStrike">
                <a:solidFill>
                  <a:schemeClr val="dk1"/>
                </a:solidFill>
                <a:latin typeface="El Messiri Medium"/>
                <a:ea typeface="El Messiri Medium"/>
                <a:cs typeface="El Messiri Medium"/>
                <a:sym typeface="El Messiri Medium"/>
              </a:rPr>
              <a:t>مصطلحات هامة</a:t>
            </a:r>
            <a:endParaRPr b="1" i="0" sz="5401" u="none" cap="none" strike="noStrike">
              <a:solidFill>
                <a:schemeClr val="dk1"/>
              </a:solidFill>
              <a:latin typeface="El Messiri Medium"/>
              <a:ea typeface="El Messiri Medium"/>
              <a:cs typeface="El Messiri Medium"/>
              <a:sym typeface="El Messiri Medium"/>
            </a:endParaRPr>
          </a:p>
        </p:txBody>
      </p:sp>
      <p:sp>
        <p:nvSpPr>
          <p:cNvPr id="122" name="Google Shape;122;p4"/>
          <p:cNvSpPr/>
          <p:nvPr/>
        </p:nvSpPr>
        <p:spPr>
          <a:xfrm>
            <a:off x="9746223" y="1326089"/>
            <a:ext cx="1329210"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5401" u="none" cap="none" strike="noStrike">
                <a:solidFill>
                  <a:schemeClr val="dk1"/>
                </a:solidFill>
                <a:latin typeface="Arial"/>
                <a:ea typeface="Arial"/>
                <a:cs typeface="Arial"/>
                <a:sym typeface="Arial"/>
              </a:rPr>
              <a:t>طقس</a:t>
            </a:r>
            <a:endParaRPr b="0" i="0" sz="5401" u="none" cap="none" strike="noStrike">
              <a:solidFill>
                <a:schemeClr val="dk1"/>
              </a:solidFill>
              <a:latin typeface="Arial"/>
              <a:ea typeface="Arial"/>
              <a:cs typeface="Arial"/>
              <a:sym typeface="Arial"/>
            </a:endParaRPr>
          </a:p>
        </p:txBody>
      </p:sp>
      <p:sp>
        <p:nvSpPr>
          <p:cNvPr id="123" name="Google Shape;123;p4"/>
          <p:cNvSpPr txBox="1"/>
          <p:nvPr/>
        </p:nvSpPr>
        <p:spPr>
          <a:xfrm>
            <a:off x="600077" y="1164164"/>
            <a:ext cx="8677275" cy="1323439"/>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0" i="0" lang="ar-EG" sz="2000" u="none" cap="none" strike="noStrike">
                <a:solidFill>
                  <a:srgbClr val="333333"/>
                </a:solidFill>
                <a:latin typeface="Arial"/>
                <a:ea typeface="Arial"/>
                <a:cs typeface="Arial"/>
                <a:sym typeface="Arial"/>
              </a:rPr>
              <a:t>كلمة طقس  هي كلمة معربة من اللغة اليونانية طاكسيس  ومعناها نظام أو ترتيب. ويراد بكلمة طقس في الكنيسة الترتيبات والنظم الروحية التي يجب مراعاتها في العبادة المسيحية من صلوات كلامية أو حركات خشوعية أو رمزية ويدخل في ذلك أيضًا شكل الكنيسة وأدواتها و رتب الكهنة وملابسهم</a:t>
            </a:r>
            <a:endParaRPr b="0" i="0" sz="2000" u="none" cap="none" strike="noStrike">
              <a:solidFill>
                <a:srgbClr val="333333"/>
              </a:solidFill>
              <a:latin typeface="Arial"/>
              <a:ea typeface="Arial"/>
              <a:cs typeface="Arial"/>
              <a:sym typeface="Arial"/>
            </a:endParaRPr>
          </a:p>
        </p:txBody>
      </p:sp>
      <p:sp>
        <p:nvSpPr>
          <p:cNvPr id="124" name="Google Shape;124;p4"/>
          <p:cNvSpPr txBox="1"/>
          <p:nvPr/>
        </p:nvSpPr>
        <p:spPr>
          <a:xfrm>
            <a:off x="3067051" y="2562912"/>
            <a:ext cx="6210300" cy="707886"/>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0" i="0" lang="ar-EG" sz="2000" u="none" cap="none" strike="noStrike">
                <a:solidFill>
                  <a:srgbClr val="333333"/>
                </a:solidFill>
                <a:latin typeface="Arial"/>
                <a:ea typeface="Arial"/>
                <a:cs typeface="Arial"/>
                <a:sym typeface="Arial"/>
              </a:rPr>
              <a:t>كلمة كاثوليكون هي كلمة يونانية معناها الجامعة ويطلق هذا اللفظ على الرسائل الجامعة أي المرسلة للعالم أجمع وعددها 7</a:t>
            </a:r>
            <a:endParaRPr b="0" i="0" sz="2000" u="none" cap="none" strike="noStrike">
              <a:solidFill>
                <a:srgbClr val="333333"/>
              </a:solidFill>
              <a:latin typeface="Arial"/>
              <a:ea typeface="Arial"/>
              <a:cs typeface="Arial"/>
              <a:sym typeface="Arial"/>
            </a:endParaRPr>
          </a:p>
        </p:txBody>
      </p:sp>
      <p:sp>
        <p:nvSpPr>
          <p:cNvPr id="125" name="Google Shape;125;p4"/>
          <p:cNvSpPr txBox="1"/>
          <p:nvPr/>
        </p:nvSpPr>
        <p:spPr>
          <a:xfrm>
            <a:off x="600077" y="3393730"/>
            <a:ext cx="8677275" cy="1015663"/>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0" i="0" lang="ar-EG" sz="2000" u="none" cap="none" strike="noStrike">
                <a:solidFill>
                  <a:srgbClr val="333333"/>
                </a:solidFill>
                <a:latin typeface="Arial"/>
                <a:ea typeface="Arial"/>
                <a:cs typeface="Arial"/>
                <a:sym typeface="Arial"/>
              </a:rPr>
              <a:t>إبركسيس هي كلمة يونانية: معناها أعمال، عمل، فِعْل، إخراج، إصدار عمل.  وهي جزء من سفر أعمال الرسل الذي كتبه القديس لوقا البشير، فهي الفصل المنتخب من سفر أعمال الرسل للقراءة أثناء القداس</a:t>
            </a:r>
            <a:endParaRPr b="0" i="0" sz="2000" u="none" cap="none" strike="noStrike">
              <a:solidFill>
                <a:srgbClr val="333333"/>
              </a:solidFill>
              <a:latin typeface="Arial"/>
              <a:ea typeface="Arial"/>
              <a:cs typeface="Arial"/>
              <a:sym typeface="Arial"/>
            </a:endParaRPr>
          </a:p>
        </p:txBody>
      </p:sp>
      <p:sp>
        <p:nvSpPr>
          <p:cNvPr id="126" name="Google Shape;126;p4"/>
          <p:cNvSpPr/>
          <p:nvPr/>
        </p:nvSpPr>
        <p:spPr>
          <a:xfrm>
            <a:off x="9378330" y="2382828"/>
            <a:ext cx="2064989"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5401" u="none" cap="none" strike="noStrike">
                <a:solidFill>
                  <a:schemeClr val="dk1"/>
                </a:solidFill>
                <a:latin typeface="Arial"/>
                <a:ea typeface="Arial"/>
                <a:cs typeface="Arial"/>
                <a:sym typeface="Arial"/>
              </a:rPr>
              <a:t>كاثوليكون</a:t>
            </a:r>
            <a:endParaRPr b="0" i="0" sz="5401" u="none" cap="none" strike="noStrike">
              <a:solidFill>
                <a:schemeClr val="dk1"/>
              </a:solidFill>
              <a:latin typeface="Arial"/>
              <a:ea typeface="Arial"/>
              <a:cs typeface="Arial"/>
              <a:sym typeface="Arial"/>
            </a:endParaRPr>
          </a:p>
        </p:txBody>
      </p:sp>
      <p:sp>
        <p:nvSpPr>
          <p:cNvPr id="127" name="Google Shape;127;p4"/>
          <p:cNvSpPr/>
          <p:nvPr/>
        </p:nvSpPr>
        <p:spPr>
          <a:xfrm>
            <a:off x="9501880" y="3323305"/>
            <a:ext cx="2122696"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5401" u="none" cap="none" strike="noStrike">
                <a:solidFill>
                  <a:schemeClr val="dk1"/>
                </a:solidFill>
                <a:latin typeface="Arial"/>
                <a:ea typeface="Arial"/>
                <a:cs typeface="Arial"/>
                <a:sym typeface="Arial"/>
              </a:rPr>
              <a:t>إبراكسيس</a:t>
            </a:r>
            <a:endParaRPr b="0" i="0" sz="5401" u="none" cap="none" strike="noStrike">
              <a:solidFill>
                <a:schemeClr val="dk1"/>
              </a:solidFill>
              <a:latin typeface="Arial"/>
              <a:ea typeface="Arial"/>
              <a:cs typeface="Arial"/>
              <a:sym typeface="Arial"/>
            </a:endParaRPr>
          </a:p>
        </p:txBody>
      </p:sp>
      <p:sp>
        <p:nvSpPr>
          <p:cNvPr id="128" name="Google Shape;128;p4"/>
          <p:cNvSpPr/>
          <p:nvPr/>
        </p:nvSpPr>
        <p:spPr>
          <a:xfrm>
            <a:off x="9855344" y="5302885"/>
            <a:ext cx="1415772"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5401" u="none" cap="none" strike="noStrike">
                <a:solidFill>
                  <a:schemeClr val="dk1"/>
                </a:solidFill>
                <a:latin typeface="Arial"/>
                <a:ea typeface="Arial"/>
                <a:cs typeface="Arial"/>
                <a:sym typeface="Arial"/>
              </a:rPr>
              <a:t>أبقطى</a:t>
            </a:r>
            <a:endParaRPr b="0" i="0" sz="5401" u="none" cap="none" strike="noStrike">
              <a:solidFill>
                <a:schemeClr val="dk1"/>
              </a:solidFill>
              <a:latin typeface="Arial"/>
              <a:ea typeface="Arial"/>
              <a:cs typeface="Arial"/>
              <a:sym typeface="Arial"/>
            </a:endParaRPr>
          </a:p>
        </p:txBody>
      </p:sp>
      <p:sp>
        <p:nvSpPr>
          <p:cNvPr id="129" name="Google Shape;129;p4"/>
          <p:cNvSpPr txBox="1"/>
          <p:nvPr/>
        </p:nvSpPr>
        <p:spPr>
          <a:xfrm>
            <a:off x="600077" y="5327859"/>
            <a:ext cx="8677275" cy="1015663"/>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0" i="0" lang="ar-EG" sz="2000" u="none" cap="none" strike="noStrike">
                <a:solidFill>
                  <a:srgbClr val="333333"/>
                </a:solidFill>
                <a:latin typeface="Arial"/>
                <a:ea typeface="Arial"/>
                <a:cs typeface="Arial"/>
                <a:sym typeface="Arial"/>
              </a:rPr>
              <a:t>كلمة أبقطي هي كلمة معربة عن الكلمة اليونانية، ومعناها الباقي أو الفاضل، وتطلق على أيام النسئ. و حساب الأبقطي عبارة عن حسابات تجري للوصول إلى موعد فصح اليهود، وبالتالي موعد عيد القيامة وما يسبقه من أصوام، وما يلحقه من الخمسين المقدسة وبعض الأعياد</a:t>
            </a:r>
            <a:endParaRPr b="0" i="0" sz="2000" u="none" cap="none" strike="noStrike">
              <a:solidFill>
                <a:srgbClr val="333333"/>
              </a:solidFill>
              <a:latin typeface="Arial"/>
              <a:ea typeface="Arial"/>
              <a:cs typeface="Arial"/>
              <a:sym typeface="Arial"/>
            </a:endParaRPr>
          </a:p>
        </p:txBody>
      </p:sp>
      <p:sp>
        <p:nvSpPr>
          <p:cNvPr id="130" name="Google Shape;130;p4"/>
          <p:cNvSpPr/>
          <p:nvPr/>
        </p:nvSpPr>
        <p:spPr>
          <a:xfrm>
            <a:off x="9723896" y="4313095"/>
            <a:ext cx="1678665"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5401" u="none" cap="none" strike="noStrike">
                <a:solidFill>
                  <a:schemeClr val="dk1"/>
                </a:solidFill>
                <a:latin typeface="Arial"/>
                <a:ea typeface="Arial"/>
                <a:cs typeface="Arial"/>
                <a:sym typeface="Arial"/>
              </a:rPr>
              <a:t>سنكسار</a:t>
            </a:r>
            <a:endParaRPr b="0" i="0" sz="5401" u="none" cap="none" strike="noStrike">
              <a:solidFill>
                <a:schemeClr val="dk1"/>
              </a:solidFill>
              <a:latin typeface="Arial"/>
              <a:ea typeface="Arial"/>
              <a:cs typeface="Arial"/>
              <a:sym typeface="Arial"/>
            </a:endParaRPr>
          </a:p>
        </p:txBody>
      </p:sp>
      <p:sp>
        <p:nvSpPr>
          <p:cNvPr id="131" name="Google Shape;131;p4"/>
          <p:cNvSpPr txBox="1"/>
          <p:nvPr/>
        </p:nvSpPr>
        <p:spPr>
          <a:xfrm>
            <a:off x="712340" y="4437076"/>
            <a:ext cx="8565012" cy="707886"/>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0" i="0" lang="ar-EG" sz="2000" u="none" cap="none" strike="noStrike">
                <a:solidFill>
                  <a:srgbClr val="333333"/>
                </a:solidFill>
                <a:latin typeface="Arial"/>
                <a:ea typeface="Arial"/>
                <a:cs typeface="Arial"/>
                <a:sym typeface="Arial"/>
              </a:rPr>
              <a:t>كتاب يحوي سير الآباء القديسين و الشهداء (السنكسارات)، وتذكارات الأعياد، وأيام الصوم، مرتبة حسب أيام السنة، ويُقرأ منه في الصلوات اليومية</a:t>
            </a:r>
            <a:endParaRPr b="0" i="0" sz="2000" u="none" cap="none" strike="noStrike">
              <a:solidFill>
                <a:srgbClr val="333333"/>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40"/>
          <p:cNvSpPr/>
          <p:nvPr/>
        </p:nvSpPr>
        <p:spPr>
          <a:xfrm>
            <a:off x="4573589" y="450304"/>
            <a:ext cx="7332455" cy="92346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ar-EG" sz="5401" u="none" cap="none" strike="noStrike">
                <a:solidFill>
                  <a:srgbClr val="C00000"/>
                </a:solidFill>
                <a:latin typeface="El Messiri Medium"/>
                <a:ea typeface="El Messiri Medium"/>
                <a:cs typeface="El Messiri Medium"/>
                <a:sym typeface="El Messiri Medium"/>
              </a:rPr>
              <a:t>ثانيا أبقطى(الباقى) القمر</a:t>
            </a:r>
            <a:endParaRPr b="0" i="0" sz="5401" u="none" cap="none" strike="noStrike">
              <a:solidFill>
                <a:srgbClr val="C00000"/>
              </a:solidFill>
              <a:latin typeface="El Messiri Medium"/>
              <a:ea typeface="El Messiri Medium"/>
              <a:cs typeface="El Messiri Medium"/>
              <a:sym typeface="El Messiri Medium"/>
            </a:endParaRPr>
          </a:p>
        </p:txBody>
      </p:sp>
      <p:sp>
        <p:nvSpPr>
          <p:cNvPr id="556" name="Google Shape;556;p40"/>
          <p:cNvSpPr txBox="1"/>
          <p:nvPr/>
        </p:nvSpPr>
        <p:spPr>
          <a:xfrm>
            <a:off x="182880" y="1645922"/>
            <a:ext cx="11721561" cy="317009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EG" sz="4000" u="none" cap="none" strike="noStrike">
                <a:solidFill>
                  <a:schemeClr val="dk1"/>
                </a:solidFill>
                <a:latin typeface="El Messiri Medium"/>
                <a:ea typeface="El Messiri Medium"/>
                <a:cs typeface="El Messiri Medium"/>
                <a:sym typeface="El Messiri Medium"/>
              </a:rPr>
              <a:t>دور القمر × 11 (الفرق بين الدورة القمرية و الشمسية)</a:t>
            </a:r>
            <a:endParaRPr/>
          </a:p>
          <a:p>
            <a:pPr indent="0" lvl="0" marL="0" marR="0" rtl="1" algn="r">
              <a:spcBef>
                <a:spcPts val="0"/>
              </a:spcBef>
              <a:spcAft>
                <a:spcPts val="0"/>
              </a:spcAft>
              <a:buNone/>
            </a:pPr>
            <a:r>
              <a:rPr b="0" i="0" lang="ar-EG" sz="4000" u="none" cap="none" strike="noStrike">
                <a:solidFill>
                  <a:schemeClr val="dk1"/>
                </a:solidFill>
                <a:latin typeface="El Messiri Medium"/>
                <a:ea typeface="El Messiri Medium"/>
                <a:cs typeface="El Messiri Medium"/>
                <a:sym typeface="El Messiri Medium"/>
              </a:rPr>
              <a:t>  </a:t>
            </a:r>
            <a:endParaRPr/>
          </a:p>
          <a:p>
            <a:pPr indent="0" lvl="0" marL="0" marR="0" rtl="1" algn="r">
              <a:spcBef>
                <a:spcPts val="0"/>
              </a:spcBef>
              <a:spcAft>
                <a:spcPts val="0"/>
              </a:spcAft>
              <a:buNone/>
            </a:pPr>
            <a:r>
              <a:rPr b="0" i="0" lang="ar-EG" sz="4000" u="none" cap="none" strike="noStrike">
                <a:solidFill>
                  <a:schemeClr val="dk1"/>
                </a:solidFill>
                <a:latin typeface="El Messiri Medium"/>
                <a:ea typeface="El Messiri Medium"/>
                <a:cs typeface="El Messiri Medium"/>
                <a:sym typeface="El Messiri Medium"/>
              </a:rPr>
              <a:t>الناتج نقسمه على 30 و معرفة الباقى</a:t>
            </a:r>
            <a:endParaRPr/>
          </a:p>
          <a:p>
            <a:pPr indent="0" lvl="0" marL="0" marR="0" rtl="1" algn="r">
              <a:spcBef>
                <a:spcPts val="0"/>
              </a:spcBef>
              <a:spcAft>
                <a:spcPts val="0"/>
              </a:spcAft>
              <a:buNone/>
            </a:pPr>
            <a:r>
              <a:t/>
            </a:r>
            <a:endParaRPr b="0" i="0" sz="4000" u="none" cap="none" strike="noStrike">
              <a:solidFill>
                <a:schemeClr val="dk1"/>
              </a:solidFill>
              <a:latin typeface="El Messiri Medium"/>
              <a:ea typeface="El Messiri Medium"/>
              <a:cs typeface="El Messiri Medium"/>
              <a:sym typeface="El Messiri Medium"/>
            </a:endParaRPr>
          </a:p>
          <a:p>
            <a:pPr indent="0" lvl="0" marL="0" marR="0" rtl="1" algn="r">
              <a:spcBef>
                <a:spcPts val="0"/>
              </a:spcBef>
              <a:spcAft>
                <a:spcPts val="0"/>
              </a:spcAft>
              <a:buNone/>
            </a:pPr>
            <a:r>
              <a:rPr b="0" i="0" lang="ar-EG" sz="4000" u="none" cap="none" strike="noStrike">
                <a:solidFill>
                  <a:schemeClr val="dk1"/>
                </a:solidFill>
                <a:latin typeface="El Messiri Medium"/>
                <a:ea typeface="El Messiri Medium"/>
                <a:cs typeface="El Messiri Medium"/>
                <a:sym typeface="El Messiri Medium"/>
              </a:rPr>
              <a:t>الباقى هو أبقطى القمر</a:t>
            </a:r>
            <a:endParaRPr b="0" i="0" sz="4000" u="none" cap="none" strike="noStrike">
              <a:solidFill>
                <a:schemeClr val="dk1"/>
              </a:solidFill>
              <a:latin typeface="El Messiri Medium"/>
              <a:ea typeface="El Messiri Medium"/>
              <a:cs typeface="El Messiri Medium"/>
              <a:sym typeface="El Messiri Medium"/>
            </a:endParaRPr>
          </a:p>
        </p:txBody>
      </p:sp>
      <p:sp>
        <p:nvSpPr>
          <p:cNvPr id="557" name="Google Shape;557;p40"/>
          <p:cNvSpPr txBox="1"/>
          <p:nvPr/>
        </p:nvSpPr>
        <p:spPr>
          <a:xfrm>
            <a:off x="8239815" y="2194561"/>
            <a:ext cx="245274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ar-EG" sz="3200" u="none" cap="none" strike="noStrike">
                <a:solidFill>
                  <a:srgbClr val="C00000"/>
                </a:solidFill>
                <a:latin typeface="El Messiri Medium"/>
                <a:ea typeface="El Messiri Medium"/>
                <a:cs typeface="El Messiri Medium"/>
                <a:sym typeface="El Messiri Medium"/>
              </a:rPr>
              <a:t>8 × 11 = 88</a:t>
            </a:r>
            <a:endParaRPr sz="3200">
              <a:solidFill>
                <a:srgbClr val="C00000"/>
              </a:solidFill>
              <a:latin typeface="El Messiri Medium"/>
              <a:ea typeface="El Messiri Medium"/>
              <a:cs typeface="El Messiri Medium"/>
              <a:sym typeface="El Messiri Medium"/>
            </a:endParaRPr>
          </a:p>
        </p:txBody>
      </p:sp>
      <p:sp>
        <p:nvSpPr>
          <p:cNvPr id="558" name="Google Shape;558;p40"/>
          <p:cNvSpPr txBox="1"/>
          <p:nvPr/>
        </p:nvSpPr>
        <p:spPr>
          <a:xfrm>
            <a:off x="8457938" y="3505290"/>
            <a:ext cx="69682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EG" sz="3200">
                <a:solidFill>
                  <a:srgbClr val="C00000"/>
                </a:solidFill>
                <a:latin typeface="El Messiri Medium"/>
                <a:ea typeface="El Messiri Medium"/>
                <a:cs typeface="El Messiri Medium"/>
                <a:sym typeface="El Messiri Medium"/>
              </a:rPr>
              <a:t>28</a:t>
            </a:r>
            <a:endParaRPr sz="3200">
              <a:solidFill>
                <a:srgbClr val="C00000"/>
              </a:solidFill>
              <a:latin typeface="El Messiri Medium"/>
              <a:ea typeface="El Messiri Medium"/>
              <a:cs typeface="El Messiri Medium"/>
              <a:sym typeface="El Messiri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1"/>
          <p:cNvSpPr/>
          <p:nvPr/>
        </p:nvSpPr>
        <p:spPr>
          <a:xfrm>
            <a:off x="3854884" y="450304"/>
            <a:ext cx="8101898" cy="92346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ar-EG" sz="5401">
                <a:solidFill>
                  <a:srgbClr val="C00000"/>
                </a:solidFill>
                <a:latin typeface="El Messiri Medium"/>
                <a:ea typeface="El Messiri Medium"/>
                <a:cs typeface="El Messiri Medium"/>
                <a:sym typeface="El Messiri Medium"/>
              </a:rPr>
              <a:t>ثالثا : موعد ذبح خروف الفصح</a:t>
            </a:r>
            <a:endParaRPr sz="5401">
              <a:solidFill>
                <a:srgbClr val="C00000"/>
              </a:solidFill>
              <a:latin typeface="El Messiri Medium"/>
              <a:ea typeface="El Messiri Medium"/>
              <a:cs typeface="El Messiri Medium"/>
              <a:sym typeface="El Messiri Medium"/>
            </a:endParaRPr>
          </a:p>
        </p:txBody>
      </p:sp>
      <p:sp>
        <p:nvSpPr>
          <p:cNvPr id="564" name="Google Shape;564;p41"/>
          <p:cNvSpPr txBox="1"/>
          <p:nvPr/>
        </p:nvSpPr>
        <p:spPr>
          <a:xfrm>
            <a:off x="235220" y="1390941"/>
            <a:ext cx="11721561" cy="440120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EG" sz="4000">
                <a:solidFill>
                  <a:schemeClr val="dk1"/>
                </a:solidFill>
                <a:latin typeface="El Messiri Medium"/>
                <a:ea typeface="El Messiri Medium"/>
                <a:cs typeface="El Messiri Medium"/>
                <a:sym typeface="El Messiri Medium"/>
              </a:rPr>
              <a:t>1- نطرح أبقطي القمر من 40 وهذه قاعدة ثابتة</a:t>
            </a:r>
            <a:endParaRPr/>
          </a:p>
          <a:p>
            <a:pPr indent="0" lvl="0" marL="0" marR="0" rtl="1" algn="r">
              <a:spcBef>
                <a:spcPts val="0"/>
              </a:spcBef>
              <a:spcAft>
                <a:spcPts val="0"/>
              </a:spcAft>
              <a:buNone/>
            </a:pPr>
            <a:r>
              <a:t/>
            </a:r>
            <a:endParaRPr sz="4000">
              <a:solidFill>
                <a:schemeClr val="dk1"/>
              </a:solidFill>
              <a:latin typeface="El Messiri Medium"/>
              <a:ea typeface="El Messiri Medium"/>
              <a:cs typeface="El Messiri Medium"/>
              <a:sym typeface="El Messiri Medium"/>
            </a:endParaRPr>
          </a:p>
          <a:p>
            <a:pPr indent="0" lvl="0" marL="0" marR="0" rtl="1" algn="r">
              <a:spcBef>
                <a:spcPts val="0"/>
              </a:spcBef>
              <a:spcAft>
                <a:spcPts val="0"/>
              </a:spcAft>
              <a:buNone/>
            </a:pPr>
            <a:r>
              <a:rPr lang="ar-EG" sz="4000">
                <a:solidFill>
                  <a:schemeClr val="dk1"/>
                </a:solidFill>
                <a:latin typeface="El Messiri Medium"/>
                <a:ea typeface="El Messiri Medium"/>
                <a:cs typeface="El Messiri Medium"/>
                <a:sym typeface="El Messiri Medium"/>
              </a:rPr>
              <a:t>2- الباقي يكون عدد أيام ذبح الخروف أي فصح اليهود في الشهر القبطي إما في برمودة أو في برمهات ويعرف مما يأتي:</a:t>
            </a:r>
            <a:endParaRPr/>
          </a:p>
          <a:p>
            <a:pPr indent="0" lvl="0" marL="0" marR="0" rtl="1" algn="r">
              <a:spcBef>
                <a:spcPts val="0"/>
              </a:spcBef>
              <a:spcAft>
                <a:spcPts val="0"/>
              </a:spcAft>
              <a:buNone/>
            </a:pPr>
            <a:r>
              <a:rPr lang="ar-EG" sz="4000">
                <a:solidFill>
                  <a:schemeClr val="dk1"/>
                </a:solidFill>
                <a:latin typeface="El Messiri Medium"/>
                <a:ea typeface="El Messiri Medium"/>
                <a:cs typeface="El Messiri Medium"/>
                <a:sym typeface="El Messiri Medium"/>
              </a:rPr>
              <a:t>* من 1 إلى 23 يكون في برمودة</a:t>
            </a:r>
            <a:endParaRPr/>
          </a:p>
          <a:p>
            <a:pPr indent="0" lvl="0" marL="0" marR="0" rtl="1" algn="r">
              <a:spcBef>
                <a:spcPts val="0"/>
              </a:spcBef>
              <a:spcAft>
                <a:spcPts val="0"/>
              </a:spcAft>
              <a:buNone/>
            </a:pPr>
            <a:r>
              <a:rPr lang="ar-EG" sz="4000">
                <a:solidFill>
                  <a:schemeClr val="dk1"/>
                </a:solidFill>
                <a:latin typeface="El Messiri Medium"/>
                <a:ea typeface="El Messiri Medium"/>
                <a:cs typeface="El Messiri Medium"/>
                <a:sym typeface="El Messiri Medium"/>
              </a:rPr>
              <a:t>* من 25 إلى 30 يكون في برمهات ولا يأتي 24 البتة</a:t>
            </a:r>
            <a:endParaRPr sz="4000">
              <a:solidFill>
                <a:schemeClr val="dk1"/>
              </a:solidFill>
              <a:latin typeface="El Messiri Medium"/>
              <a:ea typeface="El Messiri Medium"/>
              <a:cs typeface="El Messiri Medium"/>
              <a:sym typeface="El Messiri Medium"/>
            </a:endParaRPr>
          </a:p>
        </p:txBody>
      </p:sp>
      <p:sp>
        <p:nvSpPr>
          <p:cNvPr id="565" name="Google Shape;565;p41"/>
          <p:cNvSpPr txBox="1"/>
          <p:nvPr/>
        </p:nvSpPr>
        <p:spPr>
          <a:xfrm>
            <a:off x="7400718" y="2076227"/>
            <a:ext cx="245274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EG" sz="3200">
                <a:solidFill>
                  <a:srgbClr val="C00000"/>
                </a:solidFill>
                <a:latin typeface="El Messiri Medium"/>
                <a:ea typeface="El Messiri Medium"/>
                <a:cs typeface="El Messiri Medium"/>
                <a:sym typeface="El Messiri Medium"/>
              </a:rPr>
              <a:t>40 -28 = 12</a:t>
            </a:r>
            <a:endParaRPr sz="3200">
              <a:solidFill>
                <a:srgbClr val="C00000"/>
              </a:solidFill>
              <a:latin typeface="El Messiri Medium"/>
              <a:ea typeface="El Messiri Medium"/>
              <a:cs typeface="El Messiri Medium"/>
              <a:sym typeface="El Messiri Medium"/>
            </a:endParaRPr>
          </a:p>
        </p:txBody>
      </p:sp>
      <p:sp>
        <p:nvSpPr>
          <p:cNvPr id="566" name="Google Shape;566;p41"/>
          <p:cNvSpPr txBox="1"/>
          <p:nvPr/>
        </p:nvSpPr>
        <p:spPr>
          <a:xfrm>
            <a:off x="1602892" y="3906821"/>
            <a:ext cx="3797449"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EG" sz="3200">
                <a:solidFill>
                  <a:srgbClr val="C00000"/>
                </a:solidFill>
                <a:latin typeface="El Messiri Medium"/>
                <a:ea typeface="El Messiri Medium"/>
                <a:cs typeface="El Messiri Medium"/>
                <a:sym typeface="El Messiri Medium"/>
              </a:rPr>
              <a:t>ذبح الخروف 12 برمودة</a:t>
            </a:r>
            <a:endParaRPr sz="3200">
              <a:solidFill>
                <a:srgbClr val="C00000"/>
              </a:solidFill>
              <a:latin typeface="El Messiri Medium"/>
              <a:ea typeface="El Messiri Medium"/>
              <a:cs typeface="El Messiri Medium"/>
              <a:sym typeface="El Messiri Medium"/>
            </a:endParaRPr>
          </a:p>
          <a:p>
            <a:pPr indent="0" lvl="0" marL="0" marR="0" rtl="0" algn="l">
              <a:spcBef>
                <a:spcPts val="0"/>
              </a:spcBef>
              <a:spcAft>
                <a:spcPts val="0"/>
              </a:spcAft>
              <a:buNone/>
            </a:pPr>
            <a:r>
              <a:rPr lang="ar-EG" sz="3200">
                <a:solidFill>
                  <a:srgbClr val="C00000"/>
                </a:solidFill>
                <a:latin typeface="El Messiri Medium"/>
                <a:ea typeface="El Messiri Medium"/>
                <a:cs typeface="El Messiri Medium"/>
                <a:sym typeface="El Messiri Medium"/>
              </a:rPr>
              <a:t>الأربعاء 20 إبريل</a:t>
            </a:r>
            <a:endParaRPr sz="3200">
              <a:solidFill>
                <a:srgbClr val="C00000"/>
              </a:solidFill>
              <a:latin typeface="El Messiri Medium"/>
              <a:ea typeface="El Messiri Medium"/>
              <a:cs typeface="El Messiri Medium"/>
              <a:sym typeface="El Messiri Medium"/>
            </a:endParaRPr>
          </a:p>
        </p:txBody>
      </p:sp>
      <p:sp>
        <p:nvSpPr>
          <p:cNvPr id="567" name="Google Shape;567;p41"/>
          <p:cNvSpPr txBox="1"/>
          <p:nvPr/>
        </p:nvSpPr>
        <p:spPr>
          <a:xfrm>
            <a:off x="1723018" y="5690393"/>
            <a:ext cx="3797449"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EG" sz="3200">
                <a:solidFill>
                  <a:srgbClr val="C00000"/>
                </a:solidFill>
                <a:latin typeface="El Messiri Medium"/>
                <a:ea typeface="El Messiri Medium"/>
                <a:cs typeface="El Messiri Medium"/>
                <a:sym typeface="El Messiri Medium"/>
              </a:rPr>
              <a:t>عيد القيامة الأحد 16 برمودة – 24 إبريل</a:t>
            </a:r>
            <a:endParaRPr sz="3200">
              <a:solidFill>
                <a:srgbClr val="C00000"/>
              </a:solidFill>
              <a:latin typeface="El Messiri Medium"/>
              <a:ea typeface="El Messiri Medium"/>
              <a:cs typeface="El Messiri Medium"/>
              <a:sym typeface="El Messiri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pic>
        <p:nvPicPr>
          <p:cNvPr id="572" name="Google Shape;572;p42">
            <a:hlinkClick action="ppaction://hlinksldjump" r:id="rId3"/>
          </p:cNvPr>
          <p:cNvPicPr preferRelativeResize="0"/>
          <p:nvPr/>
        </p:nvPicPr>
        <p:blipFill rotWithShape="1">
          <a:blip r:embed="rId4">
            <a:alphaModFix/>
          </a:blip>
          <a:srcRect b="0" l="0" r="0" t="0"/>
          <a:stretch/>
        </p:blipFill>
        <p:spPr>
          <a:xfrm>
            <a:off x="8602213" y="398513"/>
            <a:ext cx="3048000" cy="1714500"/>
          </a:xfrm>
          <a:prstGeom prst="rect">
            <a:avLst/>
          </a:prstGeom>
          <a:noFill/>
          <a:ln cap="flat" cmpd="sng" w="9525">
            <a:solidFill>
              <a:srgbClr val="D3D3D3"/>
            </a:solidFill>
            <a:prstDash val="solid"/>
            <a:round/>
            <a:headEnd len="sm" w="sm" type="none"/>
            <a:tailEnd len="sm" w="sm" type="none"/>
          </a:ln>
        </p:spPr>
      </p:pic>
      <p:pic>
        <p:nvPicPr>
          <p:cNvPr id="573" name="Google Shape;573;p42">
            <a:hlinkClick action="ppaction://hlinksldjump" r:id="rId5"/>
          </p:cNvPr>
          <p:cNvPicPr preferRelativeResize="0"/>
          <p:nvPr/>
        </p:nvPicPr>
        <p:blipFill rotWithShape="1">
          <a:blip r:embed="rId6">
            <a:alphaModFix/>
          </a:blip>
          <a:srcRect b="0" l="0" r="0" t="0"/>
          <a:stretch/>
        </p:blipFill>
        <p:spPr>
          <a:xfrm>
            <a:off x="8602213" y="2495550"/>
            <a:ext cx="3048000" cy="1714501"/>
          </a:xfrm>
          <a:prstGeom prst="rect">
            <a:avLst/>
          </a:prstGeom>
          <a:noFill/>
          <a:ln cap="flat" cmpd="sng" w="9525">
            <a:solidFill>
              <a:srgbClr val="D3D3D3"/>
            </a:solidFill>
            <a:prstDash val="solid"/>
            <a:round/>
            <a:headEnd len="sm" w="sm" type="none"/>
            <a:tailEnd len="sm" w="sm" type="none"/>
          </a:ln>
        </p:spPr>
      </p:pic>
      <p:pic>
        <p:nvPicPr>
          <p:cNvPr id="574" name="Google Shape;574;p42">
            <a:hlinkClick action="ppaction://hlinksldjump" r:id="rId7"/>
          </p:cNvPr>
          <p:cNvPicPr preferRelativeResize="0"/>
          <p:nvPr/>
        </p:nvPicPr>
        <p:blipFill rotWithShape="1">
          <a:blip r:embed="rId8">
            <a:alphaModFix/>
          </a:blip>
          <a:srcRect b="0" l="0" r="0" t="0"/>
          <a:stretch/>
        </p:blipFill>
        <p:spPr>
          <a:xfrm>
            <a:off x="8602213" y="4592587"/>
            <a:ext cx="3048000" cy="1714500"/>
          </a:xfrm>
          <a:prstGeom prst="rect">
            <a:avLst/>
          </a:prstGeom>
          <a:noFill/>
          <a:ln cap="flat" cmpd="sng" w="9525">
            <a:solidFill>
              <a:srgbClr val="D3D3D3"/>
            </a:solidFill>
            <a:prstDash val="solid"/>
            <a:round/>
            <a:headEnd len="sm" w="sm" type="none"/>
            <a:tailEnd len="sm" w="sm" type="none"/>
          </a:ln>
        </p:spPr>
      </p:pic>
      <p:pic>
        <p:nvPicPr>
          <p:cNvPr id="575" name="Google Shape;575;p42">
            <a:hlinkClick action="ppaction://hlinksldjump" r:id="rId9"/>
          </p:cNvPr>
          <p:cNvPicPr preferRelativeResize="0"/>
          <p:nvPr/>
        </p:nvPicPr>
        <p:blipFill rotWithShape="1">
          <a:blip r:embed="rId10">
            <a:alphaModFix/>
          </a:blip>
          <a:srcRect b="0" l="0" r="0" t="0"/>
          <a:stretch/>
        </p:blipFill>
        <p:spPr>
          <a:xfrm>
            <a:off x="4572000" y="398513"/>
            <a:ext cx="3048000" cy="1714500"/>
          </a:xfrm>
          <a:prstGeom prst="rect">
            <a:avLst/>
          </a:prstGeom>
          <a:noFill/>
          <a:ln cap="flat" cmpd="sng" w="9525">
            <a:solidFill>
              <a:srgbClr val="D3D3D3"/>
            </a:solidFill>
            <a:prstDash val="solid"/>
            <a:round/>
            <a:headEnd len="sm" w="sm" type="none"/>
            <a:tailEnd len="sm" w="sm" type="none"/>
          </a:ln>
        </p:spPr>
      </p:pic>
      <p:pic>
        <p:nvPicPr>
          <p:cNvPr id="576" name="Google Shape;576;p42">
            <a:hlinkClick action="ppaction://hlinksldjump" r:id="rId11"/>
          </p:cNvPr>
          <p:cNvPicPr preferRelativeResize="0"/>
          <p:nvPr/>
        </p:nvPicPr>
        <p:blipFill rotWithShape="1">
          <a:blip r:embed="rId12">
            <a:alphaModFix/>
          </a:blip>
          <a:srcRect b="0" l="0" r="0" t="0"/>
          <a:stretch/>
        </p:blipFill>
        <p:spPr>
          <a:xfrm>
            <a:off x="4572000" y="2495551"/>
            <a:ext cx="3048000" cy="1714500"/>
          </a:xfrm>
          <a:prstGeom prst="rect">
            <a:avLst/>
          </a:prstGeom>
          <a:noFill/>
          <a:ln cap="flat" cmpd="sng" w="9525">
            <a:solidFill>
              <a:srgbClr val="D3D3D3"/>
            </a:solidFill>
            <a:prstDash val="solid"/>
            <a:round/>
            <a:headEnd len="sm" w="sm" type="none"/>
            <a:tailEnd len="sm" w="sm" type="none"/>
          </a:ln>
        </p:spPr>
      </p:pic>
      <p:pic>
        <p:nvPicPr>
          <p:cNvPr id="577" name="Google Shape;577;p42">
            <a:hlinkClick action="ppaction://hlinksldjump" r:id="rId13"/>
          </p:cNvPr>
          <p:cNvPicPr preferRelativeResize="0"/>
          <p:nvPr/>
        </p:nvPicPr>
        <p:blipFill rotWithShape="1">
          <a:blip r:embed="rId14">
            <a:alphaModFix/>
          </a:blip>
          <a:srcRect b="0" l="0" r="0" t="0"/>
          <a:stretch/>
        </p:blipFill>
        <p:spPr>
          <a:xfrm>
            <a:off x="4572000" y="4592587"/>
            <a:ext cx="3048000" cy="1714500"/>
          </a:xfrm>
          <a:prstGeom prst="rect">
            <a:avLst/>
          </a:prstGeom>
          <a:noFill/>
          <a:ln cap="flat" cmpd="sng" w="9525">
            <a:solidFill>
              <a:srgbClr val="D3D3D3"/>
            </a:solidFill>
            <a:prstDash val="solid"/>
            <a:round/>
            <a:headEnd len="sm" w="sm" type="none"/>
            <a:tailEnd len="sm" w="sm" type="none"/>
          </a:ln>
        </p:spPr>
      </p:pic>
      <p:pic>
        <p:nvPicPr>
          <p:cNvPr id="578" name="Google Shape;578;p42">
            <a:hlinkClick action="ppaction://hlinksldjump" r:id="rId15"/>
          </p:cNvPr>
          <p:cNvPicPr preferRelativeResize="0"/>
          <p:nvPr/>
        </p:nvPicPr>
        <p:blipFill rotWithShape="1">
          <a:blip r:embed="rId16">
            <a:alphaModFix/>
          </a:blip>
          <a:srcRect b="0" l="0" r="0" t="0"/>
          <a:stretch/>
        </p:blipFill>
        <p:spPr>
          <a:xfrm>
            <a:off x="485774" y="398513"/>
            <a:ext cx="3048000" cy="1714500"/>
          </a:xfrm>
          <a:prstGeom prst="rect">
            <a:avLst/>
          </a:prstGeom>
          <a:noFill/>
          <a:ln cap="flat" cmpd="sng" w="9525">
            <a:solidFill>
              <a:srgbClr val="D3D3D3"/>
            </a:solidFill>
            <a:prstDash val="solid"/>
            <a:round/>
            <a:headEnd len="sm" w="sm" type="none"/>
            <a:tailEnd len="sm" w="sm" type="none"/>
          </a:ln>
        </p:spPr>
      </p:pic>
      <p:pic>
        <p:nvPicPr>
          <p:cNvPr id="579" name="Google Shape;579;p42">
            <a:hlinkClick action="ppaction://hlinksldjump" r:id="rId17"/>
          </p:cNvPr>
          <p:cNvPicPr preferRelativeResize="0"/>
          <p:nvPr/>
        </p:nvPicPr>
        <p:blipFill rotWithShape="1">
          <a:blip r:embed="rId18">
            <a:alphaModFix/>
          </a:blip>
          <a:srcRect b="0" l="0" r="0" t="0"/>
          <a:stretch/>
        </p:blipFill>
        <p:spPr>
          <a:xfrm>
            <a:off x="485774" y="2495551"/>
            <a:ext cx="3048000" cy="1714500"/>
          </a:xfrm>
          <a:prstGeom prst="rect">
            <a:avLst/>
          </a:prstGeom>
          <a:noFill/>
          <a:ln cap="flat" cmpd="sng" w="9525">
            <a:solidFill>
              <a:srgbClr val="D3D3D3"/>
            </a:solidFill>
            <a:prstDash val="solid"/>
            <a:round/>
            <a:headEnd len="sm" w="sm" type="none"/>
            <a:tailEnd len="sm" w="sm" type="none"/>
          </a:ln>
        </p:spPr>
      </p:pic>
      <p:pic>
        <p:nvPicPr>
          <p:cNvPr id="580" name="Google Shape;580;p42">
            <a:hlinkClick action="ppaction://hlinksldjump" r:id="rId19"/>
          </p:cNvPr>
          <p:cNvPicPr preferRelativeResize="0"/>
          <p:nvPr/>
        </p:nvPicPr>
        <p:blipFill rotWithShape="1">
          <a:blip r:embed="rId20">
            <a:alphaModFix/>
          </a:blip>
          <a:srcRect b="0" l="0" r="0" t="0"/>
          <a:stretch/>
        </p:blipFill>
        <p:spPr>
          <a:xfrm>
            <a:off x="485774" y="4592587"/>
            <a:ext cx="3048000" cy="1714500"/>
          </a:xfrm>
          <a:prstGeom prst="rect">
            <a:avLst/>
          </a:prstGeom>
          <a:noFill/>
          <a:ln cap="flat" cmpd="sng" w="9525">
            <a:solidFill>
              <a:srgbClr val="D3D3D3"/>
            </a:solidFill>
            <a:prstDash val="solid"/>
            <a:round/>
            <a:headEnd len="sm" w="sm" type="none"/>
            <a:tailEnd len="sm" w="sm" type="none"/>
          </a:ln>
        </p:spPr>
      </p:pic>
    </p:spTree>
  </p:cSld>
  <p:clrMapOvr>
    <a:masterClrMapping/>
  </p:clrMapOvr>
  <p:transition spd="slow">
    <p:comb/>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43"/>
          <p:cNvSpPr/>
          <p:nvPr/>
        </p:nvSpPr>
        <p:spPr>
          <a:xfrm>
            <a:off x="9450214" y="348597"/>
            <a:ext cx="2204450"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EG" sz="5401">
                <a:solidFill>
                  <a:schemeClr val="dk1"/>
                </a:solidFill>
                <a:latin typeface="El Messiri Medium"/>
                <a:ea typeface="El Messiri Medium"/>
                <a:cs typeface="El Messiri Medium"/>
                <a:sym typeface="El Messiri Medium"/>
              </a:rPr>
              <a:t>المراجع</a:t>
            </a:r>
            <a:endParaRPr b="1" sz="5401">
              <a:solidFill>
                <a:schemeClr val="dk1"/>
              </a:solidFill>
              <a:latin typeface="El Messiri Medium"/>
              <a:ea typeface="El Messiri Medium"/>
              <a:cs typeface="El Messiri Medium"/>
              <a:sym typeface="El Messiri Medium"/>
            </a:endParaRPr>
          </a:p>
        </p:txBody>
      </p:sp>
      <p:sp>
        <p:nvSpPr>
          <p:cNvPr id="586" name="Google Shape;586;p43"/>
          <p:cNvSpPr txBox="1"/>
          <p:nvPr/>
        </p:nvSpPr>
        <p:spPr>
          <a:xfrm>
            <a:off x="743062" y="1457325"/>
            <a:ext cx="9595038"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EG" sz="2800">
                <a:solidFill>
                  <a:schemeClr val="dk1"/>
                </a:solidFill>
                <a:latin typeface="Arial"/>
                <a:ea typeface="Arial"/>
                <a:cs typeface="Arial"/>
                <a:sym typeface="Arial"/>
              </a:rPr>
              <a:t>[1] St Takla website </a:t>
            </a:r>
            <a:r>
              <a:rPr lang="ar-EG" sz="2800" u="sng">
                <a:solidFill>
                  <a:srgbClr val="0C0C0C"/>
                </a:solidFill>
                <a:latin typeface="Arial"/>
                <a:ea typeface="Arial"/>
                <a:cs typeface="Arial"/>
                <a:sym typeface="Arial"/>
                <a:hlinkClick r:id="rId3">
                  <a:extLst>
                    <a:ext uri="{A12FA001-AC4F-418D-AE19-62706E023703}">
                      <ahyp:hlinkClr val="tx"/>
                    </a:ext>
                  </a:extLst>
                </a:hlinkClick>
              </a:rPr>
              <a:t>https://st-takla.org</a:t>
            </a:r>
            <a:endParaRPr sz="2800">
              <a:solidFill>
                <a:srgbClr val="0C0C0C"/>
              </a:solidFill>
              <a:latin typeface="Arial"/>
              <a:ea typeface="Arial"/>
              <a:cs typeface="Arial"/>
              <a:sym typeface="Arial"/>
            </a:endParaRPr>
          </a:p>
          <a:p>
            <a:pPr indent="0" lvl="0" marL="0" marR="0" rtl="0" algn="l">
              <a:spcBef>
                <a:spcPts val="0"/>
              </a:spcBef>
              <a:spcAft>
                <a:spcPts val="0"/>
              </a:spcAft>
              <a:buNone/>
            </a:pPr>
            <a:r>
              <a:rPr lang="ar-EG" sz="2800">
                <a:solidFill>
                  <a:schemeClr val="dk1"/>
                </a:solidFill>
                <a:latin typeface="Arial"/>
                <a:ea typeface="Arial"/>
                <a:cs typeface="Arial"/>
                <a:sym typeface="Arial"/>
              </a:rPr>
              <a:t>[2] كتاب علم التقويم القبطي وحساب الأبقطي - رشدي واصف بهمان دوس</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ar-EG" sz="2800">
                <a:solidFill>
                  <a:schemeClr val="dk1"/>
                </a:solidFill>
                <a:latin typeface="Arial"/>
                <a:ea typeface="Arial"/>
                <a:cs typeface="Arial"/>
                <a:sym typeface="Arial"/>
              </a:rPr>
              <a:t>[3] موقع القس انطونيوس فهمي </a:t>
            </a:r>
            <a:r>
              <a:rPr lang="ar-EG" sz="2800" u="sng">
                <a:solidFill>
                  <a:srgbClr val="0C0C0C"/>
                </a:solidFill>
                <a:latin typeface="Arial"/>
                <a:ea typeface="Arial"/>
                <a:cs typeface="Arial"/>
                <a:sym typeface="Arial"/>
                <a:hlinkClick r:id="rId4">
                  <a:extLst>
                    <a:ext uri="{A12FA001-AC4F-418D-AE19-62706E023703}">
                      <ahyp:hlinkClr val="tx"/>
                    </a:ext>
                  </a:extLst>
                </a:hlinkClick>
              </a:rPr>
              <a:t>http://www.frantoniosfahmy.com/articles/618</a:t>
            </a:r>
            <a:endParaRPr sz="2800">
              <a:solidFill>
                <a:srgbClr val="0C0C0C"/>
              </a:solidFill>
              <a:latin typeface="Arial"/>
              <a:ea typeface="Arial"/>
              <a:cs typeface="Arial"/>
              <a:sym typeface="Arial"/>
            </a:endParaRPr>
          </a:p>
          <a:p>
            <a:pPr indent="0" lvl="0" marL="0" marR="0" rtl="0" algn="l">
              <a:spcBef>
                <a:spcPts val="0"/>
              </a:spcBef>
              <a:spcAft>
                <a:spcPts val="0"/>
              </a:spcAft>
              <a:buNone/>
            </a:pPr>
            <a:r>
              <a:rPr lang="ar-EG" sz="2800">
                <a:solidFill>
                  <a:schemeClr val="dk1"/>
                </a:solidFill>
                <a:latin typeface="Arial"/>
                <a:ea typeface="Arial"/>
                <a:cs typeface="Arial"/>
                <a:sym typeface="Arial"/>
              </a:rPr>
              <a:t>[4] كتاب روحانية طقس القراءات في الكنيسة القبطية الأرثوذكسية - الأنبا متاؤس</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ar-EG" sz="2800">
                <a:solidFill>
                  <a:schemeClr val="dk1"/>
                </a:solidFill>
                <a:latin typeface="Arial"/>
                <a:ea typeface="Arial"/>
                <a:cs typeface="Arial"/>
                <a:sym typeface="Arial"/>
              </a:rPr>
              <a:t>[5] الأنبا بنيامين محاضرات في علم اللاهوت الطقسي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ar-EG" sz="2800">
                <a:solidFill>
                  <a:schemeClr val="dk1"/>
                </a:solidFill>
                <a:latin typeface="Arial"/>
                <a:ea typeface="Arial"/>
                <a:cs typeface="Arial"/>
                <a:sym typeface="Arial"/>
              </a:rPr>
              <a:t>[6] كتاب الكاهن وعظة الأحد - القس بولس ميلاد يوسف</a:t>
            </a:r>
            <a:endParaRPr/>
          </a:p>
          <a:p>
            <a:pPr indent="0" lvl="0" marL="0" marR="0" rtl="0" algn="l">
              <a:spcBef>
                <a:spcPts val="0"/>
              </a:spcBef>
              <a:spcAft>
                <a:spcPts val="0"/>
              </a:spcAft>
              <a:buNone/>
            </a:pPr>
            <a:r>
              <a:rPr lang="ar-EG" sz="2800">
                <a:solidFill>
                  <a:schemeClr val="dk1"/>
                </a:solidFill>
                <a:latin typeface="Arial"/>
                <a:ea typeface="Arial"/>
                <a:cs typeface="Arial"/>
                <a:sym typeface="Arial"/>
              </a:rPr>
              <a:t>[7]  دراسة منهجيه للقراءات الليتورجية للكنيسة القبطية م.فؤاد نجيب</a:t>
            </a:r>
            <a:endParaRPr sz="2800">
              <a:solidFill>
                <a:schemeClr val="dk1"/>
              </a:solidFill>
              <a:latin typeface="Arial"/>
              <a:ea typeface="Arial"/>
              <a:cs typeface="Arial"/>
              <a:sym typeface="Arial"/>
            </a:endParaRPr>
          </a:p>
        </p:txBody>
      </p:sp>
      <p:sp>
        <p:nvSpPr>
          <p:cNvPr id="587" name="Google Shape;587;p43"/>
          <p:cNvSpPr txBox="1"/>
          <p:nvPr/>
        </p:nvSpPr>
        <p:spPr>
          <a:xfrm>
            <a:off x="9665494" y="5768460"/>
            <a:ext cx="2259806" cy="3694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EG" sz="1801">
                <a:solidFill>
                  <a:srgbClr val="000000"/>
                </a:solidFill>
                <a:latin typeface="Arial"/>
                <a:ea typeface="Arial"/>
                <a:cs typeface="Arial"/>
                <a:sym typeface="Arial"/>
              </a:rPr>
              <a:t>Doxaci `o:eoc `umwn</a:t>
            </a:r>
            <a:endParaRPr sz="1801">
              <a:solidFill>
                <a:schemeClr val="dk1"/>
              </a:solidFill>
              <a:latin typeface="Calibri"/>
              <a:ea typeface="Calibri"/>
              <a:cs typeface="Calibri"/>
              <a:sym typeface="Calibri"/>
            </a:endParaRPr>
          </a:p>
        </p:txBody>
      </p:sp>
      <p:pic>
        <p:nvPicPr>
          <p:cNvPr descr="Logo&#10;&#10;Description automatically generated" id="588" name="Google Shape;588;p43"/>
          <p:cNvPicPr preferRelativeResize="0"/>
          <p:nvPr/>
        </p:nvPicPr>
        <p:blipFill rotWithShape="1">
          <a:blip r:embed="rId5">
            <a:alphaModFix/>
          </a:blip>
          <a:srcRect b="0" l="0" r="0" t="0"/>
          <a:stretch/>
        </p:blipFill>
        <p:spPr>
          <a:xfrm>
            <a:off x="10249423" y="4565867"/>
            <a:ext cx="1091948" cy="1093042"/>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
          <p:cNvSpPr/>
          <p:nvPr/>
        </p:nvSpPr>
        <p:spPr>
          <a:xfrm>
            <a:off x="3810199" y="325731"/>
            <a:ext cx="5408853" cy="923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5401" u="none" cap="none" strike="noStrike">
                <a:solidFill>
                  <a:srgbClr val="C00000"/>
                </a:solidFill>
                <a:latin typeface="El Messiri Medium"/>
                <a:ea typeface="El Messiri Medium"/>
                <a:cs typeface="El Messiri Medium"/>
                <a:sym typeface="El Messiri Medium"/>
              </a:rPr>
              <a:t>المواسم الكنسية</a:t>
            </a:r>
            <a:endParaRPr b="1" i="0" sz="5401" u="none" cap="none" strike="noStrike">
              <a:solidFill>
                <a:srgbClr val="C00000"/>
              </a:solidFill>
              <a:latin typeface="El Messiri Medium"/>
              <a:ea typeface="El Messiri Medium"/>
              <a:cs typeface="El Messiri Medium"/>
              <a:sym typeface="El Messiri Medium"/>
            </a:endParaRPr>
          </a:p>
        </p:txBody>
      </p:sp>
      <p:sp>
        <p:nvSpPr>
          <p:cNvPr id="137" name="Google Shape;137;p5"/>
          <p:cNvSpPr/>
          <p:nvPr/>
        </p:nvSpPr>
        <p:spPr>
          <a:xfrm>
            <a:off x="6646708" y="1472546"/>
            <a:ext cx="1447832" cy="923460"/>
          </a:xfrm>
          <a:prstGeom prst="rect">
            <a:avLst/>
          </a:prstGeom>
          <a:solidFill>
            <a:srgbClr val="C4E0B2">
              <a:alpha val="41960"/>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5401" u="none" cap="none" strike="noStrike">
                <a:solidFill>
                  <a:schemeClr val="dk1"/>
                </a:solidFill>
                <a:latin typeface="Arial"/>
                <a:ea typeface="Arial"/>
                <a:cs typeface="Arial"/>
                <a:sym typeface="Arial"/>
              </a:rPr>
              <a:t>الأعياد</a:t>
            </a:r>
            <a:endParaRPr b="0" i="0" sz="5401" u="none" cap="none" strike="noStrike">
              <a:solidFill>
                <a:schemeClr val="dk1"/>
              </a:solidFill>
              <a:latin typeface="Arial"/>
              <a:ea typeface="Arial"/>
              <a:cs typeface="Arial"/>
              <a:sym typeface="Arial"/>
            </a:endParaRPr>
          </a:p>
        </p:txBody>
      </p:sp>
      <p:sp>
        <p:nvSpPr>
          <p:cNvPr id="138" name="Google Shape;138;p5"/>
          <p:cNvSpPr/>
          <p:nvPr/>
        </p:nvSpPr>
        <p:spPr>
          <a:xfrm>
            <a:off x="1204579" y="427112"/>
            <a:ext cx="2234107" cy="923460"/>
          </a:xfrm>
          <a:prstGeom prst="rect">
            <a:avLst/>
          </a:prstGeom>
          <a:solidFill>
            <a:srgbClr val="8DA9DB">
              <a:alpha val="5686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5401" u="none" cap="none" strike="noStrike">
                <a:solidFill>
                  <a:srgbClr val="FFFFFF"/>
                </a:solidFill>
                <a:latin typeface="Arial"/>
                <a:ea typeface="Arial"/>
                <a:cs typeface="Arial"/>
                <a:sym typeface="Arial"/>
              </a:rPr>
              <a:t>الأصــوام</a:t>
            </a:r>
            <a:endParaRPr b="1" i="0" sz="5401" u="none" cap="none" strike="noStrike">
              <a:solidFill>
                <a:srgbClr val="FFFFFF"/>
              </a:solidFill>
              <a:latin typeface="Arial"/>
              <a:ea typeface="Arial"/>
              <a:cs typeface="Arial"/>
              <a:sym typeface="Arial"/>
            </a:endParaRPr>
          </a:p>
        </p:txBody>
      </p:sp>
      <p:sp>
        <p:nvSpPr>
          <p:cNvPr id="139" name="Google Shape;139;p5"/>
          <p:cNvSpPr/>
          <p:nvPr/>
        </p:nvSpPr>
        <p:spPr>
          <a:xfrm>
            <a:off x="9982266" y="427113"/>
            <a:ext cx="1667444" cy="923460"/>
          </a:xfrm>
          <a:custGeom>
            <a:rect b="b" l="l" r="r" t="t"/>
            <a:pathLst>
              <a:path extrusionOk="0" fill="none" h="923460" w="1667444">
                <a:moveTo>
                  <a:pt x="0" y="0"/>
                </a:moveTo>
                <a:cubicBezTo>
                  <a:pt x="147426" y="-28574"/>
                  <a:pt x="437149" y="18755"/>
                  <a:pt x="572489" y="0"/>
                </a:cubicBezTo>
                <a:cubicBezTo>
                  <a:pt x="707829" y="-18755"/>
                  <a:pt x="924912" y="17431"/>
                  <a:pt x="1078280" y="0"/>
                </a:cubicBezTo>
                <a:cubicBezTo>
                  <a:pt x="1231648" y="-17431"/>
                  <a:pt x="1520945" y="-28571"/>
                  <a:pt x="1667444" y="0"/>
                </a:cubicBezTo>
                <a:cubicBezTo>
                  <a:pt x="1665064" y="158645"/>
                  <a:pt x="1667089" y="348048"/>
                  <a:pt x="1667444" y="443261"/>
                </a:cubicBezTo>
                <a:cubicBezTo>
                  <a:pt x="1667799" y="538474"/>
                  <a:pt x="1661690" y="706736"/>
                  <a:pt x="1667444" y="923460"/>
                </a:cubicBezTo>
                <a:cubicBezTo>
                  <a:pt x="1512249" y="921821"/>
                  <a:pt x="1295290" y="911091"/>
                  <a:pt x="1128304" y="923460"/>
                </a:cubicBezTo>
                <a:cubicBezTo>
                  <a:pt x="961318" y="935829"/>
                  <a:pt x="711138" y="930028"/>
                  <a:pt x="572489" y="923460"/>
                </a:cubicBezTo>
                <a:cubicBezTo>
                  <a:pt x="433841" y="916892"/>
                  <a:pt x="236068" y="919711"/>
                  <a:pt x="0" y="923460"/>
                </a:cubicBezTo>
                <a:cubicBezTo>
                  <a:pt x="14982" y="753814"/>
                  <a:pt x="15169" y="544162"/>
                  <a:pt x="0" y="443261"/>
                </a:cubicBezTo>
                <a:cubicBezTo>
                  <a:pt x="-15169" y="342360"/>
                  <a:pt x="-910" y="172411"/>
                  <a:pt x="0" y="0"/>
                </a:cubicBezTo>
                <a:close/>
              </a:path>
              <a:path extrusionOk="0" h="923460" w="1667444">
                <a:moveTo>
                  <a:pt x="0" y="0"/>
                </a:moveTo>
                <a:cubicBezTo>
                  <a:pt x="163110" y="12052"/>
                  <a:pt x="372193" y="24333"/>
                  <a:pt x="505791" y="0"/>
                </a:cubicBezTo>
                <a:cubicBezTo>
                  <a:pt x="639389" y="-24333"/>
                  <a:pt x="881283" y="16767"/>
                  <a:pt x="1011583" y="0"/>
                </a:cubicBezTo>
                <a:cubicBezTo>
                  <a:pt x="1141883" y="-16767"/>
                  <a:pt x="1493205" y="-626"/>
                  <a:pt x="1667444" y="0"/>
                </a:cubicBezTo>
                <a:cubicBezTo>
                  <a:pt x="1668234" y="202796"/>
                  <a:pt x="1657075" y="271812"/>
                  <a:pt x="1667444" y="443261"/>
                </a:cubicBezTo>
                <a:cubicBezTo>
                  <a:pt x="1677813" y="614710"/>
                  <a:pt x="1679952" y="752319"/>
                  <a:pt x="1667444" y="923460"/>
                </a:cubicBezTo>
                <a:cubicBezTo>
                  <a:pt x="1434696" y="929954"/>
                  <a:pt x="1278737" y="928538"/>
                  <a:pt x="1111629" y="923460"/>
                </a:cubicBezTo>
                <a:cubicBezTo>
                  <a:pt x="944522" y="918382"/>
                  <a:pt x="769540" y="913994"/>
                  <a:pt x="555815" y="923460"/>
                </a:cubicBezTo>
                <a:cubicBezTo>
                  <a:pt x="342090" y="932926"/>
                  <a:pt x="264348" y="942799"/>
                  <a:pt x="0" y="923460"/>
                </a:cubicBezTo>
                <a:cubicBezTo>
                  <a:pt x="14746" y="810125"/>
                  <a:pt x="-4780" y="685012"/>
                  <a:pt x="0" y="470965"/>
                </a:cubicBezTo>
                <a:cubicBezTo>
                  <a:pt x="4780" y="256918"/>
                  <a:pt x="10233" y="143003"/>
                  <a:pt x="0" y="0"/>
                </a:cubicBezTo>
                <a:close/>
              </a:path>
            </a:pathLst>
          </a:cu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5401" u="none" cap="none" strike="noStrike">
                <a:solidFill>
                  <a:schemeClr val="dk1"/>
                </a:solidFill>
                <a:latin typeface="Arial"/>
                <a:ea typeface="Arial"/>
                <a:cs typeface="Arial"/>
                <a:sym typeface="Arial"/>
              </a:rPr>
              <a:t>السنوى</a:t>
            </a:r>
            <a:endParaRPr b="0" i="0" sz="5401" u="none" cap="none" strike="noStrike">
              <a:solidFill>
                <a:schemeClr val="dk1"/>
              </a:solidFill>
              <a:latin typeface="Arial"/>
              <a:ea typeface="Arial"/>
              <a:cs typeface="Arial"/>
              <a:sym typeface="Arial"/>
            </a:endParaRPr>
          </a:p>
        </p:txBody>
      </p:sp>
      <p:sp>
        <p:nvSpPr>
          <p:cNvPr id="140" name="Google Shape;140;p5"/>
          <p:cNvSpPr/>
          <p:nvPr/>
        </p:nvSpPr>
        <p:spPr>
          <a:xfrm>
            <a:off x="11078446" y="1417116"/>
            <a:ext cx="1066318" cy="769443"/>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4400" u="none" cap="none" strike="noStrike">
                <a:solidFill>
                  <a:schemeClr val="dk1"/>
                </a:solidFill>
                <a:latin typeface="Arial"/>
                <a:ea typeface="Arial"/>
                <a:cs typeface="Arial"/>
                <a:sym typeface="Arial"/>
              </a:rPr>
              <a:t>الأحاد</a:t>
            </a:r>
            <a:endParaRPr b="0" i="0" sz="4400" u="none" cap="none" strike="noStrike">
              <a:solidFill>
                <a:schemeClr val="dk1"/>
              </a:solidFill>
              <a:latin typeface="Arial"/>
              <a:ea typeface="Arial"/>
              <a:cs typeface="Arial"/>
              <a:sym typeface="Arial"/>
            </a:endParaRPr>
          </a:p>
        </p:txBody>
      </p:sp>
      <p:sp>
        <p:nvSpPr>
          <p:cNvPr id="141" name="Google Shape;141;p5"/>
          <p:cNvSpPr/>
          <p:nvPr/>
        </p:nvSpPr>
        <p:spPr>
          <a:xfrm>
            <a:off x="9537489" y="1413904"/>
            <a:ext cx="1000595" cy="769443"/>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4400" u="none" cap="none" strike="noStrike">
                <a:solidFill>
                  <a:schemeClr val="dk1"/>
                </a:solidFill>
                <a:latin typeface="Arial"/>
                <a:ea typeface="Arial"/>
                <a:cs typeface="Arial"/>
                <a:sym typeface="Arial"/>
              </a:rPr>
              <a:t>الأيام</a:t>
            </a:r>
            <a:endParaRPr b="0" i="0" sz="4400" u="none" cap="none" strike="noStrike">
              <a:solidFill>
                <a:schemeClr val="dk1"/>
              </a:solidFill>
              <a:latin typeface="Arial"/>
              <a:ea typeface="Arial"/>
              <a:cs typeface="Arial"/>
              <a:sym typeface="Arial"/>
            </a:endParaRPr>
          </a:p>
        </p:txBody>
      </p:sp>
      <p:sp>
        <p:nvSpPr>
          <p:cNvPr id="142" name="Google Shape;142;p5"/>
          <p:cNvSpPr/>
          <p:nvPr/>
        </p:nvSpPr>
        <p:spPr>
          <a:xfrm>
            <a:off x="2321633" y="1533253"/>
            <a:ext cx="2234107" cy="769443"/>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FFFFFF"/>
                </a:solidFill>
                <a:latin typeface="Arial"/>
                <a:ea typeface="Arial"/>
                <a:cs typeface="Arial"/>
                <a:sym typeface="Arial"/>
              </a:rPr>
              <a:t>صوم الميلاد</a:t>
            </a:r>
            <a:endParaRPr b="1" i="0" sz="4400" u="none" cap="none" strike="noStrike">
              <a:solidFill>
                <a:srgbClr val="FFFFFF"/>
              </a:solidFill>
              <a:latin typeface="Arial"/>
              <a:ea typeface="Arial"/>
              <a:cs typeface="Arial"/>
              <a:sym typeface="Arial"/>
            </a:endParaRPr>
          </a:p>
        </p:txBody>
      </p:sp>
      <p:sp>
        <p:nvSpPr>
          <p:cNvPr id="143" name="Google Shape;143;p5"/>
          <p:cNvSpPr/>
          <p:nvPr/>
        </p:nvSpPr>
        <p:spPr>
          <a:xfrm>
            <a:off x="103732" y="1527956"/>
            <a:ext cx="1988738" cy="769443"/>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FFFFFF"/>
                </a:solidFill>
                <a:latin typeface="Arial"/>
                <a:ea typeface="Arial"/>
                <a:cs typeface="Arial"/>
                <a:sym typeface="Arial"/>
              </a:rPr>
              <a:t>صوم نينوى</a:t>
            </a:r>
            <a:endParaRPr b="1" i="0" sz="4400" u="none" cap="none" strike="noStrike">
              <a:solidFill>
                <a:srgbClr val="FFFFFF"/>
              </a:solidFill>
              <a:latin typeface="Arial"/>
              <a:ea typeface="Arial"/>
              <a:cs typeface="Arial"/>
              <a:sym typeface="Arial"/>
            </a:endParaRPr>
          </a:p>
        </p:txBody>
      </p:sp>
      <p:sp>
        <p:nvSpPr>
          <p:cNvPr id="144" name="Google Shape;144;p5"/>
          <p:cNvSpPr/>
          <p:nvPr/>
        </p:nvSpPr>
        <p:spPr>
          <a:xfrm>
            <a:off x="2393501" y="2377357"/>
            <a:ext cx="2234108" cy="769443"/>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FFFFFF"/>
                </a:solidFill>
                <a:latin typeface="Arial"/>
                <a:ea typeface="Arial"/>
                <a:cs typeface="Arial"/>
                <a:sym typeface="Arial"/>
              </a:rPr>
              <a:t>الصوم الكبير</a:t>
            </a:r>
            <a:endParaRPr b="1" i="0" sz="4400" u="none" cap="none" strike="noStrike">
              <a:solidFill>
                <a:srgbClr val="FFFFFF"/>
              </a:solidFill>
              <a:latin typeface="Arial"/>
              <a:ea typeface="Arial"/>
              <a:cs typeface="Arial"/>
              <a:sym typeface="Arial"/>
            </a:endParaRPr>
          </a:p>
        </p:txBody>
      </p:sp>
      <p:sp>
        <p:nvSpPr>
          <p:cNvPr id="145" name="Google Shape;145;p5"/>
          <p:cNvSpPr/>
          <p:nvPr/>
        </p:nvSpPr>
        <p:spPr>
          <a:xfrm>
            <a:off x="99311" y="2440697"/>
            <a:ext cx="2069452" cy="769443"/>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FFFFFF"/>
                </a:solidFill>
                <a:latin typeface="Arial"/>
                <a:ea typeface="Arial"/>
                <a:cs typeface="Arial"/>
                <a:sym typeface="Arial"/>
              </a:rPr>
              <a:t>صوم الرسل</a:t>
            </a:r>
            <a:endParaRPr b="1" i="0" sz="4400" u="none" cap="none" strike="noStrike">
              <a:solidFill>
                <a:srgbClr val="FFFFFF"/>
              </a:solidFill>
              <a:latin typeface="Arial"/>
              <a:ea typeface="Arial"/>
              <a:cs typeface="Arial"/>
              <a:sym typeface="Arial"/>
            </a:endParaRPr>
          </a:p>
        </p:txBody>
      </p:sp>
      <p:sp>
        <p:nvSpPr>
          <p:cNvPr id="146" name="Google Shape;146;p5"/>
          <p:cNvSpPr/>
          <p:nvPr/>
        </p:nvSpPr>
        <p:spPr>
          <a:xfrm>
            <a:off x="986170" y="3353440"/>
            <a:ext cx="2670924" cy="769443"/>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FFFFFF"/>
                </a:solidFill>
                <a:latin typeface="Arial"/>
                <a:ea typeface="Arial"/>
                <a:cs typeface="Arial"/>
                <a:sym typeface="Arial"/>
              </a:rPr>
              <a:t>صوم العذراء</a:t>
            </a:r>
            <a:endParaRPr b="1" i="0" sz="4400" u="none" cap="none" strike="noStrike">
              <a:solidFill>
                <a:srgbClr val="FFFFFF"/>
              </a:solidFill>
              <a:latin typeface="Arial"/>
              <a:ea typeface="Arial"/>
              <a:cs typeface="Arial"/>
              <a:sym typeface="Arial"/>
            </a:endParaRPr>
          </a:p>
        </p:txBody>
      </p:sp>
      <p:sp>
        <p:nvSpPr>
          <p:cNvPr id="147" name="Google Shape;147;p5"/>
          <p:cNvSpPr/>
          <p:nvPr/>
        </p:nvSpPr>
        <p:spPr>
          <a:xfrm>
            <a:off x="8865236" y="2459337"/>
            <a:ext cx="1196160" cy="769443"/>
          </a:xfrm>
          <a:prstGeom prst="rect">
            <a:avLst/>
          </a:prstGeom>
          <a:solidFill>
            <a:srgbClr val="C4E0B2">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4400" u="none" cap="none" strike="noStrike">
                <a:solidFill>
                  <a:schemeClr val="dk1"/>
                </a:solidFill>
                <a:latin typeface="Arial"/>
                <a:ea typeface="Arial"/>
                <a:cs typeface="Arial"/>
                <a:sym typeface="Arial"/>
              </a:rPr>
              <a:t>سيدية</a:t>
            </a:r>
            <a:endParaRPr b="0" i="0" sz="4400" u="none" cap="none" strike="noStrike">
              <a:solidFill>
                <a:schemeClr val="dk1"/>
              </a:solidFill>
              <a:latin typeface="Arial"/>
              <a:ea typeface="Arial"/>
              <a:cs typeface="Arial"/>
              <a:sym typeface="Arial"/>
            </a:endParaRPr>
          </a:p>
        </p:txBody>
      </p:sp>
      <p:sp>
        <p:nvSpPr>
          <p:cNvPr id="148" name="Google Shape;148;p5"/>
          <p:cNvSpPr/>
          <p:nvPr/>
        </p:nvSpPr>
        <p:spPr>
          <a:xfrm>
            <a:off x="5370893" y="2459337"/>
            <a:ext cx="1778051" cy="769443"/>
          </a:xfrm>
          <a:prstGeom prst="rect">
            <a:avLst/>
          </a:prstGeom>
          <a:solidFill>
            <a:srgbClr val="C4E0B2">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4400" u="none" cap="none" strike="noStrike">
                <a:solidFill>
                  <a:schemeClr val="dk1"/>
                </a:solidFill>
                <a:latin typeface="Arial"/>
                <a:ea typeface="Arial"/>
                <a:cs typeface="Arial"/>
                <a:sym typeface="Arial"/>
              </a:rPr>
              <a:t>غير سيدية</a:t>
            </a:r>
            <a:endParaRPr b="0" i="0" sz="4400" u="none" cap="none" strike="noStrike">
              <a:solidFill>
                <a:schemeClr val="dk1"/>
              </a:solidFill>
              <a:latin typeface="Arial"/>
              <a:ea typeface="Arial"/>
              <a:cs typeface="Arial"/>
              <a:sym typeface="Arial"/>
            </a:endParaRPr>
          </a:p>
        </p:txBody>
      </p:sp>
      <p:sp>
        <p:nvSpPr>
          <p:cNvPr id="149" name="Google Shape;149;p5"/>
          <p:cNvSpPr/>
          <p:nvPr/>
        </p:nvSpPr>
        <p:spPr>
          <a:xfrm>
            <a:off x="10326539" y="3320297"/>
            <a:ext cx="883575" cy="769443"/>
          </a:xfrm>
          <a:prstGeom prst="rect">
            <a:avLst/>
          </a:prstGeom>
          <a:solidFill>
            <a:srgbClr val="FF0000">
              <a:alpha val="40784"/>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4400" u="none" cap="none" strike="noStrike">
                <a:solidFill>
                  <a:schemeClr val="dk1"/>
                </a:solidFill>
                <a:latin typeface="Arial"/>
                <a:ea typeface="Arial"/>
                <a:cs typeface="Arial"/>
                <a:sym typeface="Arial"/>
              </a:rPr>
              <a:t>كبرى</a:t>
            </a:r>
            <a:endParaRPr b="0" i="0" sz="4400" u="none" cap="none" strike="noStrike">
              <a:solidFill>
                <a:schemeClr val="dk1"/>
              </a:solidFill>
              <a:latin typeface="Arial"/>
              <a:ea typeface="Arial"/>
              <a:cs typeface="Arial"/>
              <a:sym typeface="Arial"/>
            </a:endParaRPr>
          </a:p>
        </p:txBody>
      </p:sp>
      <p:sp>
        <p:nvSpPr>
          <p:cNvPr id="150" name="Google Shape;150;p5"/>
          <p:cNvSpPr/>
          <p:nvPr/>
        </p:nvSpPr>
        <p:spPr>
          <a:xfrm>
            <a:off x="7340319" y="3320297"/>
            <a:ext cx="1184940" cy="769443"/>
          </a:xfrm>
          <a:prstGeom prst="rect">
            <a:avLst/>
          </a:prstGeom>
          <a:solidFill>
            <a:srgbClr val="D8D8D8">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4400" u="none" cap="none" strike="noStrike">
                <a:solidFill>
                  <a:schemeClr val="dk1"/>
                </a:solidFill>
                <a:latin typeface="Arial"/>
                <a:ea typeface="Arial"/>
                <a:cs typeface="Arial"/>
                <a:sym typeface="Arial"/>
              </a:rPr>
              <a:t>صغرى</a:t>
            </a:r>
            <a:endParaRPr b="0" i="0" sz="4400" u="none" cap="none" strike="noStrike">
              <a:solidFill>
                <a:schemeClr val="dk1"/>
              </a:solidFill>
              <a:latin typeface="Arial"/>
              <a:ea typeface="Arial"/>
              <a:cs typeface="Arial"/>
              <a:sym typeface="Arial"/>
            </a:endParaRPr>
          </a:p>
        </p:txBody>
      </p:sp>
      <p:sp>
        <p:nvSpPr>
          <p:cNvPr id="151" name="Google Shape;151;p5"/>
          <p:cNvSpPr/>
          <p:nvPr/>
        </p:nvSpPr>
        <p:spPr>
          <a:xfrm>
            <a:off x="9620461" y="4147257"/>
            <a:ext cx="974947" cy="584777"/>
          </a:xfrm>
          <a:prstGeom prst="rect">
            <a:avLst/>
          </a:prstGeom>
          <a:solidFill>
            <a:srgbClr val="FF0000">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الميلاد</a:t>
            </a:r>
            <a:endParaRPr b="0" i="0" sz="3200" u="none" cap="none" strike="noStrike">
              <a:solidFill>
                <a:schemeClr val="dk1"/>
              </a:solidFill>
              <a:latin typeface="Arial"/>
              <a:ea typeface="Arial"/>
              <a:cs typeface="Arial"/>
              <a:sym typeface="Arial"/>
            </a:endParaRPr>
          </a:p>
        </p:txBody>
      </p:sp>
      <p:sp>
        <p:nvSpPr>
          <p:cNvPr id="152" name="Google Shape;152;p5"/>
          <p:cNvSpPr/>
          <p:nvPr/>
        </p:nvSpPr>
        <p:spPr>
          <a:xfrm>
            <a:off x="10812289" y="4682096"/>
            <a:ext cx="1175322" cy="584777"/>
          </a:xfrm>
          <a:prstGeom prst="rect">
            <a:avLst/>
          </a:prstGeom>
          <a:solidFill>
            <a:srgbClr val="FF0000">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الغطاس</a:t>
            </a:r>
            <a:endParaRPr b="0" i="0" sz="3200" u="none" cap="none" strike="noStrike">
              <a:solidFill>
                <a:schemeClr val="dk1"/>
              </a:solidFill>
              <a:latin typeface="Arial"/>
              <a:ea typeface="Arial"/>
              <a:cs typeface="Arial"/>
              <a:sym typeface="Arial"/>
            </a:endParaRPr>
          </a:p>
        </p:txBody>
      </p:sp>
      <p:sp>
        <p:nvSpPr>
          <p:cNvPr id="153" name="Google Shape;153;p5"/>
          <p:cNvSpPr/>
          <p:nvPr/>
        </p:nvSpPr>
        <p:spPr>
          <a:xfrm>
            <a:off x="10896444" y="4167229"/>
            <a:ext cx="1007007" cy="584777"/>
          </a:xfrm>
          <a:prstGeom prst="rect">
            <a:avLst/>
          </a:prstGeom>
          <a:solidFill>
            <a:srgbClr val="FF0000">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البشارة</a:t>
            </a:r>
            <a:endParaRPr b="0" i="0" sz="3200" u="none" cap="none" strike="noStrike">
              <a:solidFill>
                <a:schemeClr val="dk1"/>
              </a:solidFill>
              <a:latin typeface="Arial"/>
              <a:ea typeface="Arial"/>
              <a:cs typeface="Arial"/>
              <a:sym typeface="Arial"/>
            </a:endParaRPr>
          </a:p>
        </p:txBody>
      </p:sp>
      <p:sp>
        <p:nvSpPr>
          <p:cNvPr id="154" name="Google Shape;154;p5"/>
          <p:cNvSpPr/>
          <p:nvPr/>
        </p:nvSpPr>
        <p:spPr>
          <a:xfrm>
            <a:off x="9395838" y="4695890"/>
            <a:ext cx="1372491" cy="584777"/>
          </a:xfrm>
          <a:prstGeom prst="rect">
            <a:avLst/>
          </a:prstGeom>
          <a:solidFill>
            <a:srgbClr val="FF0000">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الشعانيين</a:t>
            </a:r>
            <a:endParaRPr b="0" i="0" sz="3200" u="none" cap="none" strike="noStrike">
              <a:solidFill>
                <a:schemeClr val="dk1"/>
              </a:solidFill>
              <a:latin typeface="Arial"/>
              <a:ea typeface="Arial"/>
              <a:cs typeface="Arial"/>
              <a:sym typeface="Arial"/>
            </a:endParaRPr>
          </a:p>
        </p:txBody>
      </p:sp>
      <p:sp>
        <p:nvSpPr>
          <p:cNvPr id="155" name="Google Shape;155;p5"/>
          <p:cNvSpPr/>
          <p:nvPr/>
        </p:nvSpPr>
        <p:spPr>
          <a:xfrm>
            <a:off x="10935128" y="5234654"/>
            <a:ext cx="994182" cy="584777"/>
          </a:xfrm>
          <a:prstGeom prst="rect">
            <a:avLst/>
          </a:prstGeom>
          <a:solidFill>
            <a:srgbClr val="FF0000">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القيامة</a:t>
            </a:r>
            <a:endParaRPr b="0" i="0" sz="3200" u="none" cap="none" strike="noStrike">
              <a:solidFill>
                <a:schemeClr val="dk1"/>
              </a:solidFill>
              <a:latin typeface="Arial"/>
              <a:ea typeface="Arial"/>
              <a:cs typeface="Arial"/>
              <a:sym typeface="Arial"/>
            </a:endParaRPr>
          </a:p>
        </p:txBody>
      </p:sp>
      <p:sp>
        <p:nvSpPr>
          <p:cNvPr id="156" name="Google Shape;156;p5"/>
          <p:cNvSpPr/>
          <p:nvPr/>
        </p:nvSpPr>
        <p:spPr>
          <a:xfrm>
            <a:off x="9604278" y="5197899"/>
            <a:ext cx="1109598" cy="584777"/>
          </a:xfrm>
          <a:prstGeom prst="rect">
            <a:avLst/>
          </a:prstGeom>
          <a:solidFill>
            <a:srgbClr val="FF0000">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الصعود</a:t>
            </a:r>
            <a:endParaRPr b="0" i="0" sz="3200" u="none" cap="none" strike="noStrike">
              <a:solidFill>
                <a:schemeClr val="dk1"/>
              </a:solidFill>
              <a:latin typeface="Arial"/>
              <a:ea typeface="Arial"/>
              <a:cs typeface="Arial"/>
              <a:sym typeface="Arial"/>
            </a:endParaRPr>
          </a:p>
        </p:txBody>
      </p:sp>
      <p:sp>
        <p:nvSpPr>
          <p:cNvPr id="157" name="Google Shape;157;p5"/>
          <p:cNvSpPr/>
          <p:nvPr/>
        </p:nvSpPr>
        <p:spPr>
          <a:xfrm>
            <a:off x="10219797" y="5768880"/>
            <a:ext cx="1124026" cy="584777"/>
          </a:xfrm>
          <a:prstGeom prst="rect">
            <a:avLst/>
          </a:prstGeom>
          <a:solidFill>
            <a:srgbClr val="FF0000">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العنصرة</a:t>
            </a:r>
            <a:endParaRPr b="0" i="0" sz="3200" u="none" cap="none" strike="noStrike">
              <a:solidFill>
                <a:schemeClr val="dk1"/>
              </a:solidFill>
              <a:latin typeface="Arial"/>
              <a:ea typeface="Arial"/>
              <a:cs typeface="Arial"/>
              <a:sym typeface="Arial"/>
            </a:endParaRPr>
          </a:p>
        </p:txBody>
      </p:sp>
      <p:sp>
        <p:nvSpPr>
          <p:cNvPr id="158" name="Google Shape;158;p5"/>
          <p:cNvSpPr/>
          <p:nvPr/>
        </p:nvSpPr>
        <p:spPr>
          <a:xfrm>
            <a:off x="8229243" y="4173819"/>
            <a:ext cx="928459" cy="584777"/>
          </a:xfrm>
          <a:prstGeom prst="rect">
            <a:avLst/>
          </a:prstGeom>
          <a:solidFill>
            <a:srgbClr val="D8D8D8">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الختان</a:t>
            </a:r>
            <a:endParaRPr b="0" i="0" sz="3200" u="none" cap="none" strike="noStrike">
              <a:solidFill>
                <a:schemeClr val="dk1"/>
              </a:solidFill>
              <a:latin typeface="Arial"/>
              <a:ea typeface="Arial"/>
              <a:cs typeface="Arial"/>
              <a:sym typeface="Arial"/>
            </a:endParaRPr>
          </a:p>
        </p:txBody>
      </p:sp>
      <p:sp>
        <p:nvSpPr>
          <p:cNvPr id="159" name="Google Shape;159;p5"/>
          <p:cNvSpPr/>
          <p:nvPr/>
        </p:nvSpPr>
        <p:spPr>
          <a:xfrm>
            <a:off x="6119039" y="4185019"/>
            <a:ext cx="2063385" cy="584777"/>
          </a:xfrm>
          <a:prstGeom prst="rect">
            <a:avLst/>
          </a:prstGeom>
          <a:solidFill>
            <a:srgbClr val="D8D8D8">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عرس قانا الجليل</a:t>
            </a:r>
            <a:endParaRPr b="0" i="0" sz="3200" u="none" cap="none" strike="noStrike">
              <a:solidFill>
                <a:schemeClr val="dk1"/>
              </a:solidFill>
              <a:latin typeface="Arial"/>
              <a:ea typeface="Arial"/>
              <a:cs typeface="Arial"/>
              <a:sym typeface="Arial"/>
            </a:endParaRPr>
          </a:p>
        </p:txBody>
      </p:sp>
      <p:sp>
        <p:nvSpPr>
          <p:cNvPr id="160" name="Google Shape;160;p5"/>
          <p:cNvSpPr/>
          <p:nvPr/>
        </p:nvSpPr>
        <p:spPr>
          <a:xfrm>
            <a:off x="6467198" y="4758594"/>
            <a:ext cx="2645276" cy="584777"/>
          </a:xfrm>
          <a:prstGeom prst="rect">
            <a:avLst/>
          </a:prstGeom>
          <a:solidFill>
            <a:srgbClr val="D8D8D8">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دخول المسيح الهيكل</a:t>
            </a:r>
            <a:endParaRPr b="0" i="0" sz="3200" u="none" cap="none" strike="noStrike">
              <a:solidFill>
                <a:schemeClr val="dk1"/>
              </a:solidFill>
              <a:latin typeface="Arial"/>
              <a:ea typeface="Arial"/>
              <a:cs typeface="Arial"/>
              <a:sym typeface="Arial"/>
            </a:endParaRPr>
          </a:p>
        </p:txBody>
      </p:sp>
      <p:sp>
        <p:nvSpPr>
          <p:cNvPr id="161" name="Google Shape;161;p5"/>
          <p:cNvSpPr/>
          <p:nvPr/>
        </p:nvSpPr>
        <p:spPr>
          <a:xfrm>
            <a:off x="7364005" y="5343369"/>
            <a:ext cx="1713931" cy="584777"/>
          </a:xfrm>
          <a:prstGeom prst="rect">
            <a:avLst/>
          </a:prstGeom>
          <a:solidFill>
            <a:srgbClr val="D8D8D8">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خميس العهد</a:t>
            </a:r>
            <a:endParaRPr b="0" i="0" sz="3200" u="none" cap="none" strike="noStrike">
              <a:solidFill>
                <a:schemeClr val="dk1"/>
              </a:solidFill>
              <a:latin typeface="Arial"/>
              <a:ea typeface="Arial"/>
              <a:cs typeface="Arial"/>
              <a:sym typeface="Arial"/>
            </a:endParaRPr>
          </a:p>
        </p:txBody>
      </p:sp>
      <p:sp>
        <p:nvSpPr>
          <p:cNvPr id="162" name="Google Shape;162;p5"/>
          <p:cNvSpPr/>
          <p:nvPr/>
        </p:nvSpPr>
        <p:spPr>
          <a:xfrm>
            <a:off x="6183833" y="5332169"/>
            <a:ext cx="984565" cy="584777"/>
          </a:xfrm>
          <a:prstGeom prst="rect">
            <a:avLst/>
          </a:prstGeom>
          <a:solidFill>
            <a:srgbClr val="D8D8D8">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التجلى</a:t>
            </a:r>
            <a:endParaRPr b="0" i="0" sz="3200" u="none" cap="none" strike="noStrike">
              <a:solidFill>
                <a:schemeClr val="dk1"/>
              </a:solidFill>
              <a:latin typeface="Arial"/>
              <a:ea typeface="Arial"/>
              <a:cs typeface="Arial"/>
              <a:sym typeface="Arial"/>
            </a:endParaRPr>
          </a:p>
        </p:txBody>
      </p:sp>
      <p:sp>
        <p:nvSpPr>
          <p:cNvPr id="163" name="Google Shape;163;p5"/>
          <p:cNvSpPr/>
          <p:nvPr/>
        </p:nvSpPr>
        <p:spPr>
          <a:xfrm>
            <a:off x="8304775" y="5944640"/>
            <a:ext cx="1164100" cy="584777"/>
          </a:xfrm>
          <a:prstGeom prst="rect">
            <a:avLst/>
          </a:prstGeom>
          <a:solidFill>
            <a:srgbClr val="D8D8D8">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أحد توما</a:t>
            </a:r>
            <a:endParaRPr b="0" i="0" sz="3200" u="none" cap="none" strike="noStrike">
              <a:solidFill>
                <a:schemeClr val="dk1"/>
              </a:solidFill>
              <a:latin typeface="Arial"/>
              <a:ea typeface="Arial"/>
              <a:cs typeface="Arial"/>
              <a:sym typeface="Arial"/>
            </a:endParaRPr>
          </a:p>
        </p:txBody>
      </p:sp>
      <p:sp>
        <p:nvSpPr>
          <p:cNvPr id="164" name="Google Shape;164;p5"/>
          <p:cNvSpPr/>
          <p:nvPr/>
        </p:nvSpPr>
        <p:spPr>
          <a:xfrm>
            <a:off x="5350720" y="5923890"/>
            <a:ext cx="2973891" cy="584777"/>
          </a:xfrm>
          <a:prstGeom prst="rect">
            <a:avLst/>
          </a:prstGeom>
          <a:solidFill>
            <a:srgbClr val="D8D8D8">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دخول المسيح أرض مصر</a:t>
            </a:r>
            <a:endParaRPr b="0" i="0" sz="32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6"/>
          <p:cNvSpPr/>
          <p:nvPr/>
        </p:nvSpPr>
        <p:spPr>
          <a:xfrm>
            <a:off x="3039720" y="395586"/>
            <a:ext cx="6112571" cy="92346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5401" u="none" cap="none" strike="noStrike">
                <a:solidFill>
                  <a:schemeClr val="dk1"/>
                </a:solidFill>
                <a:latin typeface="El Messiri Medium"/>
                <a:ea typeface="El Messiri Medium"/>
                <a:cs typeface="El Messiri Medium"/>
                <a:sym typeface="El Messiri Medium"/>
              </a:rPr>
              <a:t>المناسبات الكنسية </a:t>
            </a:r>
            <a:r>
              <a:rPr b="1" i="0" lang="ar-EG" sz="1200" u="none" cap="none" strike="noStrike">
                <a:solidFill>
                  <a:schemeClr val="dk1"/>
                </a:solidFill>
                <a:latin typeface="El Messiri Medium"/>
                <a:ea typeface="El Messiri Medium"/>
                <a:cs typeface="El Messiri Medium"/>
                <a:sym typeface="El Messiri Medium"/>
              </a:rPr>
              <a:t>[2]</a:t>
            </a:r>
            <a:endParaRPr/>
          </a:p>
        </p:txBody>
      </p:sp>
      <p:sp>
        <p:nvSpPr>
          <p:cNvPr id="170" name="Google Shape;170;p6"/>
          <p:cNvSpPr/>
          <p:nvPr/>
        </p:nvSpPr>
        <p:spPr>
          <a:xfrm>
            <a:off x="9251123" y="1169794"/>
            <a:ext cx="1061509" cy="923460"/>
          </a:xfrm>
          <a:custGeom>
            <a:rect b="b" l="l" r="r" t="t"/>
            <a:pathLst>
              <a:path extrusionOk="0" fill="none" h="923460" w="1061509">
                <a:moveTo>
                  <a:pt x="0" y="0"/>
                </a:moveTo>
                <a:cubicBezTo>
                  <a:pt x="181912" y="-22704"/>
                  <a:pt x="290819" y="-16776"/>
                  <a:pt x="530755" y="0"/>
                </a:cubicBezTo>
                <a:cubicBezTo>
                  <a:pt x="770692" y="16776"/>
                  <a:pt x="827337" y="-5084"/>
                  <a:pt x="1061509" y="0"/>
                </a:cubicBezTo>
                <a:cubicBezTo>
                  <a:pt x="1062540" y="125008"/>
                  <a:pt x="1066100" y="272363"/>
                  <a:pt x="1061509" y="480199"/>
                </a:cubicBezTo>
                <a:cubicBezTo>
                  <a:pt x="1056918" y="688035"/>
                  <a:pt x="1064718" y="791567"/>
                  <a:pt x="1061509" y="923460"/>
                </a:cubicBezTo>
                <a:cubicBezTo>
                  <a:pt x="943514" y="940641"/>
                  <a:pt x="670106" y="919920"/>
                  <a:pt x="520139" y="923460"/>
                </a:cubicBezTo>
                <a:cubicBezTo>
                  <a:pt x="370172" y="927001"/>
                  <a:pt x="112918" y="948416"/>
                  <a:pt x="0" y="923460"/>
                </a:cubicBezTo>
                <a:cubicBezTo>
                  <a:pt x="5367" y="711200"/>
                  <a:pt x="15758" y="615863"/>
                  <a:pt x="0" y="489434"/>
                </a:cubicBezTo>
                <a:cubicBezTo>
                  <a:pt x="-15758" y="363005"/>
                  <a:pt x="1593" y="115261"/>
                  <a:pt x="0" y="0"/>
                </a:cubicBezTo>
                <a:close/>
              </a:path>
              <a:path extrusionOk="0" h="923460" w="1061509">
                <a:moveTo>
                  <a:pt x="0" y="0"/>
                </a:moveTo>
                <a:cubicBezTo>
                  <a:pt x="111729" y="8288"/>
                  <a:pt x="336515" y="-1897"/>
                  <a:pt x="498909" y="0"/>
                </a:cubicBezTo>
                <a:cubicBezTo>
                  <a:pt x="661303" y="1897"/>
                  <a:pt x="840223" y="-5757"/>
                  <a:pt x="1061509" y="0"/>
                </a:cubicBezTo>
                <a:cubicBezTo>
                  <a:pt x="1058965" y="208916"/>
                  <a:pt x="1065236" y="334644"/>
                  <a:pt x="1061509" y="452495"/>
                </a:cubicBezTo>
                <a:cubicBezTo>
                  <a:pt x="1057782" y="570347"/>
                  <a:pt x="1047741" y="788189"/>
                  <a:pt x="1061509" y="923460"/>
                </a:cubicBezTo>
                <a:cubicBezTo>
                  <a:pt x="940252" y="937343"/>
                  <a:pt x="770058" y="907255"/>
                  <a:pt x="551985" y="923460"/>
                </a:cubicBezTo>
                <a:cubicBezTo>
                  <a:pt x="333912" y="939665"/>
                  <a:pt x="210372" y="948779"/>
                  <a:pt x="0" y="923460"/>
                </a:cubicBezTo>
                <a:cubicBezTo>
                  <a:pt x="-12763" y="824578"/>
                  <a:pt x="-13328" y="630898"/>
                  <a:pt x="0" y="461730"/>
                </a:cubicBezTo>
                <a:cubicBezTo>
                  <a:pt x="13328" y="292562"/>
                  <a:pt x="18844" y="107017"/>
                  <a:pt x="0" y="0"/>
                </a:cubicBezTo>
                <a:close/>
              </a:path>
            </a:pathLst>
          </a:cu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5401" u="none" cap="none" strike="noStrike">
                <a:solidFill>
                  <a:schemeClr val="dk1"/>
                </a:solidFill>
                <a:latin typeface="Arial"/>
                <a:ea typeface="Arial"/>
                <a:cs typeface="Arial"/>
                <a:sym typeface="Arial"/>
              </a:rPr>
              <a:t>ثابتة</a:t>
            </a:r>
            <a:endParaRPr b="0" i="0" sz="5401" u="none" cap="none" strike="noStrike">
              <a:solidFill>
                <a:schemeClr val="dk1"/>
              </a:solidFill>
              <a:latin typeface="Arial"/>
              <a:ea typeface="Arial"/>
              <a:cs typeface="Arial"/>
              <a:sym typeface="Arial"/>
            </a:endParaRPr>
          </a:p>
        </p:txBody>
      </p:sp>
      <p:sp>
        <p:nvSpPr>
          <p:cNvPr id="171" name="Google Shape;171;p6"/>
          <p:cNvSpPr/>
          <p:nvPr/>
        </p:nvSpPr>
        <p:spPr>
          <a:xfrm>
            <a:off x="1244555" y="1169794"/>
            <a:ext cx="1452641" cy="923460"/>
          </a:xfrm>
          <a:custGeom>
            <a:rect b="b" l="l" r="r" t="t"/>
            <a:pathLst>
              <a:path extrusionOk="0" fill="none" h="923460" w="1452641">
                <a:moveTo>
                  <a:pt x="0" y="0"/>
                </a:moveTo>
                <a:cubicBezTo>
                  <a:pt x="204256" y="-3722"/>
                  <a:pt x="373211" y="18994"/>
                  <a:pt x="498740" y="0"/>
                </a:cubicBezTo>
                <a:cubicBezTo>
                  <a:pt x="624269" y="-18994"/>
                  <a:pt x="736138" y="-17576"/>
                  <a:pt x="939375" y="0"/>
                </a:cubicBezTo>
                <a:cubicBezTo>
                  <a:pt x="1142612" y="17576"/>
                  <a:pt x="1301465" y="10121"/>
                  <a:pt x="1452641" y="0"/>
                </a:cubicBezTo>
                <a:cubicBezTo>
                  <a:pt x="1450261" y="158645"/>
                  <a:pt x="1452286" y="348048"/>
                  <a:pt x="1452641" y="443261"/>
                </a:cubicBezTo>
                <a:cubicBezTo>
                  <a:pt x="1452996" y="538474"/>
                  <a:pt x="1446887" y="706736"/>
                  <a:pt x="1452641" y="923460"/>
                </a:cubicBezTo>
                <a:cubicBezTo>
                  <a:pt x="1224680" y="945853"/>
                  <a:pt x="1186126" y="921846"/>
                  <a:pt x="982954" y="923460"/>
                </a:cubicBezTo>
                <a:cubicBezTo>
                  <a:pt x="779782" y="925074"/>
                  <a:pt x="730401" y="917649"/>
                  <a:pt x="498740" y="923460"/>
                </a:cubicBezTo>
                <a:cubicBezTo>
                  <a:pt x="267079" y="929271"/>
                  <a:pt x="113366" y="916942"/>
                  <a:pt x="0" y="923460"/>
                </a:cubicBezTo>
                <a:cubicBezTo>
                  <a:pt x="14982" y="753814"/>
                  <a:pt x="15169" y="544162"/>
                  <a:pt x="0" y="443261"/>
                </a:cubicBezTo>
                <a:cubicBezTo>
                  <a:pt x="-15169" y="342360"/>
                  <a:pt x="-910" y="172411"/>
                  <a:pt x="0" y="0"/>
                </a:cubicBezTo>
                <a:close/>
              </a:path>
              <a:path extrusionOk="0" h="923460" w="1452641">
                <a:moveTo>
                  <a:pt x="0" y="0"/>
                </a:moveTo>
                <a:cubicBezTo>
                  <a:pt x="135630" y="-9513"/>
                  <a:pt x="325347" y="-9521"/>
                  <a:pt x="440634" y="0"/>
                </a:cubicBezTo>
                <a:cubicBezTo>
                  <a:pt x="555921" y="9521"/>
                  <a:pt x="765104" y="-7267"/>
                  <a:pt x="881269" y="0"/>
                </a:cubicBezTo>
                <a:cubicBezTo>
                  <a:pt x="997434" y="7267"/>
                  <a:pt x="1290968" y="27943"/>
                  <a:pt x="1452641" y="0"/>
                </a:cubicBezTo>
                <a:cubicBezTo>
                  <a:pt x="1453431" y="202796"/>
                  <a:pt x="1442272" y="271812"/>
                  <a:pt x="1452641" y="443261"/>
                </a:cubicBezTo>
                <a:cubicBezTo>
                  <a:pt x="1463010" y="614710"/>
                  <a:pt x="1465149" y="752319"/>
                  <a:pt x="1452641" y="923460"/>
                </a:cubicBezTo>
                <a:cubicBezTo>
                  <a:pt x="1294884" y="913303"/>
                  <a:pt x="1191157" y="920960"/>
                  <a:pt x="968427" y="923460"/>
                </a:cubicBezTo>
                <a:cubicBezTo>
                  <a:pt x="745697" y="925960"/>
                  <a:pt x="631344" y="906902"/>
                  <a:pt x="484214" y="923460"/>
                </a:cubicBezTo>
                <a:cubicBezTo>
                  <a:pt x="337084" y="940018"/>
                  <a:pt x="98764" y="918098"/>
                  <a:pt x="0" y="923460"/>
                </a:cubicBezTo>
                <a:cubicBezTo>
                  <a:pt x="14746" y="810125"/>
                  <a:pt x="-4780" y="685012"/>
                  <a:pt x="0" y="470965"/>
                </a:cubicBezTo>
                <a:cubicBezTo>
                  <a:pt x="4780" y="256918"/>
                  <a:pt x="10233" y="143003"/>
                  <a:pt x="0" y="0"/>
                </a:cubicBezTo>
                <a:close/>
              </a:path>
            </a:pathLst>
          </a:cu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5401" u="none" cap="none" strike="noStrike">
                <a:solidFill>
                  <a:schemeClr val="dk1"/>
                </a:solidFill>
                <a:latin typeface="Arial"/>
                <a:ea typeface="Arial"/>
                <a:cs typeface="Arial"/>
                <a:sym typeface="Arial"/>
              </a:rPr>
              <a:t>متغيرة</a:t>
            </a:r>
            <a:endParaRPr b="0" i="0" sz="5401" u="none" cap="none" strike="noStrike">
              <a:solidFill>
                <a:schemeClr val="dk1"/>
              </a:solidFill>
              <a:latin typeface="Arial"/>
              <a:ea typeface="Arial"/>
              <a:cs typeface="Arial"/>
              <a:sym typeface="Arial"/>
            </a:endParaRPr>
          </a:p>
        </p:txBody>
      </p:sp>
      <p:sp>
        <p:nvSpPr>
          <p:cNvPr id="172" name="Google Shape;172;p6"/>
          <p:cNvSpPr/>
          <p:nvPr/>
        </p:nvSpPr>
        <p:spPr>
          <a:xfrm>
            <a:off x="10986694" y="2433981"/>
            <a:ext cx="974947" cy="584777"/>
          </a:xfrm>
          <a:prstGeom prst="rect">
            <a:avLst/>
          </a:prstGeom>
          <a:solidFill>
            <a:srgbClr val="FF0000">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الميلاد</a:t>
            </a:r>
            <a:endParaRPr b="0" i="0" sz="3200" u="none" cap="none" strike="noStrike">
              <a:solidFill>
                <a:schemeClr val="dk1"/>
              </a:solidFill>
              <a:latin typeface="Arial"/>
              <a:ea typeface="Arial"/>
              <a:cs typeface="Arial"/>
              <a:sym typeface="Arial"/>
            </a:endParaRPr>
          </a:p>
        </p:txBody>
      </p:sp>
      <p:sp>
        <p:nvSpPr>
          <p:cNvPr id="173" name="Google Shape;173;p6"/>
          <p:cNvSpPr/>
          <p:nvPr/>
        </p:nvSpPr>
        <p:spPr>
          <a:xfrm>
            <a:off x="10886506" y="3018756"/>
            <a:ext cx="1175322" cy="584777"/>
          </a:xfrm>
          <a:prstGeom prst="rect">
            <a:avLst/>
          </a:prstGeom>
          <a:solidFill>
            <a:srgbClr val="FF0000">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الغطاس</a:t>
            </a:r>
            <a:endParaRPr b="0" i="0" sz="3200" u="none" cap="none" strike="noStrike">
              <a:solidFill>
                <a:schemeClr val="dk1"/>
              </a:solidFill>
              <a:latin typeface="Arial"/>
              <a:ea typeface="Arial"/>
              <a:cs typeface="Arial"/>
              <a:sym typeface="Arial"/>
            </a:endParaRPr>
          </a:p>
        </p:txBody>
      </p:sp>
      <p:sp>
        <p:nvSpPr>
          <p:cNvPr id="174" name="Google Shape;174;p6"/>
          <p:cNvSpPr/>
          <p:nvPr/>
        </p:nvSpPr>
        <p:spPr>
          <a:xfrm>
            <a:off x="10970663" y="1884763"/>
            <a:ext cx="1007007" cy="584777"/>
          </a:xfrm>
          <a:prstGeom prst="rect">
            <a:avLst/>
          </a:prstGeom>
          <a:solidFill>
            <a:srgbClr val="FF0000">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البشارة</a:t>
            </a:r>
            <a:endParaRPr b="0" i="0" sz="3200" u="none" cap="none" strike="noStrike">
              <a:solidFill>
                <a:schemeClr val="dk1"/>
              </a:solidFill>
              <a:latin typeface="Arial"/>
              <a:ea typeface="Arial"/>
              <a:cs typeface="Arial"/>
              <a:sym typeface="Arial"/>
            </a:endParaRPr>
          </a:p>
        </p:txBody>
      </p:sp>
      <p:sp>
        <p:nvSpPr>
          <p:cNvPr id="175" name="Google Shape;175;p6"/>
          <p:cNvSpPr/>
          <p:nvPr/>
        </p:nvSpPr>
        <p:spPr>
          <a:xfrm>
            <a:off x="9726415" y="1913474"/>
            <a:ext cx="1252266" cy="5232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29 برمهات</a:t>
            </a:r>
            <a:endParaRPr b="0" i="0" sz="2800" u="none" cap="none" strike="noStrike">
              <a:solidFill>
                <a:schemeClr val="dk1"/>
              </a:solidFill>
              <a:latin typeface="Arial"/>
              <a:ea typeface="Arial"/>
              <a:cs typeface="Arial"/>
              <a:sym typeface="Arial"/>
            </a:endParaRPr>
          </a:p>
        </p:txBody>
      </p:sp>
      <p:sp>
        <p:nvSpPr>
          <p:cNvPr id="176" name="Google Shape;176;p6"/>
          <p:cNvSpPr/>
          <p:nvPr/>
        </p:nvSpPr>
        <p:spPr>
          <a:xfrm>
            <a:off x="9251122" y="2464757"/>
            <a:ext cx="1635384" cy="5232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sng" cap="none" strike="noStrike">
                <a:solidFill>
                  <a:schemeClr val="dk1"/>
                </a:solidFill>
                <a:latin typeface="Arial"/>
                <a:ea typeface="Arial"/>
                <a:cs typeface="Arial"/>
                <a:sym typeface="Arial"/>
                <a:hlinkClick action="ppaction://hlinksldjump" r:id="rId3">
                  <a:extLst>
                    <a:ext uri="{A12FA001-AC4F-418D-AE19-62706E023703}">
                      <ahyp:hlinkClr val="tx"/>
                    </a:ext>
                  </a:extLst>
                </a:hlinkClick>
              </a:rPr>
              <a:t>28/29 كيهك</a:t>
            </a:r>
            <a:endParaRPr b="0" i="0" sz="2800" u="none" cap="none" strike="noStrike">
              <a:solidFill>
                <a:schemeClr val="dk1"/>
              </a:solidFill>
              <a:latin typeface="Arial"/>
              <a:ea typeface="Arial"/>
              <a:cs typeface="Arial"/>
              <a:sym typeface="Arial"/>
            </a:endParaRPr>
          </a:p>
        </p:txBody>
      </p:sp>
      <p:sp>
        <p:nvSpPr>
          <p:cNvPr id="177" name="Google Shape;177;p6"/>
          <p:cNvSpPr/>
          <p:nvPr/>
        </p:nvSpPr>
        <p:spPr>
          <a:xfrm>
            <a:off x="9834142" y="3049532"/>
            <a:ext cx="922047" cy="5232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11 طوبة</a:t>
            </a:r>
            <a:endParaRPr b="0" i="0" sz="2800" u="none" cap="none" strike="noStrike">
              <a:solidFill>
                <a:schemeClr val="dk1"/>
              </a:solidFill>
              <a:latin typeface="Arial"/>
              <a:ea typeface="Arial"/>
              <a:cs typeface="Arial"/>
              <a:sym typeface="Arial"/>
            </a:endParaRPr>
          </a:p>
        </p:txBody>
      </p:sp>
      <p:sp>
        <p:nvSpPr>
          <p:cNvPr id="178" name="Google Shape;178;p6"/>
          <p:cNvSpPr/>
          <p:nvPr/>
        </p:nvSpPr>
        <p:spPr>
          <a:xfrm>
            <a:off x="11009938" y="3634310"/>
            <a:ext cx="928459" cy="584777"/>
          </a:xfrm>
          <a:prstGeom prst="rect">
            <a:avLst/>
          </a:prstGeom>
          <a:solidFill>
            <a:srgbClr val="D8D8D8">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الختان</a:t>
            </a:r>
            <a:endParaRPr b="0" i="0" sz="3200" u="none" cap="none" strike="noStrike">
              <a:solidFill>
                <a:schemeClr val="dk1"/>
              </a:solidFill>
              <a:latin typeface="Arial"/>
              <a:ea typeface="Arial"/>
              <a:cs typeface="Arial"/>
              <a:sym typeface="Arial"/>
            </a:endParaRPr>
          </a:p>
        </p:txBody>
      </p:sp>
      <p:sp>
        <p:nvSpPr>
          <p:cNvPr id="179" name="Google Shape;179;p6"/>
          <p:cNvSpPr/>
          <p:nvPr/>
        </p:nvSpPr>
        <p:spPr>
          <a:xfrm>
            <a:off x="10068812" y="4158027"/>
            <a:ext cx="2063385" cy="584777"/>
          </a:xfrm>
          <a:prstGeom prst="rect">
            <a:avLst/>
          </a:prstGeom>
          <a:solidFill>
            <a:srgbClr val="D8D8D8">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عرس قانا الجليل</a:t>
            </a:r>
            <a:endParaRPr b="0" i="0" sz="3200" u="none" cap="none" strike="noStrike">
              <a:solidFill>
                <a:schemeClr val="dk1"/>
              </a:solidFill>
              <a:latin typeface="Arial"/>
              <a:ea typeface="Arial"/>
              <a:cs typeface="Arial"/>
              <a:sym typeface="Arial"/>
            </a:endParaRPr>
          </a:p>
        </p:txBody>
      </p:sp>
      <p:sp>
        <p:nvSpPr>
          <p:cNvPr id="180" name="Google Shape;180;p6"/>
          <p:cNvSpPr/>
          <p:nvPr/>
        </p:nvSpPr>
        <p:spPr>
          <a:xfrm>
            <a:off x="9416553" y="4732320"/>
            <a:ext cx="2645276" cy="584777"/>
          </a:xfrm>
          <a:prstGeom prst="rect">
            <a:avLst/>
          </a:prstGeom>
          <a:solidFill>
            <a:srgbClr val="D8D8D8">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دخول المسيح الهيكل</a:t>
            </a:r>
            <a:endParaRPr b="0" i="0" sz="3200" u="none" cap="none" strike="noStrike">
              <a:solidFill>
                <a:schemeClr val="dk1"/>
              </a:solidFill>
              <a:latin typeface="Arial"/>
              <a:ea typeface="Arial"/>
              <a:cs typeface="Arial"/>
              <a:sym typeface="Arial"/>
            </a:endParaRPr>
          </a:p>
        </p:txBody>
      </p:sp>
      <p:sp>
        <p:nvSpPr>
          <p:cNvPr id="181" name="Google Shape;181;p6"/>
          <p:cNvSpPr/>
          <p:nvPr/>
        </p:nvSpPr>
        <p:spPr>
          <a:xfrm>
            <a:off x="10993106" y="5305952"/>
            <a:ext cx="984565" cy="584777"/>
          </a:xfrm>
          <a:prstGeom prst="rect">
            <a:avLst/>
          </a:prstGeom>
          <a:solidFill>
            <a:srgbClr val="D8D8D8">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التجلى</a:t>
            </a:r>
            <a:endParaRPr b="0" i="0" sz="3200" u="none" cap="none" strike="noStrike">
              <a:solidFill>
                <a:schemeClr val="dk1"/>
              </a:solidFill>
              <a:latin typeface="Arial"/>
              <a:ea typeface="Arial"/>
              <a:cs typeface="Arial"/>
              <a:sym typeface="Arial"/>
            </a:endParaRPr>
          </a:p>
        </p:txBody>
      </p:sp>
      <p:sp>
        <p:nvSpPr>
          <p:cNvPr id="182" name="Google Shape;182;p6"/>
          <p:cNvSpPr/>
          <p:nvPr/>
        </p:nvSpPr>
        <p:spPr>
          <a:xfrm>
            <a:off x="9215705" y="5843120"/>
            <a:ext cx="2973891" cy="584777"/>
          </a:xfrm>
          <a:prstGeom prst="rect">
            <a:avLst/>
          </a:prstGeom>
          <a:solidFill>
            <a:srgbClr val="D8D8D8">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دخول المسيح أرض مصر</a:t>
            </a:r>
            <a:endParaRPr b="0" i="0" sz="3200" u="none" cap="none" strike="noStrike">
              <a:solidFill>
                <a:schemeClr val="dk1"/>
              </a:solidFill>
              <a:latin typeface="Arial"/>
              <a:ea typeface="Arial"/>
              <a:cs typeface="Arial"/>
              <a:sym typeface="Arial"/>
            </a:endParaRPr>
          </a:p>
        </p:txBody>
      </p:sp>
      <p:sp>
        <p:nvSpPr>
          <p:cNvPr id="183" name="Google Shape;183;p6"/>
          <p:cNvSpPr/>
          <p:nvPr/>
        </p:nvSpPr>
        <p:spPr>
          <a:xfrm>
            <a:off x="8082212" y="5905561"/>
            <a:ext cx="1168910" cy="5232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24 بشنس</a:t>
            </a:r>
            <a:endParaRPr b="0" i="0" sz="2800" u="none" cap="none" strike="noStrike">
              <a:solidFill>
                <a:schemeClr val="dk1"/>
              </a:solidFill>
              <a:latin typeface="Arial"/>
              <a:ea typeface="Arial"/>
              <a:cs typeface="Arial"/>
              <a:sym typeface="Arial"/>
            </a:endParaRPr>
          </a:p>
        </p:txBody>
      </p:sp>
      <p:sp>
        <p:nvSpPr>
          <p:cNvPr id="184" name="Google Shape;184;p6"/>
          <p:cNvSpPr/>
          <p:nvPr/>
        </p:nvSpPr>
        <p:spPr>
          <a:xfrm>
            <a:off x="8374213" y="4763097"/>
            <a:ext cx="1003800" cy="5232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8 أمشير</a:t>
            </a:r>
            <a:endParaRPr b="0" i="0" sz="2800" u="none" cap="none" strike="noStrike">
              <a:solidFill>
                <a:schemeClr val="dk1"/>
              </a:solidFill>
              <a:latin typeface="Arial"/>
              <a:ea typeface="Arial"/>
              <a:cs typeface="Arial"/>
              <a:sym typeface="Arial"/>
            </a:endParaRPr>
          </a:p>
        </p:txBody>
      </p:sp>
      <p:sp>
        <p:nvSpPr>
          <p:cNvPr id="185" name="Google Shape;185;p6"/>
          <p:cNvSpPr/>
          <p:nvPr/>
        </p:nvSpPr>
        <p:spPr>
          <a:xfrm>
            <a:off x="9040048" y="4197682"/>
            <a:ext cx="962122" cy="5232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13 طوبة</a:t>
            </a:r>
            <a:endParaRPr b="0" i="0" sz="2800" u="none" cap="none" strike="noStrike">
              <a:solidFill>
                <a:schemeClr val="dk1"/>
              </a:solidFill>
              <a:latin typeface="Arial"/>
              <a:ea typeface="Arial"/>
              <a:cs typeface="Arial"/>
              <a:sym typeface="Arial"/>
            </a:endParaRPr>
          </a:p>
        </p:txBody>
      </p:sp>
      <p:sp>
        <p:nvSpPr>
          <p:cNvPr id="186" name="Google Shape;186;p6"/>
          <p:cNvSpPr/>
          <p:nvPr/>
        </p:nvSpPr>
        <p:spPr>
          <a:xfrm>
            <a:off x="9852407" y="3660841"/>
            <a:ext cx="851515" cy="5232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6 طوبة</a:t>
            </a:r>
            <a:endParaRPr b="0" i="0" sz="2800" u="none" cap="none" strike="noStrike">
              <a:solidFill>
                <a:schemeClr val="dk1"/>
              </a:solidFill>
              <a:latin typeface="Arial"/>
              <a:ea typeface="Arial"/>
              <a:cs typeface="Arial"/>
              <a:sym typeface="Arial"/>
            </a:endParaRPr>
          </a:p>
        </p:txBody>
      </p:sp>
      <p:sp>
        <p:nvSpPr>
          <p:cNvPr id="187" name="Google Shape;187;p6"/>
          <p:cNvSpPr/>
          <p:nvPr/>
        </p:nvSpPr>
        <p:spPr>
          <a:xfrm>
            <a:off x="9793865" y="5331498"/>
            <a:ext cx="1128835" cy="5232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12 مسرى</a:t>
            </a:r>
            <a:endParaRPr b="0" i="0" sz="2800" u="none" cap="none" strike="noStrike">
              <a:solidFill>
                <a:schemeClr val="dk1"/>
              </a:solidFill>
              <a:latin typeface="Arial"/>
              <a:ea typeface="Arial"/>
              <a:cs typeface="Arial"/>
              <a:sym typeface="Arial"/>
            </a:endParaRPr>
          </a:p>
        </p:txBody>
      </p:sp>
      <p:cxnSp>
        <p:nvCxnSpPr>
          <p:cNvPr id="188" name="Google Shape;188;p6"/>
          <p:cNvCxnSpPr/>
          <p:nvPr/>
        </p:nvCxnSpPr>
        <p:spPr>
          <a:xfrm>
            <a:off x="8122850" y="1915538"/>
            <a:ext cx="0" cy="4512356"/>
          </a:xfrm>
          <a:prstGeom prst="straightConnector1">
            <a:avLst/>
          </a:prstGeom>
          <a:noFill/>
          <a:ln cap="rnd" cmpd="thickThin" w="63500">
            <a:solidFill>
              <a:schemeClr val="accent1"/>
            </a:solidFill>
            <a:prstDash val="solid"/>
            <a:miter lim="800000"/>
            <a:headEnd len="sm" w="sm" type="none"/>
            <a:tailEnd len="sm" w="sm" type="none"/>
          </a:ln>
        </p:spPr>
      </p:cxnSp>
      <p:sp>
        <p:nvSpPr>
          <p:cNvPr id="189" name="Google Shape;189;p6"/>
          <p:cNvSpPr/>
          <p:nvPr/>
        </p:nvSpPr>
        <p:spPr>
          <a:xfrm>
            <a:off x="6023345" y="3542137"/>
            <a:ext cx="1622559" cy="584777"/>
          </a:xfrm>
          <a:prstGeom prst="rect">
            <a:avLst/>
          </a:prstGeom>
          <a:solidFill>
            <a:srgbClr val="9CC2E5">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ميلاد العذراء</a:t>
            </a:r>
            <a:endParaRPr b="0" i="0" sz="3200" u="none" cap="none" strike="noStrike">
              <a:solidFill>
                <a:schemeClr val="dk1"/>
              </a:solidFill>
              <a:latin typeface="Arial"/>
              <a:ea typeface="Arial"/>
              <a:cs typeface="Arial"/>
              <a:sym typeface="Arial"/>
            </a:endParaRPr>
          </a:p>
        </p:txBody>
      </p:sp>
      <p:sp>
        <p:nvSpPr>
          <p:cNvPr id="190" name="Google Shape;190;p6"/>
          <p:cNvSpPr/>
          <p:nvPr/>
        </p:nvSpPr>
        <p:spPr>
          <a:xfrm>
            <a:off x="5970364" y="4118338"/>
            <a:ext cx="1827744" cy="584777"/>
          </a:xfrm>
          <a:prstGeom prst="rect">
            <a:avLst/>
          </a:prstGeom>
          <a:solidFill>
            <a:srgbClr val="9CC2E5">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دخولها الهيكل</a:t>
            </a:r>
            <a:endParaRPr b="0" i="0" sz="3200" u="none" cap="none" strike="noStrike">
              <a:solidFill>
                <a:schemeClr val="dk1"/>
              </a:solidFill>
              <a:latin typeface="Arial"/>
              <a:ea typeface="Arial"/>
              <a:cs typeface="Arial"/>
              <a:sym typeface="Arial"/>
            </a:endParaRPr>
          </a:p>
        </p:txBody>
      </p:sp>
      <p:sp>
        <p:nvSpPr>
          <p:cNvPr id="191" name="Google Shape;191;p6"/>
          <p:cNvSpPr/>
          <p:nvPr/>
        </p:nvSpPr>
        <p:spPr>
          <a:xfrm>
            <a:off x="6484275" y="4614923"/>
            <a:ext cx="990977" cy="584777"/>
          </a:xfrm>
          <a:prstGeom prst="rect">
            <a:avLst/>
          </a:prstGeom>
          <a:solidFill>
            <a:srgbClr val="9CC2E5">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نياحتها</a:t>
            </a:r>
            <a:endParaRPr b="0" i="0" sz="3200" u="none" cap="none" strike="noStrike">
              <a:solidFill>
                <a:schemeClr val="dk1"/>
              </a:solidFill>
              <a:latin typeface="Arial"/>
              <a:ea typeface="Arial"/>
              <a:cs typeface="Arial"/>
              <a:sym typeface="Arial"/>
            </a:endParaRPr>
          </a:p>
        </p:txBody>
      </p:sp>
      <p:sp>
        <p:nvSpPr>
          <p:cNvPr id="192" name="Google Shape;192;p6"/>
          <p:cNvSpPr/>
          <p:nvPr/>
        </p:nvSpPr>
        <p:spPr>
          <a:xfrm>
            <a:off x="5219199" y="5128164"/>
            <a:ext cx="2565126" cy="584777"/>
          </a:xfrm>
          <a:prstGeom prst="rect">
            <a:avLst/>
          </a:prstGeom>
          <a:solidFill>
            <a:srgbClr val="9CC2E5">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إعلان صعود جسدها</a:t>
            </a:r>
            <a:endParaRPr b="0" i="0" sz="3200" u="none" cap="none" strike="noStrike">
              <a:solidFill>
                <a:schemeClr val="dk1"/>
              </a:solidFill>
              <a:latin typeface="Arial"/>
              <a:ea typeface="Arial"/>
              <a:cs typeface="Arial"/>
              <a:sym typeface="Arial"/>
            </a:endParaRPr>
          </a:p>
        </p:txBody>
      </p:sp>
      <p:sp>
        <p:nvSpPr>
          <p:cNvPr id="193" name="Google Shape;193;p6"/>
          <p:cNvSpPr/>
          <p:nvPr/>
        </p:nvSpPr>
        <p:spPr>
          <a:xfrm>
            <a:off x="4930256" y="3660028"/>
            <a:ext cx="971740" cy="5232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1 بشنس</a:t>
            </a:r>
            <a:endParaRPr b="0" i="0" sz="2800" u="none" cap="none" strike="noStrike">
              <a:solidFill>
                <a:schemeClr val="dk1"/>
              </a:solidFill>
              <a:latin typeface="Arial"/>
              <a:ea typeface="Arial"/>
              <a:cs typeface="Arial"/>
              <a:sym typeface="Arial"/>
            </a:endParaRPr>
          </a:p>
        </p:txBody>
      </p:sp>
      <p:sp>
        <p:nvSpPr>
          <p:cNvPr id="194" name="Google Shape;194;p6"/>
          <p:cNvSpPr/>
          <p:nvPr/>
        </p:nvSpPr>
        <p:spPr>
          <a:xfrm>
            <a:off x="4919035" y="4178915"/>
            <a:ext cx="994182" cy="5232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3 كيهك</a:t>
            </a:r>
            <a:endParaRPr b="0" i="0" sz="2800" u="none" cap="none" strike="noStrike">
              <a:solidFill>
                <a:schemeClr val="dk1"/>
              </a:solidFill>
              <a:latin typeface="Arial"/>
              <a:ea typeface="Arial"/>
              <a:cs typeface="Arial"/>
              <a:sym typeface="Arial"/>
            </a:endParaRPr>
          </a:p>
        </p:txBody>
      </p:sp>
      <p:sp>
        <p:nvSpPr>
          <p:cNvPr id="195" name="Google Shape;195;p6"/>
          <p:cNvSpPr/>
          <p:nvPr/>
        </p:nvSpPr>
        <p:spPr>
          <a:xfrm>
            <a:off x="5297185" y="4645699"/>
            <a:ext cx="966931" cy="5232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21 طوبة</a:t>
            </a:r>
            <a:endParaRPr b="0" i="0" sz="2800" u="none" cap="none" strike="noStrike">
              <a:solidFill>
                <a:schemeClr val="dk1"/>
              </a:solidFill>
              <a:latin typeface="Arial"/>
              <a:ea typeface="Arial"/>
              <a:cs typeface="Arial"/>
              <a:sym typeface="Arial"/>
            </a:endParaRPr>
          </a:p>
        </p:txBody>
      </p:sp>
      <p:sp>
        <p:nvSpPr>
          <p:cNvPr id="196" name="Google Shape;196;p6"/>
          <p:cNvSpPr/>
          <p:nvPr/>
        </p:nvSpPr>
        <p:spPr>
          <a:xfrm>
            <a:off x="4134167" y="5158940"/>
            <a:ext cx="1124026" cy="5232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16 مسرى</a:t>
            </a:r>
            <a:endParaRPr b="0" i="0" sz="2800" u="none" cap="none" strike="noStrike">
              <a:solidFill>
                <a:schemeClr val="dk1"/>
              </a:solidFill>
              <a:latin typeface="Arial"/>
              <a:ea typeface="Arial"/>
              <a:cs typeface="Arial"/>
              <a:sym typeface="Arial"/>
            </a:endParaRPr>
          </a:p>
        </p:txBody>
      </p:sp>
      <p:cxnSp>
        <p:nvCxnSpPr>
          <p:cNvPr id="197" name="Google Shape;197;p6"/>
          <p:cNvCxnSpPr/>
          <p:nvPr/>
        </p:nvCxnSpPr>
        <p:spPr>
          <a:xfrm>
            <a:off x="4002084" y="1872980"/>
            <a:ext cx="0" cy="4512356"/>
          </a:xfrm>
          <a:prstGeom prst="straightConnector1">
            <a:avLst/>
          </a:prstGeom>
          <a:noFill/>
          <a:ln cap="rnd" cmpd="thickThin" w="63500">
            <a:solidFill>
              <a:schemeClr val="accent1"/>
            </a:solidFill>
            <a:prstDash val="solid"/>
            <a:miter lim="800000"/>
            <a:headEnd len="sm" w="sm" type="none"/>
            <a:tailEnd len="sm" w="sm" type="none"/>
          </a:ln>
        </p:spPr>
      </p:cxnSp>
      <p:sp>
        <p:nvSpPr>
          <p:cNvPr id="198" name="Google Shape;198;p6"/>
          <p:cNvSpPr/>
          <p:nvPr/>
        </p:nvSpPr>
        <p:spPr>
          <a:xfrm>
            <a:off x="2896705" y="2338845"/>
            <a:ext cx="994182" cy="584777"/>
          </a:xfrm>
          <a:prstGeom prst="rect">
            <a:avLst/>
          </a:prstGeom>
          <a:solidFill>
            <a:srgbClr val="FF0000">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القيامة</a:t>
            </a:r>
            <a:endParaRPr b="0" i="0" sz="3200" u="none" cap="none" strike="noStrike">
              <a:solidFill>
                <a:schemeClr val="dk1"/>
              </a:solidFill>
              <a:latin typeface="Arial"/>
              <a:ea typeface="Arial"/>
              <a:cs typeface="Arial"/>
              <a:sym typeface="Arial"/>
            </a:endParaRPr>
          </a:p>
        </p:txBody>
      </p:sp>
      <p:sp>
        <p:nvSpPr>
          <p:cNvPr id="199" name="Google Shape;199;p6"/>
          <p:cNvSpPr/>
          <p:nvPr/>
        </p:nvSpPr>
        <p:spPr>
          <a:xfrm>
            <a:off x="324805" y="2095426"/>
            <a:ext cx="2270172" cy="9541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26 برمهات / 4 إبريل</a:t>
            </a:r>
            <a:endParaRPr/>
          </a:p>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30 برمودة / 8 مايو</a:t>
            </a:r>
            <a:endParaRPr b="0" i="0" sz="2800" u="none" cap="none" strike="noStrike">
              <a:solidFill>
                <a:schemeClr val="dk1"/>
              </a:solidFill>
              <a:latin typeface="Arial"/>
              <a:ea typeface="Arial"/>
              <a:cs typeface="Arial"/>
              <a:sym typeface="Arial"/>
            </a:endParaRPr>
          </a:p>
        </p:txBody>
      </p:sp>
      <p:sp>
        <p:nvSpPr>
          <p:cNvPr id="200" name="Google Shape;200;p6"/>
          <p:cNvSpPr/>
          <p:nvPr/>
        </p:nvSpPr>
        <p:spPr>
          <a:xfrm>
            <a:off x="4416968" y="2778533"/>
            <a:ext cx="3166251" cy="923460"/>
          </a:xfrm>
          <a:custGeom>
            <a:rect b="b" l="l" r="r" t="t"/>
            <a:pathLst>
              <a:path extrusionOk="0" fill="none" h="923460" w="3166251">
                <a:moveTo>
                  <a:pt x="0" y="0"/>
                </a:moveTo>
                <a:cubicBezTo>
                  <a:pt x="288200" y="-8738"/>
                  <a:pt x="353715" y="-4767"/>
                  <a:pt x="601588" y="0"/>
                </a:cubicBezTo>
                <a:cubicBezTo>
                  <a:pt x="849461" y="4767"/>
                  <a:pt x="876389" y="13113"/>
                  <a:pt x="1139850" y="0"/>
                </a:cubicBezTo>
                <a:cubicBezTo>
                  <a:pt x="1403311" y="-13113"/>
                  <a:pt x="1635913" y="-14670"/>
                  <a:pt x="1804763" y="0"/>
                </a:cubicBezTo>
                <a:cubicBezTo>
                  <a:pt x="1973613" y="14670"/>
                  <a:pt x="2124186" y="15182"/>
                  <a:pt x="2343026" y="0"/>
                </a:cubicBezTo>
                <a:cubicBezTo>
                  <a:pt x="2561866" y="-15182"/>
                  <a:pt x="2963073" y="-12465"/>
                  <a:pt x="3166251" y="0"/>
                </a:cubicBezTo>
                <a:cubicBezTo>
                  <a:pt x="3183240" y="121503"/>
                  <a:pt x="3184567" y="303022"/>
                  <a:pt x="3166251" y="461730"/>
                </a:cubicBezTo>
                <a:cubicBezTo>
                  <a:pt x="3147936" y="620438"/>
                  <a:pt x="3157774" y="706412"/>
                  <a:pt x="3166251" y="923460"/>
                </a:cubicBezTo>
                <a:cubicBezTo>
                  <a:pt x="2925170" y="915043"/>
                  <a:pt x="2632778" y="940825"/>
                  <a:pt x="2469676" y="923460"/>
                </a:cubicBezTo>
                <a:cubicBezTo>
                  <a:pt x="2306575" y="906095"/>
                  <a:pt x="2105208" y="947005"/>
                  <a:pt x="1899751" y="923460"/>
                </a:cubicBezTo>
                <a:cubicBezTo>
                  <a:pt x="1694295" y="899915"/>
                  <a:pt x="1557154" y="937018"/>
                  <a:pt x="1266500" y="923460"/>
                </a:cubicBezTo>
                <a:cubicBezTo>
                  <a:pt x="975846" y="909902"/>
                  <a:pt x="822303" y="922982"/>
                  <a:pt x="569925" y="923460"/>
                </a:cubicBezTo>
                <a:cubicBezTo>
                  <a:pt x="317547" y="923938"/>
                  <a:pt x="119786" y="927811"/>
                  <a:pt x="0" y="923460"/>
                </a:cubicBezTo>
                <a:cubicBezTo>
                  <a:pt x="-13321" y="762290"/>
                  <a:pt x="20355" y="584898"/>
                  <a:pt x="0" y="470965"/>
                </a:cubicBezTo>
                <a:cubicBezTo>
                  <a:pt x="-20355" y="357033"/>
                  <a:pt x="-19553" y="133201"/>
                  <a:pt x="0" y="0"/>
                </a:cubicBezTo>
                <a:close/>
              </a:path>
              <a:path extrusionOk="0" h="923460" w="3166251">
                <a:moveTo>
                  <a:pt x="0" y="0"/>
                </a:moveTo>
                <a:cubicBezTo>
                  <a:pt x="238914" y="16863"/>
                  <a:pt x="372716" y="16165"/>
                  <a:pt x="538263" y="0"/>
                </a:cubicBezTo>
                <a:cubicBezTo>
                  <a:pt x="703810" y="-16165"/>
                  <a:pt x="848179" y="3473"/>
                  <a:pt x="1076525" y="0"/>
                </a:cubicBezTo>
                <a:cubicBezTo>
                  <a:pt x="1304871" y="-3473"/>
                  <a:pt x="1533919" y="-13919"/>
                  <a:pt x="1678113" y="0"/>
                </a:cubicBezTo>
                <a:cubicBezTo>
                  <a:pt x="1822307" y="13919"/>
                  <a:pt x="2034267" y="19529"/>
                  <a:pt x="2248038" y="0"/>
                </a:cubicBezTo>
                <a:cubicBezTo>
                  <a:pt x="2461809" y="-19529"/>
                  <a:pt x="2785654" y="-21282"/>
                  <a:pt x="3166251" y="0"/>
                </a:cubicBezTo>
                <a:cubicBezTo>
                  <a:pt x="3148420" y="172294"/>
                  <a:pt x="3152705" y="256569"/>
                  <a:pt x="3166251" y="434026"/>
                </a:cubicBezTo>
                <a:cubicBezTo>
                  <a:pt x="3179797" y="611483"/>
                  <a:pt x="3178856" y="789126"/>
                  <a:pt x="3166251" y="923460"/>
                </a:cubicBezTo>
                <a:cubicBezTo>
                  <a:pt x="3028787" y="940285"/>
                  <a:pt x="2686295" y="918931"/>
                  <a:pt x="2564663" y="923460"/>
                </a:cubicBezTo>
                <a:cubicBezTo>
                  <a:pt x="2443031" y="927989"/>
                  <a:pt x="2240057" y="908346"/>
                  <a:pt x="1963076" y="923460"/>
                </a:cubicBezTo>
                <a:cubicBezTo>
                  <a:pt x="1686095" y="938574"/>
                  <a:pt x="1513025" y="906858"/>
                  <a:pt x="1266500" y="923460"/>
                </a:cubicBezTo>
                <a:cubicBezTo>
                  <a:pt x="1019975" y="940062"/>
                  <a:pt x="737124" y="912068"/>
                  <a:pt x="601588" y="923460"/>
                </a:cubicBezTo>
                <a:cubicBezTo>
                  <a:pt x="466052" y="934852"/>
                  <a:pt x="290020" y="932330"/>
                  <a:pt x="0" y="923460"/>
                </a:cubicBezTo>
                <a:cubicBezTo>
                  <a:pt x="-4591" y="795157"/>
                  <a:pt x="-8137" y="679141"/>
                  <a:pt x="0" y="443261"/>
                </a:cubicBezTo>
                <a:cubicBezTo>
                  <a:pt x="8137" y="207381"/>
                  <a:pt x="20196" y="110845"/>
                  <a:pt x="0" y="0"/>
                </a:cubicBezTo>
                <a:close/>
              </a:path>
            </a:pathLst>
          </a:cu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5401" u="none" cap="none" strike="noStrike">
                <a:solidFill>
                  <a:schemeClr val="dk1"/>
                </a:solidFill>
                <a:latin typeface="Arial"/>
                <a:ea typeface="Arial"/>
                <a:cs typeface="Arial"/>
                <a:sym typeface="Arial"/>
              </a:rPr>
              <a:t>أعياد القديسين</a:t>
            </a:r>
            <a:endParaRPr b="0" i="0" sz="5401" u="none" cap="none" strike="noStrike">
              <a:solidFill>
                <a:schemeClr val="dk1"/>
              </a:solidFill>
              <a:latin typeface="Arial"/>
              <a:ea typeface="Arial"/>
              <a:cs typeface="Arial"/>
              <a:sym typeface="Arial"/>
            </a:endParaRPr>
          </a:p>
        </p:txBody>
      </p:sp>
      <p:sp>
        <p:nvSpPr>
          <p:cNvPr id="201" name="Google Shape;201;p6"/>
          <p:cNvSpPr/>
          <p:nvPr/>
        </p:nvSpPr>
        <p:spPr>
          <a:xfrm>
            <a:off x="2609201" y="3193341"/>
            <a:ext cx="1372491" cy="584777"/>
          </a:xfrm>
          <a:prstGeom prst="rect">
            <a:avLst/>
          </a:prstGeom>
          <a:solidFill>
            <a:srgbClr val="FF0000">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الشعانيين</a:t>
            </a:r>
            <a:endParaRPr b="0" i="0" sz="3200" u="none" cap="none" strike="noStrike">
              <a:solidFill>
                <a:schemeClr val="dk1"/>
              </a:solidFill>
              <a:latin typeface="Arial"/>
              <a:ea typeface="Arial"/>
              <a:cs typeface="Arial"/>
              <a:sym typeface="Arial"/>
            </a:endParaRPr>
          </a:p>
        </p:txBody>
      </p:sp>
      <p:sp>
        <p:nvSpPr>
          <p:cNvPr id="202" name="Google Shape;202;p6"/>
          <p:cNvSpPr/>
          <p:nvPr/>
        </p:nvSpPr>
        <p:spPr>
          <a:xfrm>
            <a:off x="1434444" y="3223394"/>
            <a:ext cx="1109598" cy="584777"/>
          </a:xfrm>
          <a:prstGeom prst="rect">
            <a:avLst/>
          </a:prstGeom>
          <a:solidFill>
            <a:srgbClr val="FF0000">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الصعود</a:t>
            </a:r>
            <a:endParaRPr b="0" i="0" sz="3200" u="none" cap="none" strike="noStrike">
              <a:solidFill>
                <a:schemeClr val="dk1"/>
              </a:solidFill>
              <a:latin typeface="Arial"/>
              <a:ea typeface="Arial"/>
              <a:cs typeface="Arial"/>
              <a:sym typeface="Arial"/>
            </a:endParaRPr>
          </a:p>
        </p:txBody>
      </p:sp>
      <p:sp>
        <p:nvSpPr>
          <p:cNvPr id="203" name="Google Shape;203;p6"/>
          <p:cNvSpPr/>
          <p:nvPr/>
        </p:nvSpPr>
        <p:spPr>
          <a:xfrm>
            <a:off x="90259" y="3193339"/>
            <a:ext cx="1124026" cy="584777"/>
          </a:xfrm>
          <a:prstGeom prst="rect">
            <a:avLst/>
          </a:prstGeom>
          <a:solidFill>
            <a:srgbClr val="FF0000">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العنصرة</a:t>
            </a:r>
            <a:endParaRPr b="0" i="0" sz="3200" u="none" cap="none" strike="noStrike">
              <a:solidFill>
                <a:schemeClr val="dk1"/>
              </a:solidFill>
              <a:latin typeface="Arial"/>
              <a:ea typeface="Arial"/>
              <a:cs typeface="Arial"/>
              <a:sym typeface="Arial"/>
            </a:endParaRPr>
          </a:p>
        </p:txBody>
      </p:sp>
      <p:sp>
        <p:nvSpPr>
          <p:cNvPr id="204" name="Google Shape;204;p6"/>
          <p:cNvSpPr/>
          <p:nvPr/>
        </p:nvSpPr>
        <p:spPr>
          <a:xfrm>
            <a:off x="2013167" y="3933522"/>
            <a:ext cx="1713931" cy="584777"/>
          </a:xfrm>
          <a:prstGeom prst="rect">
            <a:avLst/>
          </a:prstGeom>
          <a:solidFill>
            <a:srgbClr val="D8D8D8">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خميس العهد</a:t>
            </a:r>
            <a:endParaRPr b="0" i="0" sz="3200" u="none" cap="none" strike="noStrike">
              <a:solidFill>
                <a:schemeClr val="dk1"/>
              </a:solidFill>
              <a:latin typeface="Arial"/>
              <a:ea typeface="Arial"/>
              <a:cs typeface="Arial"/>
              <a:sym typeface="Arial"/>
            </a:endParaRPr>
          </a:p>
        </p:txBody>
      </p:sp>
      <p:sp>
        <p:nvSpPr>
          <p:cNvPr id="205" name="Google Shape;205;p6"/>
          <p:cNvSpPr/>
          <p:nvPr/>
        </p:nvSpPr>
        <p:spPr>
          <a:xfrm>
            <a:off x="501024" y="3933522"/>
            <a:ext cx="1164100" cy="584777"/>
          </a:xfrm>
          <a:prstGeom prst="rect">
            <a:avLst/>
          </a:prstGeom>
          <a:solidFill>
            <a:srgbClr val="D8D8D8">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أحد توما</a:t>
            </a:r>
            <a:endParaRPr b="0" i="0" sz="3200" u="none" cap="none" strike="noStrike">
              <a:solidFill>
                <a:schemeClr val="dk1"/>
              </a:solidFill>
              <a:latin typeface="Arial"/>
              <a:ea typeface="Arial"/>
              <a:cs typeface="Arial"/>
              <a:sym typeface="Arial"/>
            </a:endParaRPr>
          </a:p>
        </p:txBody>
      </p:sp>
      <p:sp>
        <p:nvSpPr>
          <p:cNvPr id="206" name="Google Shape;206;p6"/>
          <p:cNvSpPr/>
          <p:nvPr/>
        </p:nvSpPr>
        <p:spPr>
          <a:xfrm>
            <a:off x="838810" y="4692157"/>
            <a:ext cx="2348720" cy="584777"/>
          </a:xfrm>
          <a:prstGeom prst="rect">
            <a:avLst/>
          </a:prstGeom>
          <a:solidFill>
            <a:srgbClr val="D8D8D8">
              <a:alpha val="8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صوم و فصح نينوى</a:t>
            </a:r>
            <a:endParaRPr b="0" i="0" sz="3200" u="none" cap="none" strike="noStrike">
              <a:solidFill>
                <a:schemeClr val="dk1"/>
              </a:solidFill>
              <a:latin typeface="Arial"/>
              <a:ea typeface="Arial"/>
              <a:cs typeface="Arial"/>
              <a:sym typeface="Arial"/>
            </a:endParaRPr>
          </a:p>
        </p:txBody>
      </p:sp>
      <p:sp>
        <p:nvSpPr>
          <p:cNvPr id="207" name="Google Shape;207;p6"/>
          <p:cNvSpPr/>
          <p:nvPr/>
        </p:nvSpPr>
        <p:spPr>
          <a:xfrm>
            <a:off x="6553937" y="1567094"/>
            <a:ext cx="1091966" cy="584777"/>
          </a:xfrm>
          <a:prstGeom prst="rect">
            <a:avLst/>
          </a:prstGeom>
          <a:solidFill>
            <a:srgbClr val="FF0000">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الصليب</a:t>
            </a:r>
            <a:endParaRPr b="0" i="0" sz="3200" u="none" cap="none" strike="noStrike">
              <a:solidFill>
                <a:schemeClr val="dk1"/>
              </a:solidFill>
              <a:latin typeface="Arial"/>
              <a:ea typeface="Arial"/>
              <a:cs typeface="Arial"/>
              <a:sym typeface="Arial"/>
            </a:endParaRPr>
          </a:p>
        </p:txBody>
      </p:sp>
      <p:sp>
        <p:nvSpPr>
          <p:cNvPr id="208" name="Google Shape;208;p6"/>
          <p:cNvSpPr/>
          <p:nvPr/>
        </p:nvSpPr>
        <p:spPr>
          <a:xfrm>
            <a:off x="4324561" y="1475529"/>
            <a:ext cx="2177199" cy="5232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17 توت – 10 برمهات</a:t>
            </a:r>
            <a:endParaRPr b="0" i="0" sz="2800" u="none" cap="none" strike="noStrike">
              <a:solidFill>
                <a:schemeClr val="dk1"/>
              </a:solidFill>
              <a:latin typeface="Arial"/>
              <a:ea typeface="Arial"/>
              <a:cs typeface="Arial"/>
              <a:sym typeface="Arial"/>
            </a:endParaRPr>
          </a:p>
        </p:txBody>
      </p:sp>
      <p:sp>
        <p:nvSpPr>
          <p:cNvPr id="209" name="Google Shape;209;p6"/>
          <p:cNvSpPr/>
          <p:nvPr/>
        </p:nvSpPr>
        <p:spPr>
          <a:xfrm>
            <a:off x="6180995" y="5664868"/>
            <a:ext cx="1285928" cy="584777"/>
          </a:xfrm>
          <a:prstGeom prst="rect">
            <a:avLst/>
          </a:prstGeom>
          <a:solidFill>
            <a:srgbClr val="9CC2E5">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مارمرقس </a:t>
            </a:r>
            <a:endParaRPr b="0" i="0" sz="3200" u="none" cap="none" strike="noStrike">
              <a:solidFill>
                <a:schemeClr val="dk1"/>
              </a:solidFill>
              <a:latin typeface="Arial"/>
              <a:ea typeface="Arial"/>
              <a:cs typeface="Arial"/>
              <a:sym typeface="Arial"/>
            </a:endParaRPr>
          </a:p>
        </p:txBody>
      </p:sp>
      <p:sp>
        <p:nvSpPr>
          <p:cNvPr id="210" name="Google Shape;210;p6"/>
          <p:cNvSpPr/>
          <p:nvPr/>
        </p:nvSpPr>
        <p:spPr>
          <a:xfrm>
            <a:off x="4094631" y="5705623"/>
            <a:ext cx="2228494" cy="5232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30 بابه – 30 برمودة</a:t>
            </a:r>
            <a:endParaRPr b="0" i="0" sz="2800" u="none" cap="none" strike="noStrike">
              <a:solidFill>
                <a:schemeClr val="dk1"/>
              </a:solidFill>
              <a:latin typeface="Arial"/>
              <a:ea typeface="Arial"/>
              <a:cs typeface="Arial"/>
              <a:sym typeface="Arial"/>
            </a:endParaRPr>
          </a:p>
        </p:txBody>
      </p:sp>
      <p:sp>
        <p:nvSpPr>
          <p:cNvPr id="211" name="Google Shape;211;p6"/>
          <p:cNvSpPr/>
          <p:nvPr/>
        </p:nvSpPr>
        <p:spPr>
          <a:xfrm>
            <a:off x="6138517" y="6143534"/>
            <a:ext cx="1370888" cy="584777"/>
          </a:xfrm>
          <a:prstGeom prst="rect">
            <a:avLst/>
          </a:prstGeom>
          <a:solidFill>
            <a:srgbClr val="9CC2E5">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مارجرجس </a:t>
            </a:r>
            <a:endParaRPr b="0" i="0" sz="3200" u="none" cap="none" strike="noStrike">
              <a:solidFill>
                <a:schemeClr val="dk1"/>
              </a:solidFill>
              <a:latin typeface="Arial"/>
              <a:ea typeface="Arial"/>
              <a:cs typeface="Arial"/>
              <a:sym typeface="Arial"/>
            </a:endParaRPr>
          </a:p>
        </p:txBody>
      </p:sp>
      <p:sp>
        <p:nvSpPr>
          <p:cNvPr id="212" name="Google Shape;212;p6"/>
          <p:cNvSpPr/>
          <p:nvPr/>
        </p:nvSpPr>
        <p:spPr>
          <a:xfrm>
            <a:off x="4534510" y="6192005"/>
            <a:ext cx="1292340" cy="5232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23  برمودة</a:t>
            </a:r>
            <a:endParaRPr b="0" i="0" sz="2800" u="none" cap="none" strike="noStrike">
              <a:solidFill>
                <a:schemeClr val="dk1"/>
              </a:solidFill>
              <a:latin typeface="Arial"/>
              <a:ea typeface="Arial"/>
              <a:cs typeface="Arial"/>
              <a:sym typeface="Arial"/>
            </a:endParaRPr>
          </a:p>
        </p:txBody>
      </p:sp>
      <p:sp>
        <p:nvSpPr>
          <p:cNvPr id="213" name="Google Shape;213;p6"/>
          <p:cNvSpPr/>
          <p:nvPr/>
        </p:nvSpPr>
        <p:spPr>
          <a:xfrm>
            <a:off x="6191420" y="2087042"/>
            <a:ext cx="1938351" cy="584777"/>
          </a:xfrm>
          <a:prstGeom prst="rect">
            <a:avLst/>
          </a:prstGeom>
          <a:solidFill>
            <a:srgbClr val="FF0000">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3200" u="none" cap="none" strike="noStrike">
                <a:solidFill>
                  <a:schemeClr val="dk1"/>
                </a:solidFill>
                <a:latin typeface="Arial"/>
                <a:ea typeface="Arial"/>
                <a:cs typeface="Arial"/>
                <a:sym typeface="Arial"/>
              </a:rPr>
              <a:t>الأعياد السيدية</a:t>
            </a:r>
            <a:endParaRPr b="0" i="0" sz="3200" u="none" cap="none" strike="noStrike">
              <a:solidFill>
                <a:schemeClr val="dk1"/>
              </a:solidFill>
              <a:latin typeface="Arial"/>
              <a:ea typeface="Arial"/>
              <a:cs typeface="Arial"/>
              <a:sym typeface="Arial"/>
            </a:endParaRPr>
          </a:p>
        </p:txBody>
      </p:sp>
      <p:sp>
        <p:nvSpPr>
          <p:cNvPr id="214" name="Google Shape;214;p6"/>
          <p:cNvSpPr/>
          <p:nvPr/>
        </p:nvSpPr>
        <p:spPr>
          <a:xfrm>
            <a:off x="4023271" y="1911587"/>
            <a:ext cx="2375971" cy="9541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29 من كل شهر</a:t>
            </a:r>
            <a:endParaRPr/>
          </a:p>
          <a:p>
            <a:pPr indent="0" lvl="0" marL="0" marR="0" rtl="0" algn="ctr">
              <a:spcBef>
                <a:spcPts val="0"/>
              </a:spcBef>
              <a:spcAft>
                <a:spcPts val="0"/>
              </a:spcAft>
              <a:buNone/>
            </a:pPr>
            <a:r>
              <a:rPr b="0" i="0" lang="ar-EG" sz="2800" u="none" cap="none" strike="noStrike">
                <a:solidFill>
                  <a:schemeClr val="dk1"/>
                </a:solidFill>
                <a:latin typeface="Arial"/>
                <a:ea typeface="Arial"/>
                <a:cs typeface="Arial"/>
                <a:sym typeface="Arial"/>
              </a:rPr>
              <a:t>(ما عدا طوبة و أمشير)</a:t>
            </a:r>
            <a:endParaRPr b="0" i="0" sz="2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8" name="Shape 218"/>
        <p:cNvGrpSpPr/>
        <p:nvPr/>
      </p:nvGrpSpPr>
      <p:grpSpPr>
        <a:xfrm>
          <a:off x="0" y="0"/>
          <a:ext cx="0" cy="0"/>
          <a:chOff x="0" y="0"/>
          <a:chExt cx="0" cy="0"/>
        </a:xfrm>
      </p:grpSpPr>
      <p:sp>
        <p:nvSpPr>
          <p:cNvPr id="219" name="Google Shape;219;p7"/>
          <p:cNvSpPr txBox="1"/>
          <p:nvPr/>
        </p:nvSpPr>
        <p:spPr>
          <a:xfrm>
            <a:off x="704850" y="575786"/>
            <a:ext cx="10782300" cy="5262979"/>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1" i="0" lang="ar-EG" sz="4800" u="none" cap="none" strike="noStrike">
                <a:solidFill>
                  <a:schemeClr val="dk1"/>
                </a:solidFill>
                <a:latin typeface="Arial"/>
                <a:ea typeface="Arial"/>
                <a:cs typeface="Arial"/>
                <a:sym typeface="Arial"/>
              </a:rPr>
              <a:t>"يا أخوتنا تحفظوا في أيام الأعياد التي هي ميلاد الرب وكملوه في خمس وعشرين من الشهر التاسع الذي للعبرانيين وهو </a:t>
            </a:r>
            <a:r>
              <a:rPr b="1" i="0" lang="ar-EG" sz="4800" u="none" cap="none" strike="noStrike">
                <a:solidFill>
                  <a:srgbClr val="C00000"/>
                </a:solidFill>
                <a:latin typeface="Arial"/>
                <a:ea typeface="Arial"/>
                <a:cs typeface="Arial"/>
                <a:sym typeface="Arial"/>
              </a:rPr>
              <a:t>التاسع والعشرون من الشهر الرابع الذي للمصريين</a:t>
            </a:r>
            <a:r>
              <a:rPr b="1" i="0" lang="ar-EG" sz="4800" u="none" cap="none" strike="noStrike">
                <a:solidFill>
                  <a:schemeClr val="dk1"/>
                </a:solidFill>
                <a:latin typeface="Arial"/>
                <a:ea typeface="Arial"/>
                <a:cs typeface="Arial"/>
                <a:sym typeface="Arial"/>
              </a:rPr>
              <a:t> ومن بعد هذا فليكن جليلا عندكم عيد الأبيفانيا (أي عيد الظهور) ، وتعملوه في اليوم السادس من الشهر العاشر الذي للعبرانيين الذي هو </a:t>
            </a:r>
            <a:r>
              <a:rPr b="1" i="0" lang="ar-EG" sz="4800" u="none" cap="none" strike="noStrike">
                <a:solidFill>
                  <a:srgbClr val="C00000"/>
                </a:solidFill>
                <a:latin typeface="Arial"/>
                <a:ea typeface="Arial"/>
                <a:cs typeface="Arial"/>
                <a:sym typeface="Arial"/>
              </a:rPr>
              <a:t>الحادي عشر من الشهر الخامس الذي للمصريين</a:t>
            </a:r>
            <a:r>
              <a:rPr b="1" i="0" lang="ar-EG" sz="4800" u="none" cap="none" strike="noStrike">
                <a:solidFill>
                  <a:schemeClr val="dk1"/>
                </a:solidFill>
                <a:latin typeface="Arial"/>
                <a:ea typeface="Arial"/>
                <a:cs typeface="Arial"/>
                <a:sym typeface="Arial"/>
              </a:rPr>
              <a:t>“ الدسقولية </a:t>
            </a:r>
            <a:r>
              <a:rPr b="1" i="0" lang="ar-EG" sz="1801" u="none" cap="none" strike="noStrike">
                <a:solidFill>
                  <a:schemeClr val="dk1"/>
                </a:solidFill>
                <a:latin typeface="Arial"/>
                <a:ea typeface="Arial"/>
                <a:cs typeface="Arial"/>
                <a:sym typeface="Arial"/>
              </a:rPr>
              <a:t>[3]</a:t>
            </a:r>
            <a:endParaRPr/>
          </a:p>
        </p:txBody>
      </p:sp>
      <p:sp>
        <p:nvSpPr>
          <p:cNvPr id="220" name="Google Shape;220;p7">
            <a:hlinkClick action="ppaction://hlinksldjump" r:id="rId3"/>
          </p:cNvPr>
          <p:cNvSpPr/>
          <p:nvPr/>
        </p:nvSpPr>
        <p:spPr>
          <a:xfrm>
            <a:off x="704851" y="5543550"/>
            <a:ext cx="971550" cy="471964"/>
          </a:xfrm>
          <a:prstGeom prst="leftArrow">
            <a:avLst>
              <a:gd fmla="val 50000" name="adj1"/>
              <a:gd fmla="val 50000" name="adj2"/>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EG" sz="1801" u="none" cap="none" strike="noStrike">
                <a:solidFill>
                  <a:schemeClr val="lt1"/>
                </a:solidFill>
                <a:latin typeface="Calibri"/>
                <a:ea typeface="Calibri"/>
                <a:cs typeface="Calibri"/>
                <a:sym typeface="Calibri"/>
              </a:rPr>
              <a:t>Back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4" name="Shape 224"/>
        <p:cNvGrpSpPr/>
        <p:nvPr/>
      </p:nvGrpSpPr>
      <p:grpSpPr>
        <a:xfrm>
          <a:off x="0" y="0"/>
          <a:ext cx="0" cy="0"/>
          <a:chOff x="0" y="0"/>
          <a:chExt cx="0" cy="0"/>
        </a:xfrm>
      </p:grpSpPr>
      <p:sp>
        <p:nvSpPr>
          <p:cNvPr id="225" name="Google Shape;225;p8"/>
          <p:cNvSpPr/>
          <p:nvPr/>
        </p:nvSpPr>
        <p:spPr>
          <a:xfrm>
            <a:off x="7884637" y="79355"/>
            <a:ext cx="3577332" cy="769443"/>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FFFFFF"/>
                </a:solidFill>
                <a:latin typeface="Arial"/>
                <a:ea typeface="Arial"/>
                <a:cs typeface="Arial"/>
                <a:sym typeface="Arial"/>
              </a:rPr>
              <a:t>سبتمبــــــــــــــــــر</a:t>
            </a:r>
            <a:endParaRPr b="1" i="0" sz="4400" u="none" cap="none" strike="noStrike">
              <a:solidFill>
                <a:srgbClr val="FFFFFF"/>
              </a:solidFill>
              <a:latin typeface="Arial"/>
              <a:ea typeface="Arial"/>
              <a:cs typeface="Arial"/>
              <a:sym typeface="Arial"/>
            </a:endParaRPr>
          </a:p>
        </p:txBody>
      </p:sp>
      <p:sp>
        <p:nvSpPr>
          <p:cNvPr id="226" name="Google Shape;226;p8"/>
          <p:cNvSpPr/>
          <p:nvPr/>
        </p:nvSpPr>
        <p:spPr>
          <a:xfrm>
            <a:off x="4014218" y="79355"/>
            <a:ext cx="3912069" cy="769443"/>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FFFFFF"/>
                </a:solidFill>
                <a:latin typeface="Arial"/>
                <a:ea typeface="Arial"/>
                <a:cs typeface="Arial"/>
                <a:sym typeface="Arial"/>
              </a:rPr>
              <a:t>أكتوبــــــــــــــــــــر</a:t>
            </a:r>
            <a:endParaRPr b="1" i="0" sz="4400" u="none" cap="none" strike="noStrike">
              <a:solidFill>
                <a:srgbClr val="FFFFFF"/>
              </a:solidFill>
              <a:latin typeface="Arial"/>
              <a:ea typeface="Arial"/>
              <a:cs typeface="Arial"/>
              <a:sym typeface="Arial"/>
            </a:endParaRPr>
          </a:p>
        </p:txBody>
      </p:sp>
      <p:sp>
        <p:nvSpPr>
          <p:cNvPr id="227" name="Google Shape;227;p8"/>
          <p:cNvSpPr/>
          <p:nvPr/>
        </p:nvSpPr>
        <p:spPr>
          <a:xfrm>
            <a:off x="395297" y="79357"/>
            <a:ext cx="3912069" cy="769443"/>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FFFFFF"/>
                </a:solidFill>
                <a:latin typeface="Arial"/>
                <a:ea typeface="Arial"/>
                <a:cs typeface="Arial"/>
                <a:sym typeface="Arial"/>
              </a:rPr>
              <a:t>نوفمبــــــــــــــــــــر</a:t>
            </a:r>
            <a:endParaRPr b="1" i="0" sz="4400" u="none" cap="none" strike="noStrike">
              <a:solidFill>
                <a:srgbClr val="FFFFFF"/>
              </a:solidFill>
              <a:latin typeface="Arial"/>
              <a:ea typeface="Arial"/>
              <a:cs typeface="Arial"/>
              <a:sym typeface="Arial"/>
            </a:endParaRPr>
          </a:p>
        </p:txBody>
      </p:sp>
      <p:sp>
        <p:nvSpPr>
          <p:cNvPr id="228" name="Google Shape;228;p8"/>
          <p:cNvSpPr/>
          <p:nvPr/>
        </p:nvSpPr>
        <p:spPr>
          <a:xfrm>
            <a:off x="6252904" y="510466"/>
            <a:ext cx="3577332" cy="76944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385623"/>
                </a:solidFill>
                <a:latin typeface="Arial"/>
                <a:ea typeface="Arial"/>
                <a:cs typeface="Arial"/>
                <a:sym typeface="Arial"/>
              </a:rPr>
              <a:t>تـــــــــــــــــــــــوت</a:t>
            </a:r>
            <a:endParaRPr b="1" i="0" sz="4400" u="none" cap="none" strike="noStrike">
              <a:solidFill>
                <a:srgbClr val="385623"/>
              </a:solidFill>
              <a:latin typeface="Arial"/>
              <a:ea typeface="Arial"/>
              <a:cs typeface="Arial"/>
              <a:sym typeface="Arial"/>
            </a:endParaRPr>
          </a:p>
        </p:txBody>
      </p:sp>
      <p:sp>
        <p:nvSpPr>
          <p:cNvPr id="229" name="Google Shape;229;p8"/>
          <p:cNvSpPr/>
          <p:nvPr/>
        </p:nvSpPr>
        <p:spPr>
          <a:xfrm>
            <a:off x="2501683" y="510466"/>
            <a:ext cx="4212770" cy="76944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385623"/>
                </a:solidFill>
                <a:latin typeface="Arial"/>
                <a:ea typeface="Arial"/>
                <a:cs typeface="Arial"/>
                <a:sym typeface="Arial"/>
              </a:rPr>
              <a:t>بابــــــــــــــــــــــه</a:t>
            </a:r>
            <a:endParaRPr b="1" i="0" sz="4400" u="none" cap="none" strike="noStrike">
              <a:solidFill>
                <a:srgbClr val="385623"/>
              </a:solidFill>
              <a:latin typeface="Arial"/>
              <a:ea typeface="Arial"/>
              <a:cs typeface="Arial"/>
              <a:sym typeface="Arial"/>
            </a:endParaRPr>
          </a:p>
        </p:txBody>
      </p:sp>
      <p:sp>
        <p:nvSpPr>
          <p:cNvPr id="230" name="Google Shape;230;p8"/>
          <p:cNvSpPr/>
          <p:nvPr/>
        </p:nvSpPr>
        <p:spPr>
          <a:xfrm>
            <a:off x="265177" y="510466"/>
            <a:ext cx="2889504" cy="76944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385623"/>
                </a:solidFill>
                <a:latin typeface="Arial"/>
                <a:ea typeface="Arial"/>
                <a:cs typeface="Arial"/>
                <a:sym typeface="Arial"/>
              </a:rPr>
              <a:t>هاتور</a:t>
            </a:r>
            <a:endParaRPr b="1" i="0" sz="4400" u="none" cap="none" strike="noStrike">
              <a:solidFill>
                <a:srgbClr val="385623"/>
              </a:solidFill>
              <a:latin typeface="Arial"/>
              <a:ea typeface="Arial"/>
              <a:cs typeface="Arial"/>
              <a:sym typeface="Arial"/>
            </a:endParaRPr>
          </a:p>
        </p:txBody>
      </p:sp>
      <p:sp>
        <p:nvSpPr>
          <p:cNvPr id="231" name="Google Shape;231;p8"/>
          <p:cNvSpPr/>
          <p:nvPr/>
        </p:nvSpPr>
        <p:spPr>
          <a:xfrm>
            <a:off x="9379671" y="510466"/>
            <a:ext cx="2889504" cy="76944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385623"/>
                </a:solidFill>
                <a:latin typeface="Arial"/>
                <a:ea typeface="Arial"/>
                <a:cs typeface="Arial"/>
                <a:sym typeface="Arial"/>
              </a:rPr>
              <a:t>مسرى/نسىء</a:t>
            </a:r>
            <a:endParaRPr b="1" i="0" sz="4400" u="none" cap="none" strike="noStrike">
              <a:solidFill>
                <a:srgbClr val="385623"/>
              </a:solidFill>
              <a:latin typeface="Arial"/>
              <a:ea typeface="Arial"/>
              <a:cs typeface="Arial"/>
              <a:sym typeface="Arial"/>
            </a:endParaRPr>
          </a:p>
        </p:txBody>
      </p:sp>
      <p:sp>
        <p:nvSpPr>
          <p:cNvPr id="232" name="Google Shape;232;p8"/>
          <p:cNvSpPr/>
          <p:nvPr/>
        </p:nvSpPr>
        <p:spPr>
          <a:xfrm>
            <a:off x="7884637" y="1738448"/>
            <a:ext cx="3577332" cy="769443"/>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FFFFFF"/>
                </a:solidFill>
                <a:latin typeface="Arial"/>
                <a:ea typeface="Arial"/>
                <a:cs typeface="Arial"/>
                <a:sym typeface="Arial"/>
              </a:rPr>
              <a:t>ديسمبــــــــــــــــــر</a:t>
            </a:r>
            <a:endParaRPr b="1" i="0" sz="4400" u="none" cap="none" strike="noStrike">
              <a:solidFill>
                <a:srgbClr val="FFFFFF"/>
              </a:solidFill>
              <a:latin typeface="Arial"/>
              <a:ea typeface="Arial"/>
              <a:cs typeface="Arial"/>
              <a:sym typeface="Arial"/>
            </a:endParaRPr>
          </a:p>
        </p:txBody>
      </p:sp>
      <p:sp>
        <p:nvSpPr>
          <p:cNvPr id="233" name="Google Shape;233;p8"/>
          <p:cNvSpPr/>
          <p:nvPr/>
        </p:nvSpPr>
        <p:spPr>
          <a:xfrm>
            <a:off x="4014218" y="1738448"/>
            <a:ext cx="3912069" cy="769443"/>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FFFFFF"/>
                </a:solidFill>
                <a:latin typeface="Arial"/>
                <a:ea typeface="Arial"/>
                <a:cs typeface="Arial"/>
                <a:sym typeface="Arial"/>
              </a:rPr>
              <a:t>ينايـــــــــــــــــــــــر</a:t>
            </a:r>
            <a:endParaRPr b="1" i="0" sz="4400" u="none" cap="none" strike="noStrike">
              <a:solidFill>
                <a:srgbClr val="FFFFFF"/>
              </a:solidFill>
              <a:latin typeface="Arial"/>
              <a:ea typeface="Arial"/>
              <a:cs typeface="Arial"/>
              <a:sym typeface="Arial"/>
            </a:endParaRPr>
          </a:p>
        </p:txBody>
      </p:sp>
      <p:sp>
        <p:nvSpPr>
          <p:cNvPr id="234" name="Google Shape;234;p8"/>
          <p:cNvSpPr/>
          <p:nvPr/>
        </p:nvSpPr>
        <p:spPr>
          <a:xfrm>
            <a:off x="395297" y="1738450"/>
            <a:ext cx="3912069" cy="769443"/>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FFFFFF"/>
                </a:solidFill>
                <a:latin typeface="Arial"/>
                <a:ea typeface="Arial"/>
                <a:cs typeface="Arial"/>
                <a:sym typeface="Arial"/>
              </a:rPr>
              <a:t>فبرايـــــــــــــــــــــــر</a:t>
            </a:r>
            <a:endParaRPr b="1" i="0" sz="4400" u="none" cap="none" strike="noStrike">
              <a:solidFill>
                <a:srgbClr val="FFFFFF"/>
              </a:solidFill>
              <a:latin typeface="Arial"/>
              <a:ea typeface="Arial"/>
              <a:cs typeface="Arial"/>
              <a:sym typeface="Arial"/>
            </a:endParaRPr>
          </a:p>
        </p:txBody>
      </p:sp>
      <p:sp>
        <p:nvSpPr>
          <p:cNvPr id="235" name="Google Shape;235;p8"/>
          <p:cNvSpPr/>
          <p:nvPr/>
        </p:nvSpPr>
        <p:spPr>
          <a:xfrm>
            <a:off x="6252904" y="2187847"/>
            <a:ext cx="3577332" cy="76944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385623"/>
                </a:solidFill>
                <a:latin typeface="Arial"/>
                <a:ea typeface="Arial"/>
                <a:cs typeface="Arial"/>
                <a:sym typeface="Arial"/>
              </a:rPr>
              <a:t>كيهــــــــــــــــــــك</a:t>
            </a:r>
            <a:endParaRPr b="1" i="0" sz="4400" u="none" cap="none" strike="noStrike">
              <a:solidFill>
                <a:srgbClr val="385623"/>
              </a:solidFill>
              <a:latin typeface="Arial"/>
              <a:ea typeface="Arial"/>
              <a:cs typeface="Arial"/>
              <a:sym typeface="Arial"/>
            </a:endParaRPr>
          </a:p>
        </p:txBody>
      </p:sp>
      <p:sp>
        <p:nvSpPr>
          <p:cNvPr id="236" name="Google Shape;236;p8"/>
          <p:cNvSpPr/>
          <p:nvPr/>
        </p:nvSpPr>
        <p:spPr>
          <a:xfrm>
            <a:off x="2501683" y="2187847"/>
            <a:ext cx="4212770" cy="76944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385623"/>
                </a:solidFill>
                <a:latin typeface="Arial"/>
                <a:ea typeface="Arial"/>
                <a:cs typeface="Arial"/>
                <a:sym typeface="Arial"/>
              </a:rPr>
              <a:t>طوبــــــــــــــــــــــة</a:t>
            </a:r>
            <a:endParaRPr b="1" i="0" sz="4400" u="none" cap="none" strike="noStrike">
              <a:solidFill>
                <a:srgbClr val="385623"/>
              </a:solidFill>
              <a:latin typeface="Arial"/>
              <a:ea typeface="Arial"/>
              <a:cs typeface="Arial"/>
              <a:sym typeface="Arial"/>
            </a:endParaRPr>
          </a:p>
        </p:txBody>
      </p:sp>
      <p:sp>
        <p:nvSpPr>
          <p:cNvPr id="237" name="Google Shape;237;p8"/>
          <p:cNvSpPr/>
          <p:nvPr/>
        </p:nvSpPr>
        <p:spPr>
          <a:xfrm>
            <a:off x="265177" y="2187847"/>
            <a:ext cx="2889504" cy="76944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385623"/>
                </a:solidFill>
                <a:latin typeface="Arial"/>
                <a:ea typeface="Arial"/>
                <a:cs typeface="Arial"/>
                <a:sym typeface="Arial"/>
              </a:rPr>
              <a:t>أمشير</a:t>
            </a:r>
            <a:endParaRPr b="1" i="0" sz="4400" u="none" cap="none" strike="noStrike">
              <a:solidFill>
                <a:srgbClr val="385623"/>
              </a:solidFill>
              <a:latin typeface="Arial"/>
              <a:ea typeface="Arial"/>
              <a:cs typeface="Arial"/>
              <a:sym typeface="Arial"/>
            </a:endParaRPr>
          </a:p>
        </p:txBody>
      </p:sp>
      <p:sp>
        <p:nvSpPr>
          <p:cNvPr id="238" name="Google Shape;238;p8"/>
          <p:cNvSpPr/>
          <p:nvPr/>
        </p:nvSpPr>
        <p:spPr>
          <a:xfrm>
            <a:off x="9286621" y="2187845"/>
            <a:ext cx="2199732" cy="76944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385623"/>
                </a:solidFill>
                <a:latin typeface="Arial"/>
                <a:ea typeface="Arial"/>
                <a:cs typeface="Arial"/>
                <a:sym typeface="Arial"/>
              </a:rPr>
              <a:t>هاتور</a:t>
            </a:r>
            <a:endParaRPr b="1" i="0" sz="4400" u="none" cap="none" strike="noStrike">
              <a:solidFill>
                <a:srgbClr val="385623"/>
              </a:solidFill>
              <a:latin typeface="Arial"/>
              <a:ea typeface="Arial"/>
              <a:cs typeface="Arial"/>
              <a:sym typeface="Arial"/>
            </a:endParaRPr>
          </a:p>
        </p:txBody>
      </p:sp>
      <p:sp>
        <p:nvSpPr>
          <p:cNvPr id="239" name="Google Shape;239;p8"/>
          <p:cNvSpPr/>
          <p:nvPr/>
        </p:nvSpPr>
        <p:spPr>
          <a:xfrm>
            <a:off x="7909021" y="3399607"/>
            <a:ext cx="3577332" cy="769443"/>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FFFFFF"/>
                </a:solidFill>
                <a:latin typeface="Arial"/>
                <a:ea typeface="Arial"/>
                <a:cs typeface="Arial"/>
                <a:sym typeface="Arial"/>
              </a:rPr>
              <a:t>مــــــــــــــــــارس</a:t>
            </a:r>
            <a:endParaRPr b="1" i="0" sz="4400" u="none" cap="none" strike="noStrike">
              <a:solidFill>
                <a:srgbClr val="FFFFFF"/>
              </a:solidFill>
              <a:latin typeface="Arial"/>
              <a:ea typeface="Arial"/>
              <a:cs typeface="Arial"/>
              <a:sym typeface="Arial"/>
            </a:endParaRPr>
          </a:p>
        </p:txBody>
      </p:sp>
      <p:sp>
        <p:nvSpPr>
          <p:cNvPr id="240" name="Google Shape;240;p8"/>
          <p:cNvSpPr/>
          <p:nvPr/>
        </p:nvSpPr>
        <p:spPr>
          <a:xfrm>
            <a:off x="4130042" y="3399609"/>
            <a:ext cx="3912069" cy="769443"/>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FFFFFF"/>
                </a:solidFill>
                <a:latin typeface="Arial"/>
                <a:ea typeface="Arial"/>
                <a:cs typeface="Arial"/>
                <a:sym typeface="Arial"/>
              </a:rPr>
              <a:t>إبريـــــــــــــــــــــــــل</a:t>
            </a:r>
            <a:endParaRPr b="1" i="0" sz="4400" u="none" cap="none" strike="noStrike">
              <a:solidFill>
                <a:srgbClr val="FFFFFF"/>
              </a:solidFill>
              <a:latin typeface="Arial"/>
              <a:ea typeface="Arial"/>
              <a:cs typeface="Arial"/>
              <a:sym typeface="Arial"/>
            </a:endParaRPr>
          </a:p>
        </p:txBody>
      </p:sp>
      <p:sp>
        <p:nvSpPr>
          <p:cNvPr id="241" name="Google Shape;241;p8"/>
          <p:cNvSpPr/>
          <p:nvPr/>
        </p:nvSpPr>
        <p:spPr>
          <a:xfrm>
            <a:off x="419681" y="3399609"/>
            <a:ext cx="3912069" cy="769443"/>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FFFFFF"/>
                </a:solidFill>
                <a:latin typeface="Arial"/>
                <a:ea typeface="Arial"/>
                <a:cs typeface="Arial"/>
                <a:sym typeface="Arial"/>
              </a:rPr>
              <a:t>مايـــــــــــــــــــــــــو</a:t>
            </a:r>
            <a:endParaRPr b="1" i="0" sz="4400" u="none" cap="none" strike="noStrike">
              <a:solidFill>
                <a:srgbClr val="FFFFFF"/>
              </a:solidFill>
              <a:latin typeface="Arial"/>
              <a:ea typeface="Arial"/>
              <a:cs typeface="Arial"/>
              <a:sym typeface="Arial"/>
            </a:endParaRPr>
          </a:p>
        </p:txBody>
      </p:sp>
      <p:sp>
        <p:nvSpPr>
          <p:cNvPr id="242" name="Google Shape;242;p8"/>
          <p:cNvSpPr/>
          <p:nvPr/>
        </p:nvSpPr>
        <p:spPr>
          <a:xfrm>
            <a:off x="6277288" y="3858151"/>
            <a:ext cx="3577332" cy="76944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385623"/>
                </a:solidFill>
                <a:latin typeface="Arial"/>
                <a:ea typeface="Arial"/>
                <a:cs typeface="Arial"/>
                <a:sym typeface="Arial"/>
              </a:rPr>
              <a:t>برمهــــــــــــــــــات</a:t>
            </a:r>
            <a:endParaRPr b="1" i="0" sz="4400" u="none" cap="none" strike="noStrike">
              <a:solidFill>
                <a:srgbClr val="385623"/>
              </a:solidFill>
              <a:latin typeface="Arial"/>
              <a:ea typeface="Arial"/>
              <a:cs typeface="Arial"/>
              <a:sym typeface="Arial"/>
            </a:endParaRPr>
          </a:p>
        </p:txBody>
      </p:sp>
      <p:sp>
        <p:nvSpPr>
          <p:cNvPr id="243" name="Google Shape;243;p8"/>
          <p:cNvSpPr/>
          <p:nvPr/>
        </p:nvSpPr>
        <p:spPr>
          <a:xfrm>
            <a:off x="2407194" y="3858151"/>
            <a:ext cx="4212770" cy="76944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385623"/>
                </a:solidFill>
                <a:latin typeface="Arial"/>
                <a:ea typeface="Arial"/>
                <a:cs typeface="Arial"/>
                <a:sym typeface="Arial"/>
              </a:rPr>
              <a:t>بـــــــــــــــــــــــرمودة</a:t>
            </a:r>
            <a:endParaRPr b="1" i="0" sz="4400" u="none" cap="none" strike="noStrike">
              <a:solidFill>
                <a:srgbClr val="385623"/>
              </a:solidFill>
              <a:latin typeface="Arial"/>
              <a:ea typeface="Arial"/>
              <a:cs typeface="Arial"/>
              <a:sym typeface="Arial"/>
            </a:endParaRPr>
          </a:p>
        </p:txBody>
      </p:sp>
      <p:sp>
        <p:nvSpPr>
          <p:cNvPr id="244" name="Google Shape;244;p8"/>
          <p:cNvSpPr/>
          <p:nvPr/>
        </p:nvSpPr>
        <p:spPr>
          <a:xfrm>
            <a:off x="289561" y="3858151"/>
            <a:ext cx="2571584" cy="76944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385623"/>
                </a:solidFill>
                <a:latin typeface="Arial"/>
                <a:ea typeface="Arial"/>
                <a:cs typeface="Arial"/>
                <a:sym typeface="Arial"/>
              </a:rPr>
              <a:t>بشنس</a:t>
            </a:r>
            <a:endParaRPr b="1" i="0" sz="4400" u="none" cap="none" strike="noStrike">
              <a:solidFill>
                <a:srgbClr val="385623"/>
              </a:solidFill>
              <a:latin typeface="Arial"/>
              <a:ea typeface="Arial"/>
              <a:cs typeface="Arial"/>
              <a:sym typeface="Arial"/>
            </a:endParaRPr>
          </a:p>
        </p:txBody>
      </p:sp>
      <p:sp>
        <p:nvSpPr>
          <p:cNvPr id="245" name="Google Shape;245;p8"/>
          <p:cNvSpPr/>
          <p:nvPr/>
        </p:nvSpPr>
        <p:spPr>
          <a:xfrm>
            <a:off x="9379671" y="3858149"/>
            <a:ext cx="2239708" cy="76944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385623"/>
                </a:solidFill>
                <a:latin typeface="Arial"/>
                <a:ea typeface="Arial"/>
                <a:cs typeface="Arial"/>
                <a:sym typeface="Arial"/>
              </a:rPr>
              <a:t>أمشير</a:t>
            </a:r>
            <a:endParaRPr b="1" i="0" sz="4400" u="none" cap="none" strike="noStrike">
              <a:solidFill>
                <a:srgbClr val="385623"/>
              </a:solidFill>
              <a:latin typeface="Arial"/>
              <a:ea typeface="Arial"/>
              <a:cs typeface="Arial"/>
              <a:sym typeface="Arial"/>
            </a:endParaRPr>
          </a:p>
        </p:txBody>
      </p:sp>
      <p:sp>
        <p:nvSpPr>
          <p:cNvPr id="246" name="Google Shape;246;p8"/>
          <p:cNvSpPr/>
          <p:nvPr/>
        </p:nvSpPr>
        <p:spPr>
          <a:xfrm>
            <a:off x="7942550" y="5024192"/>
            <a:ext cx="3577332" cy="769443"/>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FFFFFF"/>
                </a:solidFill>
                <a:latin typeface="Arial"/>
                <a:ea typeface="Arial"/>
                <a:cs typeface="Arial"/>
                <a:sym typeface="Arial"/>
              </a:rPr>
              <a:t>يونيــــــــــــــــــــو</a:t>
            </a:r>
            <a:endParaRPr b="1" i="0" sz="4400" u="none" cap="none" strike="noStrike">
              <a:solidFill>
                <a:srgbClr val="FFFFFF"/>
              </a:solidFill>
              <a:latin typeface="Arial"/>
              <a:ea typeface="Arial"/>
              <a:cs typeface="Arial"/>
              <a:sym typeface="Arial"/>
            </a:endParaRPr>
          </a:p>
        </p:txBody>
      </p:sp>
      <p:sp>
        <p:nvSpPr>
          <p:cNvPr id="247" name="Google Shape;247;p8"/>
          <p:cNvSpPr/>
          <p:nvPr/>
        </p:nvSpPr>
        <p:spPr>
          <a:xfrm>
            <a:off x="4163569" y="5024192"/>
            <a:ext cx="3912069" cy="769443"/>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FFFFFF"/>
                </a:solidFill>
                <a:latin typeface="Arial"/>
                <a:ea typeface="Arial"/>
                <a:cs typeface="Arial"/>
                <a:sym typeface="Arial"/>
              </a:rPr>
              <a:t>يوليـــــــــــــــــــــــو</a:t>
            </a:r>
            <a:endParaRPr b="1" i="0" sz="4400" u="none" cap="none" strike="noStrike">
              <a:solidFill>
                <a:srgbClr val="FFFFFF"/>
              </a:solidFill>
              <a:latin typeface="Arial"/>
              <a:ea typeface="Arial"/>
              <a:cs typeface="Arial"/>
              <a:sym typeface="Arial"/>
            </a:endParaRPr>
          </a:p>
        </p:txBody>
      </p:sp>
      <p:sp>
        <p:nvSpPr>
          <p:cNvPr id="248" name="Google Shape;248;p8"/>
          <p:cNvSpPr/>
          <p:nvPr/>
        </p:nvSpPr>
        <p:spPr>
          <a:xfrm>
            <a:off x="453210" y="5024194"/>
            <a:ext cx="3912069" cy="769443"/>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FFFFFF"/>
                </a:solidFill>
                <a:latin typeface="Arial"/>
                <a:ea typeface="Arial"/>
                <a:cs typeface="Arial"/>
                <a:sym typeface="Arial"/>
              </a:rPr>
              <a:t>أغسطــــــــــــــــــس</a:t>
            </a:r>
            <a:endParaRPr b="1" i="0" sz="4400" u="none" cap="none" strike="noStrike">
              <a:solidFill>
                <a:srgbClr val="FFFFFF"/>
              </a:solidFill>
              <a:latin typeface="Arial"/>
              <a:ea typeface="Arial"/>
              <a:cs typeface="Arial"/>
              <a:sym typeface="Arial"/>
            </a:endParaRPr>
          </a:p>
        </p:txBody>
      </p:sp>
      <p:sp>
        <p:nvSpPr>
          <p:cNvPr id="249" name="Google Shape;249;p8"/>
          <p:cNvSpPr/>
          <p:nvPr/>
        </p:nvSpPr>
        <p:spPr>
          <a:xfrm>
            <a:off x="6310815" y="5482736"/>
            <a:ext cx="3577332" cy="76944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385623"/>
                </a:solidFill>
                <a:latin typeface="Arial"/>
                <a:ea typeface="Arial"/>
                <a:cs typeface="Arial"/>
                <a:sym typeface="Arial"/>
              </a:rPr>
              <a:t>بؤونــــــــــــــــــــة</a:t>
            </a:r>
            <a:endParaRPr b="1" i="0" sz="4400" u="none" cap="none" strike="noStrike">
              <a:solidFill>
                <a:srgbClr val="385623"/>
              </a:solidFill>
              <a:latin typeface="Arial"/>
              <a:ea typeface="Arial"/>
              <a:cs typeface="Arial"/>
              <a:sym typeface="Arial"/>
            </a:endParaRPr>
          </a:p>
        </p:txBody>
      </p:sp>
      <p:sp>
        <p:nvSpPr>
          <p:cNvPr id="250" name="Google Shape;250;p8"/>
          <p:cNvSpPr/>
          <p:nvPr/>
        </p:nvSpPr>
        <p:spPr>
          <a:xfrm>
            <a:off x="2440723" y="5482734"/>
            <a:ext cx="4212770" cy="76944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385623"/>
                </a:solidFill>
                <a:latin typeface="Arial"/>
                <a:ea typeface="Arial"/>
                <a:cs typeface="Arial"/>
                <a:sym typeface="Arial"/>
              </a:rPr>
              <a:t>أبيـــــــــــــــــــــــب</a:t>
            </a:r>
            <a:endParaRPr b="1" i="0" sz="4400" u="none" cap="none" strike="noStrike">
              <a:solidFill>
                <a:srgbClr val="385623"/>
              </a:solidFill>
              <a:latin typeface="Arial"/>
              <a:ea typeface="Arial"/>
              <a:cs typeface="Arial"/>
              <a:sym typeface="Arial"/>
            </a:endParaRPr>
          </a:p>
        </p:txBody>
      </p:sp>
      <p:sp>
        <p:nvSpPr>
          <p:cNvPr id="251" name="Google Shape;251;p8"/>
          <p:cNvSpPr/>
          <p:nvPr/>
        </p:nvSpPr>
        <p:spPr>
          <a:xfrm>
            <a:off x="323089" y="5693047"/>
            <a:ext cx="2753072" cy="76944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385623"/>
                </a:solidFill>
                <a:latin typeface="Arial"/>
                <a:ea typeface="Arial"/>
                <a:cs typeface="Arial"/>
                <a:sym typeface="Arial"/>
              </a:rPr>
              <a:t>مســـــــــرى</a:t>
            </a:r>
            <a:endParaRPr b="1" i="0" sz="4400" u="none" cap="none" strike="noStrike">
              <a:solidFill>
                <a:srgbClr val="385623"/>
              </a:solidFill>
              <a:latin typeface="Arial"/>
              <a:ea typeface="Arial"/>
              <a:cs typeface="Arial"/>
              <a:sym typeface="Arial"/>
            </a:endParaRPr>
          </a:p>
        </p:txBody>
      </p:sp>
      <p:sp>
        <p:nvSpPr>
          <p:cNvPr id="252" name="Google Shape;252;p8"/>
          <p:cNvSpPr/>
          <p:nvPr/>
        </p:nvSpPr>
        <p:spPr>
          <a:xfrm>
            <a:off x="9344533" y="5482732"/>
            <a:ext cx="2308377" cy="76944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4400" u="none" cap="none" strike="noStrike">
                <a:solidFill>
                  <a:srgbClr val="385623"/>
                </a:solidFill>
                <a:latin typeface="Arial"/>
                <a:ea typeface="Arial"/>
                <a:cs typeface="Arial"/>
                <a:sym typeface="Arial"/>
              </a:rPr>
              <a:t>بشنس</a:t>
            </a:r>
            <a:endParaRPr b="1" i="0" sz="4400" u="none" cap="none" strike="noStrike">
              <a:solidFill>
                <a:srgbClr val="385623"/>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graphicFrame>
        <p:nvGraphicFramePr>
          <p:cNvPr id="257" name="Google Shape;257;p9"/>
          <p:cNvGraphicFramePr/>
          <p:nvPr/>
        </p:nvGraphicFramePr>
        <p:xfrm>
          <a:off x="219077" y="71964"/>
          <a:ext cx="3000000" cy="3000000"/>
        </p:xfrm>
        <a:graphic>
          <a:graphicData uri="http://schemas.openxmlformats.org/drawingml/2006/table">
            <a:tbl>
              <a:tblPr bandRow="1" firstRow="1">
                <a:noFill/>
                <a:tableStyleId>{5F178F16-E690-4D3F-AB78-D69F98C22A58}</a:tableStyleId>
              </a:tblPr>
              <a:tblGrid>
                <a:gridCol w="907075"/>
                <a:gridCol w="907075"/>
                <a:gridCol w="907075"/>
                <a:gridCol w="907075"/>
                <a:gridCol w="907075"/>
                <a:gridCol w="907075"/>
                <a:gridCol w="907075"/>
                <a:gridCol w="907075"/>
                <a:gridCol w="907075"/>
                <a:gridCol w="907075"/>
                <a:gridCol w="907075"/>
                <a:gridCol w="905575"/>
                <a:gridCol w="908550"/>
              </a:tblGrid>
              <a:tr h="396250">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نوفمبــــــــــــــــــــر</a:t>
                      </a:r>
                      <a:endParaRPr sz="2000" u="none" cap="none" strike="noStrike">
                        <a:solidFill>
                          <a:schemeClr val="lt1"/>
                        </a:solidFill>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lnT cap="flat" cmpd="sng" w="38100">
                      <a:solidFill>
                        <a:srgbClr val="FF0000"/>
                      </a:solidFill>
                      <a:prstDash val="solid"/>
                      <a:round/>
                      <a:headEnd len="sm" w="sm" type="none"/>
                      <a:tailEnd len="sm" w="sm" type="none"/>
                    </a:lnT>
                    <a:solidFill>
                      <a:srgbClr val="595959"/>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أكتوبــــــــــــــــر</a:t>
                      </a:r>
                      <a:endParaRPr sz="2000" u="none" cap="none" strike="noStrike">
                        <a:solidFill>
                          <a:schemeClr val="lt1"/>
                        </a:solidFill>
                        <a:latin typeface="Arial"/>
                        <a:ea typeface="Arial"/>
                        <a:cs typeface="Arial"/>
                        <a:sym typeface="Arial"/>
                      </a:endParaRPr>
                    </a:p>
                  </a:txBody>
                  <a:tcPr marT="45725" marB="45725" marR="91450" marL="91450">
                    <a:lnT cap="flat" cmpd="sng" w="38100">
                      <a:solidFill>
                        <a:srgbClr val="FF0000"/>
                      </a:solidFill>
                      <a:prstDash val="solid"/>
                      <a:round/>
                      <a:headEnd len="sm" w="sm" type="none"/>
                      <a:tailEnd len="sm" w="sm" type="none"/>
                    </a:lnT>
                    <a:solidFill>
                      <a:srgbClr val="595959"/>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سبتمبــــــــــر</a:t>
                      </a:r>
                      <a:endParaRPr sz="2000" u="none" cap="none" strike="noStrike">
                        <a:solidFill>
                          <a:schemeClr val="lt1"/>
                        </a:solidFill>
                        <a:latin typeface="Arial"/>
                        <a:ea typeface="Arial"/>
                        <a:cs typeface="Arial"/>
                        <a:sym typeface="Arial"/>
                      </a:endParaRPr>
                    </a:p>
                  </a:txBody>
                  <a:tcPr marT="45725" marB="45725" marR="91450" marL="91450">
                    <a:lnT cap="flat" cmpd="sng" w="38100">
                      <a:solidFill>
                        <a:srgbClr val="FF0000"/>
                      </a:solidFill>
                      <a:prstDash val="solid"/>
                      <a:round/>
                      <a:headEnd len="sm" w="sm" type="none"/>
                      <a:tailEnd len="sm" w="sm" type="none"/>
                    </a:lnT>
                    <a:solidFill>
                      <a:srgbClr val="595959"/>
                    </a:solidFill>
                  </a:tcPr>
                </a:tc>
                <a:tc hMerge="1"/>
                <a:tc hMerge="1"/>
                <a:tc hMerge="1"/>
                <a:tc rowSpan="2">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الشهر</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tcPr>
                </a:tc>
              </a:tr>
              <a:tr h="396250">
                <a:tc gridSpan="3">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هاتــــــــــــــــــــــــور</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solidFill>
                      <a:srgbClr val="BBD6EE"/>
                    </a:solidFill>
                  </a:tcPr>
                </a:tc>
                <a:tc hMerge="1"/>
                <a:tc hMerge="1"/>
                <a:tc gridSpan="4">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بابــــــــــــــــــــــــــــه</a:t>
                      </a:r>
                      <a:endParaRPr sz="2000" u="none" cap="none" strike="noStrike">
                        <a:latin typeface="Arial"/>
                        <a:ea typeface="Arial"/>
                        <a:cs typeface="Arial"/>
                        <a:sym typeface="Arial"/>
                      </a:endParaRPr>
                    </a:p>
                  </a:txBody>
                  <a:tcPr marT="45725" marB="45725" marR="91450" marL="91450">
                    <a:solidFill>
                      <a:srgbClr val="BBD6EE"/>
                    </a:solidFill>
                  </a:tcPr>
                </a:tc>
                <a:tc hMerge="1"/>
                <a:tc hMerge="1"/>
                <a:tc hMerge="1"/>
                <a:tc gridSpan="4">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تـــــــــــــــــــوت</a:t>
                      </a:r>
                      <a:endParaRPr sz="2000" u="none" cap="none" strike="noStrike">
                        <a:latin typeface="Arial"/>
                        <a:ea typeface="Arial"/>
                        <a:cs typeface="Arial"/>
                        <a:sym typeface="Arial"/>
                      </a:endParaRPr>
                    </a:p>
                  </a:txBody>
                  <a:tcPr marT="45725" marB="45725" marR="91450" marL="91450">
                    <a:solidFill>
                      <a:srgbClr val="BBD6EE"/>
                    </a:solidFill>
                  </a:tcPr>
                </a:tc>
                <a:tc hMerge="1"/>
                <a:tc hMerge="1"/>
                <a:tc hMerge="1"/>
                <a:tc>
                  <a:txBody>
                    <a:bodyPr/>
                    <a:lstStyle/>
                    <a:p>
                      <a:pPr indent="0" lvl="0" marL="0" marR="0" rtl="0" algn="ctr">
                        <a:spcBef>
                          <a:spcPts val="0"/>
                        </a:spcBef>
                        <a:spcAft>
                          <a:spcPts val="0"/>
                        </a:spcAft>
                        <a:buNone/>
                      </a:pPr>
                      <a:r>
                        <a:rPr lang="ar-EG" sz="1400" u="none" cap="none" strike="noStrike">
                          <a:latin typeface="Arial"/>
                          <a:ea typeface="Arial"/>
                          <a:cs typeface="Arial"/>
                          <a:sym typeface="Arial"/>
                        </a:rPr>
                        <a:t>مسرى/نسىء</a:t>
                      </a:r>
                      <a:endParaRPr sz="1400" u="none" cap="none" strike="noStrike">
                        <a:latin typeface="Arial"/>
                        <a:ea typeface="Arial"/>
                        <a:cs typeface="Arial"/>
                        <a:sym typeface="Arial"/>
                      </a:endParaRPr>
                    </a:p>
                  </a:txBody>
                  <a:tcPr marT="45725" marB="45725" marR="91450" marL="91450">
                    <a:solidFill>
                      <a:srgbClr val="BBD6EE"/>
                    </a:solidFill>
                  </a:tcPr>
                </a:tc>
                <a:tc vMerge="1"/>
              </a:tr>
              <a:tr h="396250">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أصوام</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tcPr>
                </a:tc>
              </a:tr>
              <a:tr h="396250">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أعياد</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lnB cap="flat" cmpd="sng" w="38100">
                      <a:solidFill>
                        <a:srgbClr val="FF0000"/>
                      </a:solidFill>
                      <a:prstDash val="solid"/>
                      <a:round/>
                      <a:headEnd len="sm" w="sm" type="none"/>
                      <a:tailEnd len="sm" w="sm" type="none"/>
                    </a:lnB>
                  </a:tcPr>
                </a:tc>
              </a:tr>
              <a:tr h="396250">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فبرايــــــــــــــــــــــــــــــــــــــــر</a:t>
                      </a:r>
                      <a:endParaRPr sz="2000" u="none" cap="none" strike="noStrike">
                        <a:solidFill>
                          <a:schemeClr val="lt1"/>
                        </a:solidFill>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lnT cap="flat" cmpd="sng" w="38100">
                      <a:solidFill>
                        <a:srgbClr val="FF0000"/>
                      </a:solidFill>
                      <a:prstDash val="solid"/>
                      <a:round/>
                      <a:headEnd len="sm" w="sm" type="none"/>
                      <a:tailEnd len="sm" w="sm" type="none"/>
                    </a:lnT>
                    <a:solidFill>
                      <a:srgbClr val="595959"/>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ينايــــــــــــــــــــــــــــــــــر</a:t>
                      </a:r>
                      <a:endParaRPr sz="2000" u="none" cap="none" strike="noStrike">
                        <a:solidFill>
                          <a:schemeClr val="lt1"/>
                        </a:solidFill>
                        <a:latin typeface="Arial"/>
                        <a:ea typeface="Arial"/>
                        <a:cs typeface="Arial"/>
                        <a:sym typeface="Arial"/>
                      </a:endParaRPr>
                    </a:p>
                  </a:txBody>
                  <a:tcPr marT="45725" marB="45725" marR="91450" marL="91450">
                    <a:lnT cap="flat" cmpd="sng" w="38100">
                      <a:solidFill>
                        <a:srgbClr val="FF0000"/>
                      </a:solidFill>
                      <a:prstDash val="solid"/>
                      <a:round/>
                      <a:headEnd len="sm" w="sm" type="none"/>
                      <a:tailEnd len="sm" w="sm" type="none"/>
                    </a:lnT>
                    <a:solidFill>
                      <a:srgbClr val="595959"/>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ديسمبــــــــــــــــــــــــــــر</a:t>
                      </a:r>
                      <a:endParaRPr sz="2000" u="none" cap="none" strike="noStrike">
                        <a:solidFill>
                          <a:schemeClr val="lt1"/>
                        </a:solidFill>
                        <a:latin typeface="Arial"/>
                        <a:ea typeface="Arial"/>
                        <a:cs typeface="Arial"/>
                        <a:sym typeface="Arial"/>
                      </a:endParaRPr>
                    </a:p>
                  </a:txBody>
                  <a:tcPr marT="45725" marB="45725" marR="91450" marL="91450">
                    <a:lnT cap="flat" cmpd="sng" w="38100">
                      <a:solidFill>
                        <a:srgbClr val="FF0000"/>
                      </a:solidFill>
                      <a:prstDash val="solid"/>
                      <a:round/>
                      <a:headEnd len="sm" w="sm" type="none"/>
                      <a:tailEnd len="sm" w="sm" type="none"/>
                    </a:lnT>
                    <a:solidFill>
                      <a:srgbClr val="595959"/>
                    </a:solidFill>
                  </a:tcPr>
                </a:tc>
                <a:tc hMerge="1"/>
                <a:tc hMerge="1"/>
                <a:tc hMerge="1"/>
                <a:tc rowSpan="2">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الشهر</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tcPr>
                </a:tc>
              </a:tr>
              <a:tr h="396250">
                <a:tc gridSpan="3">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أمشيــــــــــــــــــــــــــر</a:t>
                      </a:r>
                      <a:endParaRPr sz="2000" u="none" cap="none" strike="noStrike">
                        <a:solidFill>
                          <a:schemeClr val="dk1"/>
                        </a:solidFill>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solidFill>
                      <a:srgbClr val="BBD6EE"/>
                    </a:solidFill>
                  </a:tcPr>
                </a:tc>
                <a:tc hMerge="1"/>
                <a:tc hMerge="1"/>
                <a:tc gridSpan="4">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طوبـــــــــــــــــــــــــــــــة</a:t>
                      </a:r>
                      <a:endParaRPr sz="2000" u="none" cap="none" strike="noStrike">
                        <a:solidFill>
                          <a:schemeClr val="dk1"/>
                        </a:solidFill>
                        <a:latin typeface="Arial"/>
                        <a:ea typeface="Arial"/>
                        <a:cs typeface="Arial"/>
                        <a:sym typeface="Arial"/>
                      </a:endParaRPr>
                    </a:p>
                  </a:txBody>
                  <a:tcPr marT="45725" marB="45725" marR="91450" marL="91450">
                    <a:solidFill>
                      <a:srgbClr val="BBD6EE"/>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كيهـــــــــــــــــــــــــــــك</a:t>
                      </a:r>
                      <a:endParaRPr sz="2000" u="none" cap="none" strike="noStrike">
                        <a:solidFill>
                          <a:schemeClr val="dk1"/>
                        </a:solidFill>
                        <a:latin typeface="Arial"/>
                        <a:ea typeface="Arial"/>
                        <a:cs typeface="Arial"/>
                        <a:sym typeface="Arial"/>
                      </a:endParaRPr>
                    </a:p>
                  </a:txBody>
                  <a:tcPr marT="45725" marB="45725" marR="91450" marL="91450">
                    <a:solidFill>
                      <a:srgbClr val="BBD6EE"/>
                    </a:solidFill>
                  </a:tcPr>
                </a:tc>
                <a:tc hMerge="1"/>
                <a:tc hMerge="1"/>
                <a:tc hMerge="1"/>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هاتور</a:t>
                      </a:r>
                      <a:endParaRPr sz="2000" u="none" cap="none" strike="noStrike">
                        <a:solidFill>
                          <a:schemeClr val="dk1"/>
                        </a:solidFill>
                        <a:latin typeface="Arial"/>
                        <a:ea typeface="Arial"/>
                        <a:cs typeface="Arial"/>
                        <a:sym typeface="Arial"/>
                      </a:endParaRPr>
                    </a:p>
                  </a:txBody>
                  <a:tcPr marT="45725" marB="45725" marR="91450" marL="91450">
                    <a:solidFill>
                      <a:srgbClr val="BBD6EE"/>
                    </a:solidFill>
                  </a:tcPr>
                </a:tc>
                <a:tc vMerge="1"/>
              </a:tr>
              <a:tr h="396250">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أصوام</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tcPr>
                </a:tc>
              </a:tr>
              <a:tr h="396250">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أعياد</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lnB cap="flat" cmpd="sng" w="38100">
                      <a:solidFill>
                        <a:srgbClr val="FF0000"/>
                      </a:solidFill>
                      <a:prstDash val="solid"/>
                      <a:round/>
                      <a:headEnd len="sm" w="sm" type="none"/>
                      <a:tailEnd len="sm" w="sm" type="none"/>
                    </a:lnB>
                  </a:tcPr>
                </a:tc>
              </a:tr>
              <a:tr h="396250">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مايـــــــــــــــــــــــــــــو</a:t>
                      </a:r>
                      <a:endParaRPr sz="2000" u="none" cap="none" strike="noStrike">
                        <a:solidFill>
                          <a:schemeClr val="lt1"/>
                        </a:solidFill>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lnT cap="flat" cmpd="sng" w="38100">
                      <a:solidFill>
                        <a:srgbClr val="FF0000"/>
                      </a:solidFill>
                      <a:prstDash val="solid"/>
                      <a:round/>
                      <a:headEnd len="sm" w="sm" type="none"/>
                      <a:tailEnd len="sm" w="sm" type="none"/>
                    </a:lnT>
                    <a:solidFill>
                      <a:srgbClr val="595959"/>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إبريــــــــــــــــــــــــــــــــــــل</a:t>
                      </a:r>
                      <a:endParaRPr sz="2000" u="none" cap="none" strike="noStrike">
                        <a:solidFill>
                          <a:schemeClr val="lt1"/>
                        </a:solidFill>
                        <a:latin typeface="Arial"/>
                        <a:ea typeface="Arial"/>
                        <a:cs typeface="Arial"/>
                        <a:sym typeface="Arial"/>
                      </a:endParaRPr>
                    </a:p>
                  </a:txBody>
                  <a:tcPr marT="45725" marB="45725" marR="91450" marL="91450">
                    <a:lnT cap="flat" cmpd="sng" w="38100">
                      <a:solidFill>
                        <a:srgbClr val="FF0000"/>
                      </a:solidFill>
                      <a:prstDash val="solid"/>
                      <a:round/>
                      <a:headEnd len="sm" w="sm" type="none"/>
                      <a:tailEnd len="sm" w="sm" type="none"/>
                    </a:lnT>
                    <a:solidFill>
                      <a:srgbClr val="595959"/>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مــــــــــــــــــــــــــــــــارس</a:t>
                      </a:r>
                      <a:endParaRPr sz="2000" u="none" cap="none" strike="noStrike">
                        <a:solidFill>
                          <a:schemeClr val="lt1"/>
                        </a:solidFill>
                        <a:latin typeface="Arial"/>
                        <a:ea typeface="Arial"/>
                        <a:cs typeface="Arial"/>
                        <a:sym typeface="Arial"/>
                      </a:endParaRPr>
                    </a:p>
                  </a:txBody>
                  <a:tcPr marT="45725" marB="45725" marR="91450" marL="91450">
                    <a:lnT cap="flat" cmpd="sng" w="38100">
                      <a:solidFill>
                        <a:srgbClr val="FF0000"/>
                      </a:solidFill>
                      <a:prstDash val="solid"/>
                      <a:round/>
                      <a:headEnd len="sm" w="sm" type="none"/>
                      <a:tailEnd len="sm" w="sm" type="none"/>
                    </a:lnT>
                    <a:solidFill>
                      <a:srgbClr val="595959"/>
                    </a:solidFill>
                  </a:tcPr>
                </a:tc>
                <a:tc hMerge="1"/>
                <a:tc hMerge="1"/>
                <a:tc hMerge="1"/>
                <a:tc rowSpan="2">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الشهر</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tcPr>
                </a:tc>
              </a:tr>
              <a:tr h="396250">
                <a:tc gridSpan="3">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بشنـــــــــــــــــــــــــــس</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solidFill>
                      <a:srgbClr val="BBD6EE"/>
                    </a:solidFill>
                  </a:tcPr>
                </a:tc>
                <a:tc hMerge="1"/>
                <a:tc hMerge="1"/>
                <a:tc gridSpan="4">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برمــــــــــــــــــــــــــــــــــــــــودة</a:t>
                      </a:r>
                      <a:endParaRPr sz="2000" u="none" cap="none" strike="noStrike">
                        <a:latin typeface="Arial"/>
                        <a:ea typeface="Arial"/>
                        <a:cs typeface="Arial"/>
                        <a:sym typeface="Arial"/>
                      </a:endParaRPr>
                    </a:p>
                  </a:txBody>
                  <a:tcPr marT="45725" marB="45725" marR="91450" marL="91450">
                    <a:solidFill>
                      <a:srgbClr val="BBD6EE"/>
                    </a:solidFill>
                  </a:tcPr>
                </a:tc>
                <a:tc hMerge="1"/>
                <a:tc hMerge="1"/>
                <a:tc hMerge="1"/>
                <a:tc gridSpan="4">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برمهـــــــــــــــــــــــــــــــــــــــات</a:t>
                      </a:r>
                      <a:endParaRPr sz="2000" u="none" cap="none" strike="noStrike">
                        <a:latin typeface="Arial"/>
                        <a:ea typeface="Arial"/>
                        <a:cs typeface="Arial"/>
                        <a:sym typeface="Arial"/>
                      </a:endParaRPr>
                    </a:p>
                  </a:txBody>
                  <a:tcPr marT="45725" marB="45725" marR="91450" marL="91450">
                    <a:solidFill>
                      <a:srgbClr val="BBD6EE"/>
                    </a:solidFill>
                  </a:tcPr>
                </a:tc>
                <a:tc hMerge="1"/>
                <a:tc hMerge="1"/>
                <a:tc hMerge="1"/>
                <a:tc>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أمشير</a:t>
                      </a:r>
                      <a:endParaRPr sz="2000" u="none" cap="none" strike="noStrike">
                        <a:latin typeface="Arial"/>
                        <a:ea typeface="Arial"/>
                        <a:cs typeface="Arial"/>
                        <a:sym typeface="Arial"/>
                      </a:endParaRPr>
                    </a:p>
                  </a:txBody>
                  <a:tcPr marT="45725" marB="45725" marR="91450" marL="91450">
                    <a:solidFill>
                      <a:srgbClr val="BBD6EE"/>
                    </a:solidFill>
                  </a:tcPr>
                </a:tc>
                <a:tc vMerge="1"/>
              </a:tr>
              <a:tr h="396250">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أصوام</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tcPr>
                </a:tc>
              </a:tr>
              <a:tr h="396250">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أعياد</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lnB cap="flat" cmpd="sng" w="38100">
                      <a:solidFill>
                        <a:srgbClr val="FF0000"/>
                      </a:solidFill>
                      <a:prstDash val="solid"/>
                      <a:round/>
                      <a:headEnd len="sm" w="sm" type="none"/>
                      <a:tailEnd len="sm" w="sm" type="none"/>
                    </a:lnB>
                  </a:tcPr>
                </a:tc>
              </a:tr>
              <a:tr h="396250">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أغسطـــــــــــــــــــــــــــــــــــس</a:t>
                      </a:r>
                      <a:endParaRPr sz="2000" u="none" cap="none" strike="noStrike">
                        <a:solidFill>
                          <a:schemeClr val="lt1"/>
                        </a:solidFill>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lnT cap="flat" cmpd="sng" w="38100">
                      <a:solidFill>
                        <a:srgbClr val="FF0000"/>
                      </a:solidFill>
                      <a:prstDash val="solid"/>
                      <a:round/>
                      <a:headEnd len="sm" w="sm" type="none"/>
                      <a:tailEnd len="sm" w="sm" type="none"/>
                    </a:lnT>
                    <a:solidFill>
                      <a:srgbClr val="595959"/>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يوليــــــــــــــــــــــــــــــــــــو</a:t>
                      </a:r>
                      <a:endParaRPr sz="2000" u="none" cap="none" strike="noStrike">
                        <a:solidFill>
                          <a:schemeClr val="lt1"/>
                        </a:solidFill>
                        <a:latin typeface="Arial"/>
                        <a:ea typeface="Arial"/>
                        <a:cs typeface="Arial"/>
                        <a:sym typeface="Arial"/>
                      </a:endParaRPr>
                    </a:p>
                  </a:txBody>
                  <a:tcPr marT="45725" marB="45725" marR="91450" marL="91450">
                    <a:lnT cap="flat" cmpd="sng" w="38100">
                      <a:solidFill>
                        <a:srgbClr val="FF0000"/>
                      </a:solidFill>
                      <a:prstDash val="solid"/>
                      <a:round/>
                      <a:headEnd len="sm" w="sm" type="none"/>
                      <a:tailEnd len="sm" w="sm" type="none"/>
                    </a:lnT>
                    <a:solidFill>
                      <a:srgbClr val="595959"/>
                    </a:solidFill>
                  </a:tcPr>
                </a:tc>
                <a:tc hMerge="1"/>
                <a:tc hMerge="1"/>
                <a:tc hMerge="1"/>
                <a:tc gridSpan="4">
                  <a:txBody>
                    <a:bodyPr/>
                    <a:lstStyle/>
                    <a:p>
                      <a:pPr indent="0" lvl="0" marL="0" marR="0" rtl="0" algn="ctr">
                        <a:spcBef>
                          <a:spcPts val="0"/>
                        </a:spcBef>
                        <a:spcAft>
                          <a:spcPts val="0"/>
                        </a:spcAft>
                        <a:buNone/>
                      </a:pPr>
                      <a:r>
                        <a:rPr lang="ar-EG" sz="2000" u="none" cap="none" strike="noStrike">
                          <a:solidFill>
                            <a:schemeClr val="lt1"/>
                          </a:solidFill>
                          <a:latin typeface="Arial"/>
                          <a:ea typeface="Arial"/>
                          <a:cs typeface="Arial"/>
                          <a:sym typeface="Arial"/>
                        </a:rPr>
                        <a:t>يونيــــــــــــــــــــــــــــــــــــــو</a:t>
                      </a:r>
                      <a:endParaRPr sz="2000" u="none" cap="none" strike="noStrike">
                        <a:solidFill>
                          <a:schemeClr val="lt1"/>
                        </a:solidFill>
                        <a:latin typeface="Arial"/>
                        <a:ea typeface="Arial"/>
                        <a:cs typeface="Arial"/>
                        <a:sym typeface="Arial"/>
                      </a:endParaRPr>
                    </a:p>
                  </a:txBody>
                  <a:tcPr marT="45725" marB="45725" marR="91450" marL="91450">
                    <a:lnT cap="flat" cmpd="sng" w="38100">
                      <a:solidFill>
                        <a:srgbClr val="FF0000"/>
                      </a:solidFill>
                      <a:prstDash val="solid"/>
                      <a:round/>
                      <a:headEnd len="sm" w="sm" type="none"/>
                      <a:tailEnd len="sm" w="sm" type="none"/>
                    </a:lnT>
                    <a:solidFill>
                      <a:srgbClr val="595959"/>
                    </a:solidFill>
                  </a:tcPr>
                </a:tc>
                <a:tc hMerge="1"/>
                <a:tc hMerge="1"/>
                <a:tc hMerge="1"/>
                <a:tc rowSpan="2">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الشهر</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tcPr>
                </a:tc>
              </a:tr>
              <a:tr h="396250">
                <a:tc gridSpan="3">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مســـــــــــــــــــــــــــــرى</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solidFill>
                      <a:srgbClr val="BBD6EE"/>
                    </a:solidFill>
                  </a:tcPr>
                </a:tc>
                <a:tc hMerge="1"/>
                <a:tc hMerge="1"/>
                <a:tc gridSpan="4">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أبيـــــــــــــــــــــــــــــــــــــــــــــــــــب</a:t>
                      </a:r>
                      <a:endParaRPr sz="2000" u="none" cap="none" strike="noStrike">
                        <a:latin typeface="Arial"/>
                        <a:ea typeface="Arial"/>
                        <a:cs typeface="Arial"/>
                        <a:sym typeface="Arial"/>
                      </a:endParaRPr>
                    </a:p>
                  </a:txBody>
                  <a:tcPr marT="45725" marB="45725" marR="91450" marL="91450">
                    <a:solidFill>
                      <a:srgbClr val="BBD6EE"/>
                    </a:solidFill>
                  </a:tcPr>
                </a:tc>
                <a:tc hMerge="1"/>
                <a:tc hMerge="1"/>
                <a:tc hMerge="1"/>
                <a:tc gridSpan="4">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بؤونــــــــــــــــــــــــــــــــــــــــــــــــة</a:t>
                      </a:r>
                      <a:endParaRPr sz="2000" u="none" cap="none" strike="noStrike">
                        <a:latin typeface="Arial"/>
                        <a:ea typeface="Arial"/>
                        <a:cs typeface="Arial"/>
                        <a:sym typeface="Arial"/>
                      </a:endParaRPr>
                    </a:p>
                  </a:txBody>
                  <a:tcPr marT="45725" marB="45725" marR="91450" marL="91450">
                    <a:solidFill>
                      <a:srgbClr val="BBD6EE"/>
                    </a:solidFill>
                  </a:tcPr>
                </a:tc>
                <a:tc hMerge="1"/>
                <a:tc hMerge="1"/>
                <a:tc hMerge="1"/>
                <a:tc>
                  <a:txBody>
                    <a:bodyPr/>
                    <a:lstStyle/>
                    <a:p>
                      <a:pPr indent="0" lvl="0" marL="0" marR="0" rtl="0" algn="ctr">
                        <a:spcBef>
                          <a:spcPts val="0"/>
                        </a:spcBef>
                        <a:spcAft>
                          <a:spcPts val="0"/>
                        </a:spcAft>
                        <a:buNone/>
                      </a:pPr>
                      <a:r>
                        <a:rPr lang="ar-EG" sz="2000" u="none" cap="none" strike="noStrike">
                          <a:latin typeface="Arial"/>
                          <a:ea typeface="Arial"/>
                          <a:cs typeface="Arial"/>
                          <a:sym typeface="Arial"/>
                        </a:rPr>
                        <a:t>بشنس</a:t>
                      </a:r>
                      <a:endParaRPr sz="2000" u="none" cap="none" strike="noStrike">
                        <a:latin typeface="Arial"/>
                        <a:ea typeface="Arial"/>
                        <a:cs typeface="Arial"/>
                        <a:sym typeface="Arial"/>
                      </a:endParaRPr>
                    </a:p>
                  </a:txBody>
                  <a:tcPr marT="45725" marB="45725" marR="91450" marL="91450">
                    <a:solidFill>
                      <a:srgbClr val="BBD6EE"/>
                    </a:solidFill>
                  </a:tcPr>
                </a:tc>
                <a:tc vMerge="1"/>
              </a:tr>
              <a:tr h="396250">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أصوام</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tcPr>
                </a:tc>
              </a:tr>
              <a:tr h="396250">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L cap="flat" cmpd="sng" w="38100">
                      <a:solidFill>
                        <a:srgbClr val="FF0000"/>
                      </a:solidFill>
                      <a:prstDash val="solid"/>
                      <a:round/>
                      <a:headEnd len="sm" w="sm" type="none"/>
                      <a:tailEnd len="sm" w="sm" type="none"/>
                    </a:lnL>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txBody>
                  <a:tcPr marT="45725" marB="45725" marR="91450" marL="91450">
                    <a:lnB cap="flat" cmpd="sng" w="38100">
                      <a:solidFill>
                        <a:srgbClr val="FF0000"/>
                      </a:solidFill>
                      <a:prstDash val="solid"/>
                      <a:round/>
                      <a:headEnd len="sm" w="sm" type="none"/>
                      <a:tailEnd len="sm" w="sm" type="none"/>
                    </a:lnB>
                  </a:tcPr>
                </a:tc>
                <a:tc>
                  <a:txBody>
                    <a:bodyPr/>
                    <a:lstStyle/>
                    <a:p>
                      <a:pPr indent="0" lvl="0" marL="0" marR="0" rtl="0" algn="ctr">
                        <a:spcBef>
                          <a:spcPts val="0"/>
                        </a:spcBef>
                        <a:spcAft>
                          <a:spcPts val="0"/>
                        </a:spcAft>
                        <a:buNone/>
                      </a:pPr>
                      <a:r>
                        <a:rPr lang="ar-EG" sz="2000" u="none" cap="none" strike="noStrike">
                          <a:solidFill>
                            <a:schemeClr val="dk1"/>
                          </a:solidFill>
                          <a:latin typeface="Arial"/>
                          <a:ea typeface="Arial"/>
                          <a:cs typeface="Arial"/>
                          <a:sym typeface="Arial"/>
                        </a:rPr>
                        <a:t>أعياد</a:t>
                      </a:r>
                      <a:endParaRPr sz="2000" u="none" cap="none" strike="noStrike">
                        <a:solidFill>
                          <a:schemeClr val="dk1"/>
                        </a:solidFill>
                        <a:latin typeface="Arial"/>
                        <a:ea typeface="Arial"/>
                        <a:cs typeface="Arial"/>
                        <a:sym typeface="Arial"/>
                      </a:endParaRPr>
                    </a:p>
                  </a:txBody>
                  <a:tcPr marT="45725" marB="45725" marR="91450" marL="91450" anchor="ctr">
                    <a:lnR cap="flat" cmpd="sng" w="38100">
                      <a:solidFill>
                        <a:srgbClr val="FF0000"/>
                      </a:solidFill>
                      <a:prstDash val="solid"/>
                      <a:round/>
                      <a:headEnd len="sm" w="sm" type="none"/>
                      <a:tailEnd len="sm" w="sm" type="none"/>
                    </a:lnR>
                    <a:lnB cap="flat" cmpd="sng" w="38100">
                      <a:solidFill>
                        <a:srgbClr val="FF0000"/>
                      </a:solidFill>
                      <a:prstDash val="solid"/>
                      <a:round/>
                      <a:headEnd len="sm" w="sm" type="none"/>
                      <a:tailEnd len="sm" w="sm" type="none"/>
                    </a:lnB>
                  </a:tcPr>
                </a:tc>
              </a:tr>
            </a:tbl>
          </a:graphicData>
        </a:graphic>
      </p:graphicFrame>
      <p:sp>
        <p:nvSpPr>
          <p:cNvPr id="258" name="Google Shape;258;p9"/>
          <p:cNvSpPr/>
          <p:nvPr/>
        </p:nvSpPr>
        <p:spPr>
          <a:xfrm>
            <a:off x="8401051" y="1295401"/>
            <a:ext cx="1771650" cy="338556"/>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chemeClr val="dk1"/>
                </a:solidFill>
                <a:latin typeface="Arial"/>
                <a:ea typeface="Arial"/>
                <a:cs typeface="Arial"/>
                <a:sym typeface="Arial"/>
              </a:rPr>
              <a:t>النيروز – عيد الصليب</a:t>
            </a:r>
            <a:endParaRPr b="1" i="0" sz="1600" u="none" cap="none" strike="noStrike">
              <a:solidFill>
                <a:schemeClr val="dk1"/>
              </a:solidFill>
              <a:latin typeface="Arial"/>
              <a:ea typeface="Arial"/>
              <a:cs typeface="Arial"/>
              <a:sym typeface="Arial"/>
            </a:endParaRPr>
          </a:p>
        </p:txBody>
      </p:sp>
      <p:sp>
        <p:nvSpPr>
          <p:cNvPr id="259" name="Google Shape;259;p9"/>
          <p:cNvSpPr/>
          <p:nvPr/>
        </p:nvSpPr>
        <p:spPr>
          <a:xfrm>
            <a:off x="608828" y="4432643"/>
            <a:ext cx="2362974" cy="338556"/>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chemeClr val="dk1"/>
                </a:solidFill>
                <a:latin typeface="Arial"/>
                <a:ea typeface="Arial"/>
                <a:cs typeface="Arial"/>
                <a:sym typeface="Arial"/>
              </a:rPr>
              <a:t>الخمسين</a:t>
            </a:r>
            <a:endParaRPr b="1" i="0" sz="1600" u="none" cap="none" strike="noStrike">
              <a:solidFill>
                <a:schemeClr val="dk1"/>
              </a:solidFill>
              <a:latin typeface="Arial"/>
              <a:ea typeface="Arial"/>
              <a:cs typeface="Arial"/>
              <a:sym typeface="Arial"/>
            </a:endParaRPr>
          </a:p>
        </p:txBody>
      </p:sp>
      <p:sp>
        <p:nvSpPr>
          <p:cNvPr id="260" name="Google Shape;260;p9"/>
          <p:cNvSpPr/>
          <p:nvPr/>
        </p:nvSpPr>
        <p:spPr>
          <a:xfrm>
            <a:off x="6496050" y="2872583"/>
            <a:ext cx="714375" cy="338556"/>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chemeClr val="dk1"/>
                </a:solidFill>
                <a:latin typeface="Arial"/>
                <a:ea typeface="Arial"/>
                <a:cs typeface="Arial"/>
                <a:sym typeface="Arial"/>
              </a:rPr>
              <a:t>الميلاد</a:t>
            </a:r>
            <a:endParaRPr b="1" i="0" sz="1600" u="none" cap="none" strike="noStrike">
              <a:solidFill>
                <a:schemeClr val="dk1"/>
              </a:solidFill>
              <a:latin typeface="Arial"/>
              <a:ea typeface="Arial"/>
              <a:cs typeface="Arial"/>
              <a:sym typeface="Arial"/>
            </a:endParaRPr>
          </a:p>
        </p:txBody>
      </p:sp>
      <p:sp>
        <p:nvSpPr>
          <p:cNvPr id="261" name="Google Shape;261;p9"/>
          <p:cNvSpPr/>
          <p:nvPr/>
        </p:nvSpPr>
        <p:spPr>
          <a:xfrm>
            <a:off x="4772025" y="2863058"/>
            <a:ext cx="819150" cy="338556"/>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chemeClr val="dk1"/>
                </a:solidFill>
                <a:latin typeface="Arial"/>
                <a:ea typeface="Arial"/>
                <a:cs typeface="Arial"/>
                <a:sym typeface="Arial"/>
              </a:rPr>
              <a:t>الغطاس</a:t>
            </a:r>
            <a:endParaRPr b="1" i="0" sz="1600" u="none" cap="none" strike="noStrike">
              <a:solidFill>
                <a:schemeClr val="dk1"/>
              </a:solidFill>
              <a:latin typeface="Arial"/>
              <a:ea typeface="Arial"/>
              <a:cs typeface="Arial"/>
              <a:sym typeface="Arial"/>
            </a:endParaRPr>
          </a:p>
        </p:txBody>
      </p:sp>
      <p:sp>
        <p:nvSpPr>
          <p:cNvPr id="262" name="Google Shape;262;p9"/>
          <p:cNvSpPr/>
          <p:nvPr/>
        </p:nvSpPr>
        <p:spPr>
          <a:xfrm>
            <a:off x="5657851" y="2884281"/>
            <a:ext cx="819150" cy="338556"/>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chemeClr val="dk1"/>
                </a:solidFill>
                <a:latin typeface="Arial"/>
                <a:ea typeface="Arial"/>
                <a:cs typeface="Arial"/>
                <a:sym typeface="Arial"/>
              </a:rPr>
              <a:t>الختان</a:t>
            </a:r>
            <a:endParaRPr b="1" i="0" sz="1600" u="none" cap="none" strike="noStrike">
              <a:solidFill>
                <a:schemeClr val="dk1"/>
              </a:solidFill>
              <a:latin typeface="Arial"/>
              <a:ea typeface="Arial"/>
              <a:cs typeface="Arial"/>
              <a:sym typeface="Arial"/>
            </a:endParaRPr>
          </a:p>
        </p:txBody>
      </p:sp>
      <p:sp>
        <p:nvSpPr>
          <p:cNvPr id="263" name="Google Shape;263;p9"/>
          <p:cNvSpPr/>
          <p:nvPr/>
        </p:nvSpPr>
        <p:spPr>
          <a:xfrm>
            <a:off x="3840957" y="2863057"/>
            <a:ext cx="957262" cy="338556"/>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chemeClr val="dk1"/>
                </a:solidFill>
                <a:latin typeface="Arial"/>
                <a:ea typeface="Arial"/>
                <a:cs typeface="Arial"/>
                <a:sym typeface="Arial"/>
              </a:rPr>
              <a:t>ع ق الجليل</a:t>
            </a:r>
            <a:endParaRPr b="1" i="0" sz="1600" u="none" cap="none" strike="noStrike">
              <a:solidFill>
                <a:schemeClr val="dk1"/>
              </a:solidFill>
              <a:latin typeface="Arial"/>
              <a:ea typeface="Arial"/>
              <a:cs typeface="Arial"/>
              <a:sym typeface="Arial"/>
            </a:endParaRPr>
          </a:p>
        </p:txBody>
      </p:sp>
      <p:sp>
        <p:nvSpPr>
          <p:cNvPr id="264" name="Google Shape;264;p9"/>
          <p:cNvSpPr/>
          <p:nvPr/>
        </p:nvSpPr>
        <p:spPr>
          <a:xfrm>
            <a:off x="5692376" y="6051334"/>
            <a:ext cx="892169" cy="338556"/>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chemeClr val="dk1"/>
                </a:solidFill>
                <a:latin typeface="Arial"/>
                <a:ea typeface="Arial"/>
                <a:cs typeface="Arial"/>
                <a:sym typeface="Arial"/>
              </a:rPr>
              <a:t>عيد الرسل</a:t>
            </a:r>
            <a:endParaRPr b="1" i="0" sz="1600" u="none" cap="none" strike="noStrike">
              <a:solidFill>
                <a:schemeClr val="dk1"/>
              </a:solidFill>
              <a:latin typeface="Arial"/>
              <a:ea typeface="Arial"/>
              <a:cs typeface="Arial"/>
              <a:sym typeface="Arial"/>
            </a:endParaRPr>
          </a:p>
        </p:txBody>
      </p:sp>
      <p:sp>
        <p:nvSpPr>
          <p:cNvPr id="265" name="Google Shape;265;p9"/>
          <p:cNvSpPr/>
          <p:nvPr/>
        </p:nvSpPr>
        <p:spPr>
          <a:xfrm>
            <a:off x="10172700" y="6025303"/>
            <a:ext cx="776288" cy="338556"/>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chemeClr val="dk1"/>
                </a:solidFill>
                <a:latin typeface="Arial"/>
                <a:ea typeface="Arial"/>
                <a:cs typeface="Arial"/>
                <a:sym typeface="Arial"/>
              </a:rPr>
              <a:t>د مصر</a:t>
            </a:r>
            <a:endParaRPr b="1" i="0" sz="1600" u="none" cap="none" strike="noStrike">
              <a:solidFill>
                <a:schemeClr val="dk1"/>
              </a:solidFill>
              <a:latin typeface="Arial"/>
              <a:ea typeface="Arial"/>
              <a:cs typeface="Arial"/>
              <a:sym typeface="Arial"/>
            </a:endParaRPr>
          </a:p>
        </p:txBody>
      </p:sp>
      <p:sp>
        <p:nvSpPr>
          <p:cNvPr id="266" name="Google Shape;266;p9"/>
          <p:cNvSpPr/>
          <p:nvPr/>
        </p:nvSpPr>
        <p:spPr>
          <a:xfrm>
            <a:off x="1228725" y="6038157"/>
            <a:ext cx="776288" cy="338556"/>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chemeClr val="dk1"/>
                </a:solidFill>
                <a:latin typeface="Arial"/>
                <a:ea typeface="Arial"/>
                <a:cs typeface="Arial"/>
                <a:sym typeface="Arial"/>
              </a:rPr>
              <a:t>التجلى</a:t>
            </a:r>
            <a:endParaRPr b="1" i="0" sz="1600" u="none" cap="none" strike="noStrike">
              <a:solidFill>
                <a:schemeClr val="dk1"/>
              </a:solidFill>
              <a:latin typeface="Arial"/>
              <a:ea typeface="Arial"/>
              <a:cs typeface="Arial"/>
              <a:sym typeface="Arial"/>
            </a:endParaRPr>
          </a:p>
        </p:txBody>
      </p:sp>
      <p:pic>
        <p:nvPicPr>
          <p:cNvPr id="267" name="Google Shape;267;p9"/>
          <p:cNvPicPr preferRelativeResize="0"/>
          <p:nvPr/>
        </p:nvPicPr>
        <p:blipFill rotWithShape="1">
          <a:blip r:embed="rId3">
            <a:alphaModFix/>
          </a:blip>
          <a:srcRect b="0" l="0" r="0" t="0"/>
          <a:stretch/>
        </p:blipFill>
        <p:spPr>
          <a:xfrm>
            <a:off x="2639226" y="4432643"/>
            <a:ext cx="413538" cy="419100"/>
          </a:xfrm>
          <a:prstGeom prst="ellipse">
            <a:avLst/>
          </a:prstGeom>
          <a:noFill/>
          <a:ln>
            <a:noFill/>
          </a:ln>
          <a:effectLst>
            <a:outerShdw blurRad="381000" sx="-80000" rotWithShape="0" dir="5400000" dist="292100" sy="-18000">
              <a:srgbClr val="000000">
                <a:alpha val="21960"/>
              </a:srgbClr>
            </a:outerShdw>
          </a:effectLst>
        </p:spPr>
      </p:pic>
      <p:pic>
        <p:nvPicPr>
          <p:cNvPr id="268" name="Google Shape;268;p9"/>
          <p:cNvPicPr preferRelativeResize="0"/>
          <p:nvPr/>
        </p:nvPicPr>
        <p:blipFill rotWithShape="1">
          <a:blip r:embed="rId3">
            <a:alphaModFix/>
          </a:blip>
          <a:srcRect b="0" l="0" r="0" t="0"/>
          <a:stretch/>
        </p:blipFill>
        <p:spPr>
          <a:xfrm>
            <a:off x="9759163" y="2857390"/>
            <a:ext cx="413538" cy="419100"/>
          </a:xfrm>
          <a:prstGeom prst="ellipse">
            <a:avLst/>
          </a:prstGeom>
          <a:noFill/>
          <a:ln>
            <a:noFill/>
          </a:ln>
          <a:effectLst>
            <a:outerShdw blurRad="381000" sx="-80000" rotWithShape="0" dir="5400000" dist="292100" sy="-18000">
              <a:srgbClr val="000000">
                <a:alpha val="21960"/>
              </a:srgbClr>
            </a:outerShdw>
          </a:effectLst>
        </p:spPr>
      </p:pic>
      <p:pic>
        <p:nvPicPr>
          <p:cNvPr id="269" name="Google Shape;269;p9"/>
          <p:cNvPicPr preferRelativeResize="0"/>
          <p:nvPr/>
        </p:nvPicPr>
        <p:blipFill rotWithShape="1">
          <a:blip r:embed="rId3">
            <a:alphaModFix/>
          </a:blip>
          <a:srcRect b="0" l="0" r="0" t="0"/>
          <a:stretch/>
        </p:blipFill>
        <p:spPr>
          <a:xfrm>
            <a:off x="4585108" y="2559468"/>
            <a:ext cx="413538" cy="419100"/>
          </a:xfrm>
          <a:prstGeom prst="ellipse">
            <a:avLst/>
          </a:prstGeom>
          <a:noFill/>
          <a:ln>
            <a:noFill/>
          </a:ln>
          <a:effectLst>
            <a:outerShdw blurRad="381000" sx="-80000" rotWithShape="0" dir="5400000" dist="292100" sy="-18000">
              <a:srgbClr val="000000">
                <a:alpha val="21960"/>
              </a:srgbClr>
            </a:outerShdw>
          </a:effectLst>
        </p:spPr>
      </p:pic>
      <p:pic>
        <p:nvPicPr>
          <p:cNvPr id="270" name="Google Shape;270;p9"/>
          <p:cNvPicPr preferRelativeResize="0"/>
          <p:nvPr/>
        </p:nvPicPr>
        <p:blipFill rotWithShape="1">
          <a:blip r:embed="rId3">
            <a:alphaModFix/>
          </a:blip>
          <a:srcRect b="0" l="0" r="0" t="0"/>
          <a:stretch/>
        </p:blipFill>
        <p:spPr>
          <a:xfrm>
            <a:off x="721919" y="6038156"/>
            <a:ext cx="413538" cy="419100"/>
          </a:xfrm>
          <a:prstGeom prst="ellipse">
            <a:avLst/>
          </a:prstGeom>
          <a:noFill/>
          <a:ln>
            <a:noFill/>
          </a:ln>
          <a:effectLst>
            <a:outerShdw blurRad="381000" sx="-80000" rotWithShape="0" dir="5400000" dist="292100" sy="-18000">
              <a:srgbClr val="000000">
                <a:alpha val="21960"/>
              </a:srgbClr>
            </a:outerShdw>
          </a:effectLst>
        </p:spPr>
      </p:pic>
      <p:sp>
        <p:nvSpPr>
          <p:cNvPr id="271" name="Google Shape;271;p9"/>
          <p:cNvSpPr/>
          <p:nvPr/>
        </p:nvSpPr>
        <p:spPr>
          <a:xfrm>
            <a:off x="2971802" y="4055989"/>
            <a:ext cx="4419600" cy="400112"/>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2000" u="none" cap="none" strike="noStrike">
                <a:solidFill>
                  <a:srgbClr val="0C0C0C"/>
                </a:solidFill>
                <a:latin typeface="Arial"/>
                <a:ea typeface="Arial"/>
                <a:cs typeface="Arial"/>
                <a:sym typeface="Arial"/>
              </a:rPr>
              <a:t>الفترة التي ممكن يقع فيها عيد القيامة</a:t>
            </a:r>
            <a:endParaRPr b="1" i="0" sz="2000" u="none" cap="none" strike="noStrike">
              <a:solidFill>
                <a:srgbClr val="0C0C0C"/>
              </a:solidFill>
              <a:latin typeface="Arial"/>
              <a:ea typeface="Arial"/>
              <a:cs typeface="Arial"/>
              <a:sym typeface="Arial"/>
            </a:endParaRPr>
          </a:p>
        </p:txBody>
      </p:sp>
      <p:sp>
        <p:nvSpPr>
          <p:cNvPr id="272" name="Google Shape;272;p9"/>
          <p:cNvSpPr/>
          <p:nvPr/>
        </p:nvSpPr>
        <p:spPr>
          <a:xfrm>
            <a:off x="1584924" y="2872582"/>
            <a:ext cx="776288" cy="338556"/>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chemeClr val="dk1"/>
                </a:solidFill>
                <a:latin typeface="Arial"/>
                <a:ea typeface="Arial"/>
                <a:cs typeface="Arial"/>
                <a:sym typeface="Arial"/>
              </a:rPr>
              <a:t>م الهيكل</a:t>
            </a:r>
            <a:endParaRPr b="1" i="0" sz="1600" u="none" cap="none" strike="noStrike">
              <a:solidFill>
                <a:schemeClr val="dk1"/>
              </a:solidFill>
              <a:latin typeface="Arial"/>
              <a:ea typeface="Arial"/>
              <a:cs typeface="Arial"/>
              <a:sym typeface="Arial"/>
            </a:endParaRPr>
          </a:p>
        </p:txBody>
      </p:sp>
      <p:sp>
        <p:nvSpPr>
          <p:cNvPr id="273" name="Google Shape;273;p9"/>
          <p:cNvSpPr/>
          <p:nvPr/>
        </p:nvSpPr>
        <p:spPr>
          <a:xfrm>
            <a:off x="8401051" y="5676999"/>
            <a:ext cx="2749938" cy="338556"/>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rgbClr val="0C0C0C"/>
                </a:solidFill>
                <a:latin typeface="Arial"/>
                <a:ea typeface="Arial"/>
                <a:cs typeface="Arial"/>
                <a:sym typeface="Arial"/>
              </a:rPr>
              <a:t>الفترة التي ممكن يبدأ فيها صوم الرسل</a:t>
            </a:r>
            <a:endParaRPr b="1" i="0" sz="1600" u="none" cap="none" strike="noStrike">
              <a:solidFill>
                <a:srgbClr val="0C0C0C"/>
              </a:solidFill>
              <a:latin typeface="Arial"/>
              <a:ea typeface="Arial"/>
              <a:cs typeface="Arial"/>
              <a:sym typeface="Arial"/>
            </a:endParaRPr>
          </a:p>
        </p:txBody>
      </p:sp>
      <p:sp>
        <p:nvSpPr>
          <p:cNvPr id="274" name="Google Shape;274;p9"/>
          <p:cNvSpPr/>
          <p:nvPr/>
        </p:nvSpPr>
        <p:spPr>
          <a:xfrm>
            <a:off x="6296026" y="5667699"/>
            <a:ext cx="2105026" cy="338556"/>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rgbClr val="0C0C0C"/>
                </a:solidFill>
                <a:latin typeface="Arial"/>
                <a:ea typeface="Arial"/>
                <a:cs typeface="Arial"/>
                <a:sym typeface="Arial"/>
              </a:rPr>
              <a:t>صوم الرسل</a:t>
            </a:r>
            <a:endParaRPr b="1" i="0" sz="1600" u="none" cap="none" strike="noStrike">
              <a:solidFill>
                <a:srgbClr val="0C0C0C"/>
              </a:solidFill>
              <a:latin typeface="Arial"/>
              <a:ea typeface="Arial"/>
              <a:cs typeface="Arial"/>
              <a:sym typeface="Arial"/>
            </a:endParaRPr>
          </a:p>
        </p:txBody>
      </p:sp>
      <p:sp>
        <p:nvSpPr>
          <p:cNvPr id="275" name="Google Shape;275;p9"/>
          <p:cNvSpPr/>
          <p:nvPr/>
        </p:nvSpPr>
        <p:spPr>
          <a:xfrm>
            <a:off x="1041011" y="5675052"/>
            <a:ext cx="1864114" cy="338556"/>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rgbClr val="0C0C0C"/>
                </a:solidFill>
                <a:latin typeface="Arial"/>
                <a:ea typeface="Arial"/>
                <a:cs typeface="Arial"/>
                <a:sym typeface="Arial"/>
              </a:rPr>
              <a:t>صوم العذراء</a:t>
            </a:r>
            <a:endParaRPr b="1" i="0" sz="1600" u="none" cap="none" strike="noStrike">
              <a:solidFill>
                <a:srgbClr val="0C0C0C"/>
              </a:solidFill>
              <a:latin typeface="Arial"/>
              <a:ea typeface="Arial"/>
              <a:cs typeface="Arial"/>
              <a:sym typeface="Arial"/>
            </a:endParaRPr>
          </a:p>
        </p:txBody>
      </p:sp>
      <p:sp>
        <p:nvSpPr>
          <p:cNvPr id="276" name="Google Shape;276;p9"/>
          <p:cNvSpPr/>
          <p:nvPr/>
        </p:nvSpPr>
        <p:spPr>
          <a:xfrm>
            <a:off x="7449887" y="4055989"/>
            <a:ext cx="2484119" cy="338556"/>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rgbClr val="0C0C0C"/>
                </a:solidFill>
                <a:latin typeface="Arial"/>
                <a:ea typeface="Arial"/>
                <a:cs typeface="Arial"/>
                <a:sym typeface="Arial"/>
              </a:rPr>
              <a:t>الصوم الكبير</a:t>
            </a:r>
            <a:endParaRPr b="1" i="0" sz="1600" u="none" cap="none" strike="noStrike">
              <a:solidFill>
                <a:srgbClr val="0C0C0C"/>
              </a:solidFill>
              <a:latin typeface="Arial"/>
              <a:ea typeface="Arial"/>
              <a:cs typeface="Arial"/>
              <a:sym typeface="Arial"/>
            </a:endParaRPr>
          </a:p>
        </p:txBody>
      </p:sp>
      <p:sp>
        <p:nvSpPr>
          <p:cNvPr id="277" name="Google Shape;277;p9"/>
          <p:cNvSpPr/>
          <p:nvPr/>
        </p:nvSpPr>
        <p:spPr>
          <a:xfrm>
            <a:off x="6629401" y="4491966"/>
            <a:ext cx="714375" cy="338556"/>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chemeClr val="dk1"/>
                </a:solidFill>
                <a:latin typeface="Arial"/>
                <a:ea typeface="Arial"/>
                <a:cs typeface="Arial"/>
                <a:sym typeface="Arial"/>
              </a:rPr>
              <a:t>البشارة</a:t>
            </a:r>
            <a:endParaRPr b="1" i="0" sz="1600" u="none" cap="none" strike="noStrike">
              <a:solidFill>
                <a:schemeClr val="dk1"/>
              </a:solidFill>
              <a:latin typeface="Arial"/>
              <a:ea typeface="Arial"/>
              <a:cs typeface="Arial"/>
              <a:sym typeface="Arial"/>
            </a:endParaRPr>
          </a:p>
        </p:txBody>
      </p:sp>
      <p:sp>
        <p:nvSpPr>
          <p:cNvPr id="278" name="Google Shape;278;p9"/>
          <p:cNvSpPr/>
          <p:nvPr/>
        </p:nvSpPr>
        <p:spPr>
          <a:xfrm>
            <a:off x="436882" y="2467414"/>
            <a:ext cx="3738880" cy="338556"/>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rgbClr val="0C0C0C"/>
                </a:solidFill>
                <a:latin typeface="Arial"/>
                <a:ea typeface="Arial"/>
                <a:cs typeface="Arial"/>
                <a:sym typeface="Arial"/>
              </a:rPr>
              <a:t>الفترة التي ممكن يكون فيها صوم نينوى</a:t>
            </a:r>
            <a:endParaRPr b="1" i="0" sz="1600" u="none" cap="none" strike="noStrike">
              <a:solidFill>
                <a:srgbClr val="0C0C0C"/>
              </a:solidFill>
              <a:latin typeface="Arial"/>
              <a:ea typeface="Arial"/>
              <a:cs typeface="Arial"/>
              <a:sym typeface="Arial"/>
            </a:endParaRPr>
          </a:p>
        </p:txBody>
      </p:sp>
      <p:pic>
        <p:nvPicPr>
          <p:cNvPr descr="Christian Wooden Cross with Red Cloth Stock Vector - Illustration of  church, cross: 179047170" id="279" name="Google Shape;279;p9"/>
          <p:cNvPicPr preferRelativeResize="0"/>
          <p:nvPr/>
        </p:nvPicPr>
        <p:blipFill rotWithShape="1">
          <a:blip r:embed="rId4">
            <a:alphaModFix/>
          </a:blip>
          <a:srcRect b="5843" l="17806" r="17749" t="6505"/>
          <a:stretch/>
        </p:blipFill>
        <p:spPr>
          <a:xfrm>
            <a:off x="8128000" y="1018699"/>
            <a:ext cx="413461" cy="562345"/>
          </a:xfrm>
          <a:prstGeom prst="rect">
            <a:avLst/>
          </a:prstGeom>
          <a:noFill/>
          <a:ln>
            <a:noFill/>
          </a:ln>
        </p:spPr>
      </p:pic>
      <p:pic>
        <p:nvPicPr>
          <p:cNvPr descr="Christian Wooden Cross with Red Cloth Stock Vector - Illustration of  church, cross: 179047170" id="280" name="Google Shape;280;p9"/>
          <p:cNvPicPr preferRelativeResize="0"/>
          <p:nvPr/>
        </p:nvPicPr>
        <p:blipFill rotWithShape="1">
          <a:blip r:embed="rId4">
            <a:alphaModFix/>
          </a:blip>
          <a:srcRect b="5843" l="17806" r="17749" t="6505"/>
          <a:stretch/>
        </p:blipFill>
        <p:spPr>
          <a:xfrm>
            <a:off x="8692956" y="4387856"/>
            <a:ext cx="281577" cy="382971"/>
          </a:xfrm>
          <a:prstGeom prst="rect">
            <a:avLst/>
          </a:prstGeom>
          <a:noFill/>
          <a:ln>
            <a:noFill/>
          </a:ln>
        </p:spPr>
      </p:pic>
      <p:pic>
        <p:nvPicPr>
          <p:cNvPr descr="أصل اسم مار جرجس - الخضر . الحارث الاوغاريتي - Freethinker مفكر  حرFreethinker مفكر حر" id="281" name="Google Shape;281;p9"/>
          <p:cNvPicPr preferRelativeResize="0"/>
          <p:nvPr/>
        </p:nvPicPr>
        <p:blipFill rotWithShape="1">
          <a:blip r:embed="rId5">
            <a:alphaModFix/>
          </a:blip>
          <a:srcRect b="0" l="0" r="0" t="0"/>
          <a:stretch/>
        </p:blipFill>
        <p:spPr>
          <a:xfrm>
            <a:off x="3558541" y="4356775"/>
            <a:ext cx="464930" cy="705125"/>
          </a:xfrm>
          <a:prstGeom prst="ellipse">
            <a:avLst/>
          </a:prstGeom>
          <a:noFill/>
          <a:ln>
            <a:noFill/>
          </a:ln>
        </p:spPr>
      </p:pic>
      <p:pic>
        <p:nvPicPr>
          <p:cNvPr descr="القديس مارمرقس الرسول مؤسس الكرازة المرقسية في مصر – وطنى" id="282" name="Google Shape;282;p9"/>
          <p:cNvPicPr preferRelativeResize="0"/>
          <p:nvPr/>
        </p:nvPicPr>
        <p:blipFill rotWithShape="1">
          <a:blip r:embed="rId6">
            <a:alphaModFix/>
          </a:blip>
          <a:srcRect b="0" l="0" r="0" t="0"/>
          <a:stretch/>
        </p:blipFill>
        <p:spPr>
          <a:xfrm>
            <a:off x="2698395" y="1149916"/>
            <a:ext cx="413461" cy="576923"/>
          </a:xfrm>
          <a:prstGeom prst="ellipse">
            <a:avLst/>
          </a:prstGeom>
          <a:noFill/>
          <a:ln>
            <a:noFill/>
          </a:ln>
          <a:effectLst>
            <a:outerShdw blurRad="381000" sx="-80000" rotWithShape="0" dir="5400000" dist="292100" sy="-18000">
              <a:srgbClr val="000000">
                <a:alpha val="21960"/>
              </a:srgbClr>
            </a:outerShdw>
          </a:effectLst>
        </p:spPr>
      </p:pic>
      <p:pic>
        <p:nvPicPr>
          <p:cNvPr descr="القديس مارمرقس الرسول مؤسس الكرازة المرقسية في مصر – وطنى" id="283" name="Google Shape;283;p9"/>
          <p:cNvPicPr preferRelativeResize="0"/>
          <p:nvPr/>
        </p:nvPicPr>
        <p:blipFill rotWithShape="1">
          <a:blip r:embed="rId6">
            <a:alphaModFix/>
          </a:blip>
          <a:srcRect b="0" l="0" r="0" t="0"/>
          <a:stretch/>
        </p:blipFill>
        <p:spPr>
          <a:xfrm>
            <a:off x="2905124" y="3945902"/>
            <a:ext cx="413461" cy="576923"/>
          </a:xfrm>
          <a:prstGeom prst="ellipse">
            <a:avLst/>
          </a:prstGeom>
          <a:noFill/>
          <a:ln>
            <a:noFill/>
          </a:ln>
          <a:effectLst>
            <a:outerShdw blurRad="381000" sx="-80000" rotWithShape="0" dir="5400000" dist="292100" sy="-18000">
              <a:srgbClr val="000000">
                <a:alpha val="21960"/>
              </a:srgbClr>
            </a:outerShdw>
          </a:effectLst>
        </p:spPr>
      </p:pic>
      <p:pic>
        <p:nvPicPr>
          <p:cNvPr descr="تذكار الملاك ميخائيل وتبادل الفطائر.. أبرز العادات في العيد – وطنى" id="284" name="Google Shape;284;p9"/>
          <p:cNvPicPr preferRelativeResize="0"/>
          <p:nvPr/>
        </p:nvPicPr>
        <p:blipFill rotWithShape="1">
          <a:blip r:embed="rId7">
            <a:alphaModFix/>
          </a:blip>
          <a:srcRect b="0" l="0" r="0" t="0"/>
          <a:stretch/>
        </p:blipFill>
        <p:spPr>
          <a:xfrm>
            <a:off x="1155585" y="1063634"/>
            <a:ext cx="461284" cy="590443"/>
          </a:xfrm>
          <a:prstGeom prst="ellipse">
            <a:avLst/>
          </a:prstGeom>
          <a:noFill/>
          <a:ln>
            <a:noFill/>
          </a:ln>
        </p:spPr>
      </p:pic>
      <p:pic>
        <p:nvPicPr>
          <p:cNvPr descr="مارمينا - ويكيبيديا" id="285" name="Google Shape;285;p9"/>
          <p:cNvPicPr preferRelativeResize="0"/>
          <p:nvPr/>
        </p:nvPicPr>
        <p:blipFill rotWithShape="1">
          <a:blip r:embed="rId8">
            <a:alphaModFix/>
          </a:blip>
          <a:srcRect b="0" l="0" r="0" t="0"/>
          <a:stretch/>
        </p:blipFill>
        <p:spPr>
          <a:xfrm>
            <a:off x="10607078" y="2544509"/>
            <a:ext cx="479575" cy="656146"/>
          </a:xfrm>
          <a:prstGeom prst="ellipse">
            <a:avLst/>
          </a:prstGeom>
          <a:noFill/>
          <a:ln>
            <a:noFill/>
          </a:ln>
        </p:spPr>
      </p:pic>
      <p:sp>
        <p:nvSpPr>
          <p:cNvPr id="286" name="Google Shape;286;p9"/>
          <p:cNvSpPr/>
          <p:nvPr/>
        </p:nvSpPr>
        <p:spPr>
          <a:xfrm>
            <a:off x="6584545" y="2451468"/>
            <a:ext cx="3915817" cy="338556"/>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600" u="none" cap="none" strike="noStrike">
                <a:solidFill>
                  <a:srgbClr val="0C0C0C"/>
                </a:solidFill>
                <a:latin typeface="Arial"/>
                <a:ea typeface="Arial"/>
                <a:cs typeface="Arial"/>
                <a:sym typeface="Arial"/>
              </a:rPr>
              <a:t>صوم الميلاد</a:t>
            </a:r>
            <a:endParaRPr b="1" i="0" sz="1600" u="none" cap="none" strike="noStrike">
              <a:solidFill>
                <a:srgbClr val="0C0C0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2022-12-03T08:20:49Z</dcterms:created>
  <dc:creator>Mena Ragy Amen Girgis</dc:creator>
</cp:coreProperties>
</file>