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41" r:id="rId12"/>
    <p:sldId id="336" r:id="rId13"/>
    <p:sldId id="337" r:id="rId14"/>
    <p:sldId id="338" r:id="rId15"/>
    <p:sldId id="339" r:id="rId16"/>
    <p:sldId id="340" r:id="rId17"/>
    <p:sldId id="342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4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F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66" autoAdjust="0"/>
  </p:normalViewPr>
  <p:slideViewPr>
    <p:cSldViewPr>
      <p:cViewPr varScale="1">
        <p:scale>
          <a:sx n="85" d="100"/>
          <a:sy n="85" d="100"/>
        </p:scale>
        <p:origin x="22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3BDD8-2E7F-4279-B420-95F07548471E}" type="datetimeFigureOut">
              <a:rPr lang="en-CA" smtClean="0"/>
              <a:t>2025-10-25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DBC3-7B7D-44BB-8FD1-4511CE0318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72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https://virginmarymtl.org/title-of-holy-theotokos-saint-mary/</a:t>
            </a:r>
          </a:p>
          <a:p>
            <a:r>
              <a:rPr lang="en-CA" dirty="0"/>
              <a:t>https://awf.world/theology-and-history/person-and-work-of-the-holy-spirit/</a:t>
            </a:r>
          </a:p>
          <a:p>
            <a:r>
              <a:rPr lang="en-CA" dirty="0"/>
              <a:t>https://godinallthings.com/2016/09/22/teach-us-to-pray/</a:t>
            </a:r>
          </a:p>
          <a:p>
            <a:r>
              <a:rPr lang="en-CA" dirty="0"/>
              <a:t>https://www.facebook.com/groups/1669298240229349/posts/2122553738237128/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13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https://sfcatholic.org/bishopsbulletin/are-the-teachings-of-the-church-jesus-teachings/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76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70C38-0B20-87BB-701D-00251A71E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02A40-71F6-7D88-2794-8D613CA0A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363DCA-55BE-93B8-76B7-4C43C20C9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https://copticorthodox.church/en/bishops/metropolitan-youssef/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221CA-D8CE-5DBC-F43F-DE8490957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1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https://ca.pinterest.com/pin/89438742592999246/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6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58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</a:t>
            </a:r>
          </a:p>
          <a:p>
            <a:r>
              <a:rPr lang="en-CA" dirty="0"/>
              <a:t>https://www.facebook.com/christfirstnc/posts/jesus-christ-desires-to-have-you-home-he-will-always-be-standing-with-open-arms-/917802560551830/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5DBC3-7B7D-44BB-8FD1-4511CE031864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38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6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3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1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95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56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7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74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67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51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AECC-5773-4073-BFF6-558612E1F063}" type="datetimeFigureOut">
              <a:rPr lang="en-CA" smtClean="0"/>
              <a:pPr/>
              <a:t>2025-10-25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C10E-D8B6-48BB-8295-0DA87C0E6C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2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.stmary-ottawa.org/sermons/2025/SMO-2025-10-26-Discipleship.pdf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ojVtiOGZ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60594-4E1A-D751-FAC9-C6020B3D117A}"/>
              </a:ext>
            </a:extLst>
          </p:cNvPr>
          <p:cNvSpPr/>
          <p:nvPr/>
        </p:nvSpPr>
        <p:spPr>
          <a:xfrm>
            <a:off x="1" y="0"/>
            <a:ext cx="9143999" cy="6849070"/>
          </a:xfrm>
          <a:prstGeom prst="rect">
            <a:avLst/>
          </a:prstGeom>
          <a:solidFill>
            <a:srgbClr val="0D0D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97"/>
            <a:ext cx="7772400" cy="1981200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Discipleship</a:t>
            </a:r>
            <a:endParaRPr lang="en-CA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914400"/>
          </a:xfrm>
        </p:spPr>
        <p:txBody>
          <a:bodyPr>
            <a:normAutofit fontScale="55000" lnSpcReduction="20000"/>
          </a:bodyPr>
          <a:lstStyle/>
          <a:p>
            <a:r>
              <a:rPr lang="en-CA" dirty="0">
                <a:solidFill>
                  <a:schemeClr val="bg1"/>
                </a:solidFill>
              </a:rPr>
              <a:t>2025-10-26</a:t>
            </a:r>
          </a:p>
          <a:p>
            <a:endParaRPr lang="en-CA" dirty="0"/>
          </a:p>
          <a:p>
            <a:r>
              <a:rPr lang="en-CA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https://audio.stmary-ottawa.org/sermons/2025/SMO-2025-10-26-Discipleship.pdf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54643054-2C04-93AA-F850-3BBC11F8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10" y="1676401"/>
            <a:ext cx="3090090" cy="379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ach Us To Pray">
            <a:extLst>
              <a:ext uri="{FF2B5EF4-FFF2-40B4-BE49-F238E27FC236}">
                <a16:creationId xmlns:a16="http://schemas.microsoft.com/office/drawing/2014/main" id="{344E850D-2AA1-486B-6655-A833EEFE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00" y="16764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0863FC-DFD2-AC39-3815-2B6CD629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21" y="-68125"/>
            <a:ext cx="1747300" cy="1642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F89D54-CEC6-7D57-FD77-77C83B43F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/>
          <a:stretch>
            <a:fillRect/>
          </a:stretch>
        </p:blipFill>
        <p:spPr bwMode="auto">
          <a:xfrm>
            <a:off x="7179700" y="-71082"/>
            <a:ext cx="2050700" cy="1620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3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FBAD4-4846-18ED-CF01-6C063DF4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5BB0EB-9564-E73B-A62A-8ECFFB3F242B}"/>
              </a:ext>
            </a:extLst>
          </p:cNvPr>
          <p:cNvSpPr/>
          <p:nvPr/>
        </p:nvSpPr>
        <p:spPr>
          <a:xfrm>
            <a:off x="381000" y="1447800"/>
            <a:ext cx="83820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1AEE6-F006-5124-98B7-F54C7FD8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(3) </a:t>
            </a:r>
            <a:r>
              <a:rPr lang="en-CA" b="1" dirty="0"/>
              <a:t>WALK</a:t>
            </a:r>
            <a:r>
              <a:rPr lang="en-CA" dirty="0"/>
              <a:t> IN HIS </a:t>
            </a:r>
            <a:r>
              <a:rPr lang="en-CA" b="1" dirty="0"/>
              <a:t>FOOTSTEPS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3214A-2B8D-A4EA-0D90-290CBFC9A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“He who says he abides in Him</a:t>
            </a:r>
            <a:b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ought himself also to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walk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just as He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walked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JOHN 2:6</a:t>
            </a:r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sz="2400" dirty="0"/>
              <a:t>ASIDE: the Arabic word “</a:t>
            </a:r>
            <a:r>
              <a:rPr lang="en-CA" sz="2400" dirty="0" err="1"/>
              <a:t>telmeez</a:t>
            </a:r>
            <a:r>
              <a:rPr lang="en-CA" sz="2400" dirty="0"/>
              <a:t>” (</a:t>
            </a:r>
            <a:r>
              <a:rPr lang="ar-AE" sz="2400" dirty="0"/>
              <a:t>تلميذ</a:t>
            </a:r>
            <a:r>
              <a:rPr lang="en-CA" sz="2400" dirty="0"/>
              <a:t> ) can be translated as:</a:t>
            </a:r>
          </a:p>
          <a:p>
            <a:pPr marL="0" indent="0" algn="ctr">
              <a:buNone/>
            </a:pPr>
            <a:r>
              <a:rPr lang="en-CA" sz="1800" b="1" dirty="0">
                <a:solidFill>
                  <a:prstClr val="black"/>
                </a:solidFill>
                <a:latin typeface="Calibri"/>
              </a:rPr>
              <a:t>PUPIL, STUDENT, DISCIPLE</a:t>
            </a:r>
          </a:p>
          <a:p>
            <a:pPr marL="0" indent="0" algn="ctr">
              <a:buNone/>
            </a:pPr>
            <a:endParaRPr lang="en-CA" sz="1800" b="1" i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PUPIL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(in primary school) 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learns by feeding.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learns by studying.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CA" sz="2400" b="1" dirty="0">
                <a:solidFill>
                  <a:prstClr val="black"/>
                </a:solidFill>
                <a:latin typeface="Calibri"/>
              </a:rPr>
              <a:t>DISCIPLE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 learns by discipline, from the LIFE of their teacher.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2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CA" sz="2400" b="1" dirty="0">
                <a:solidFill>
                  <a:prstClr val="black"/>
                </a:solidFill>
                <a:latin typeface="Calibri"/>
              </a:rPr>
              <a:t>DICIPLE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 walks in the footsteps of their teacher.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6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D82A4C-F486-3089-EF71-B75373BF68B6}"/>
              </a:ext>
            </a:extLst>
          </p:cNvPr>
          <p:cNvSpPr/>
          <p:nvPr/>
        </p:nvSpPr>
        <p:spPr>
          <a:xfrm>
            <a:off x="381000" y="2895600"/>
            <a:ext cx="83820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B4A62-AA48-8221-8A7B-2CE18155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Brush Script MT" panose="03060802040406070304" pitchFamily="66" charset="0"/>
              </a:rPr>
              <a:t>Requirements to be a disciple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C190-6824-B71D-9CD5-244955EC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b="1" dirty="0"/>
              <a:t>Abide</a:t>
            </a:r>
            <a:r>
              <a:rPr lang="en-CA" dirty="0"/>
              <a:t> in the Word of God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/>
              <a:t>Love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/>
              <a:t>Walk</a:t>
            </a:r>
            <a:r>
              <a:rPr lang="en-CA" dirty="0"/>
              <a:t> in His </a:t>
            </a:r>
            <a:r>
              <a:rPr lang="en-CA" b="1" dirty="0"/>
              <a:t>Footsteps</a:t>
            </a:r>
            <a:endParaRPr lang="en-US" dirty="0"/>
          </a:p>
          <a:p>
            <a:pPr marL="0" indent="0" algn="ctr">
              <a:buNone/>
            </a:pPr>
            <a:br>
              <a:rPr lang="en-US" sz="1700" i="1" dirty="0"/>
            </a:br>
            <a:r>
              <a:rPr lang="en-US" i="1" dirty="0"/>
              <a:t>“Now great multitudes went with Him.</a:t>
            </a:r>
            <a:br>
              <a:rPr lang="en-US" i="1" dirty="0"/>
            </a:br>
            <a:r>
              <a:rPr lang="en-US" i="1" dirty="0"/>
              <a:t>And </a:t>
            </a:r>
            <a:r>
              <a:rPr lang="en-US" b="1" i="1" dirty="0"/>
              <a:t>He turned and said</a:t>
            </a:r>
            <a:r>
              <a:rPr lang="en-US" i="1" dirty="0"/>
              <a:t> to them …”</a:t>
            </a:r>
          </a:p>
          <a:p>
            <a:pPr marL="0" indent="0" algn="r">
              <a:buNone/>
            </a:pPr>
            <a:r>
              <a:rPr lang="en-US" sz="1700" b="1" dirty="0"/>
              <a:t>LUKE 14:25</a:t>
            </a:r>
            <a:br>
              <a:rPr lang="en-US" sz="1700" b="1" dirty="0"/>
            </a:br>
            <a:endParaRPr lang="en-US" sz="1700" b="1" dirty="0"/>
          </a:p>
          <a:p>
            <a:pPr marL="0" indent="0" algn="ctr">
              <a:buNone/>
            </a:pPr>
            <a:r>
              <a:rPr lang="en-US" sz="2200" b="1" i="1" dirty="0">
                <a:highlight>
                  <a:srgbClr val="FFFF00"/>
                </a:highlight>
              </a:rPr>
              <a:t>Before you follow Me, did you calculate the cost to be My disciples?</a:t>
            </a:r>
            <a:endParaRPr lang="en-CA" b="1" i="1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CA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Prioritize</a:t>
            </a:r>
            <a:r>
              <a:rPr lang="en-CA" b="1" dirty="0">
                <a:solidFill>
                  <a:schemeClr val="bg1">
                    <a:lumMod val="75000"/>
                  </a:schemeClr>
                </a:solidFill>
              </a:rPr>
              <a:t> God First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CA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Carry my </a:t>
            </a:r>
            <a:r>
              <a:rPr lang="en-CA" b="1" dirty="0">
                <a:solidFill>
                  <a:schemeClr val="bg1">
                    <a:lumMod val="75000"/>
                  </a:schemeClr>
                </a:solidFill>
              </a:rPr>
              <a:t>Cross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CA" b="1" dirty="0">
                <a:solidFill>
                  <a:schemeClr val="bg1">
                    <a:lumMod val="75000"/>
                  </a:schemeClr>
                </a:solidFill>
              </a:rPr>
              <a:t> Detach </a:t>
            </a: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from the Earthly</a:t>
            </a:r>
          </a:p>
        </p:txBody>
      </p:sp>
    </p:spTree>
    <p:extLst>
      <p:ext uri="{BB962C8B-B14F-4D97-AF65-F5344CB8AC3E}">
        <p14:creationId xmlns:p14="http://schemas.microsoft.com/office/powerpoint/2010/main" val="400973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3BA38-3E2D-70FA-D29F-3BFDECF32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7C5574-396F-4B58-36DE-7D896B099469}"/>
              </a:ext>
            </a:extLst>
          </p:cNvPr>
          <p:cNvSpPr/>
          <p:nvPr/>
        </p:nvSpPr>
        <p:spPr>
          <a:xfrm>
            <a:off x="381000" y="1447800"/>
            <a:ext cx="8382000" cy="2590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75EF7-07F9-8F5D-2053-38401F48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(4) PRIORITIZE </a:t>
            </a:r>
            <a:r>
              <a:rPr lang="en-CA" b="1" dirty="0"/>
              <a:t>GOD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7237-2F7B-5CB9-5389-EE06EFB69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US" sz="3000" i="1" dirty="0">
                <a:solidFill>
                  <a:prstClr val="black"/>
                </a:solidFill>
              </a:rPr>
              <a:t>“If anyone comes to Me and does not hate</a:t>
            </a:r>
            <a:br>
              <a:rPr lang="en-US" sz="3000" i="1" dirty="0">
                <a:solidFill>
                  <a:prstClr val="black"/>
                </a:solidFill>
              </a:rPr>
            </a:br>
            <a:r>
              <a:rPr lang="en-US" sz="3000" i="1" dirty="0">
                <a:solidFill>
                  <a:prstClr val="black"/>
                </a:solidFill>
              </a:rPr>
              <a:t>his father and mother, wife and children,</a:t>
            </a:r>
            <a:br>
              <a:rPr lang="en-US" sz="3000" i="1" dirty="0">
                <a:solidFill>
                  <a:prstClr val="black"/>
                </a:solidFill>
              </a:rPr>
            </a:br>
            <a:r>
              <a:rPr lang="en-US" sz="3000" i="1" dirty="0">
                <a:solidFill>
                  <a:prstClr val="black"/>
                </a:solidFill>
              </a:rPr>
              <a:t>brothers and sisters, yes, and his own life also,</a:t>
            </a:r>
            <a:br>
              <a:rPr lang="en-US" sz="3000" i="1" dirty="0">
                <a:solidFill>
                  <a:prstClr val="black"/>
                </a:solidFill>
              </a:rPr>
            </a:br>
            <a:r>
              <a:rPr lang="en-US" sz="3000" i="1" dirty="0">
                <a:solidFill>
                  <a:prstClr val="black"/>
                </a:solidFill>
              </a:rPr>
              <a:t>he cannot be My disciple.”</a:t>
            </a:r>
          </a:p>
          <a:p>
            <a:pPr marL="0" lvl="0" indent="0" algn="r">
              <a:buNone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LUKE </a:t>
            </a:r>
            <a:r>
              <a:rPr lang="en-CA" sz="1700" b="1" dirty="0">
                <a:solidFill>
                  <a:prstClr val="black"/>
                </a:solidFill>
                <a:latin typeface="Calibri"/>
              </a:rPr>
              <a:t>14</a:t>
            </a: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:26</a:t>
            </a:r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“Hate” here is </a:t>
            </a:r>
            <a:r>
              <a:rPr kumimoji="0" lang="en-CA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be taken as the opposite of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lov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e.</a:t>
            </a:r>
          </a:p>
          <a:p>
            <a:pPr marL="0" indent="0" algn="ctr">
              <a:buNone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message is that God is the priority, He is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indent="0" algn="ctr">
              <a:buNone/>
            </a:pPr>
            <a:r>
              <a:rPr lang="en-CA" sz="2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I am not attached to anyone outside of God;</a:t>
            </a:r>
            <a:br>
              <a:rPr lang="en-CA" sz="2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</a:br>
            <a:r>
              <a:rPr lang="en-CA" sz="2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even family is to be loved through God.</a:t>
            </a:r>
          </a:p>
        </p:txBody>
      </p:sp>
    </p:spTree>
    <p:extLst>
      <p:ext uri="{BB962C8B-B14F-4D97-AF65-F5344CB8AC3E}">
        <p14:creationId xmlns:p14="http://schemas.microsoft.com/office/powerpoint/2010/main" val="120701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F41DB-C783-1F1E-969D-B3E6BEC68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F8AF14-9D32-BD6B-A693-EC5B2B3C5BBD}"/>
              </a:ext>
            </a:extLst>
          </p:cNvPr>
          <p:cNvSpPr/>
          <p:nvPr/>
        </p:nvSpPr>
        <p:spPr>
          <a:xfrm>
            <a:off x="4439356" y="1447800"/>
            <a:ext cx="4323644" cy="4267200"/>
          </a:xfrm>
          <a:prstGeom prst="roundRect">
            <a:avLst>
              <a:gd name="adj" fmla="val 89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C95A7-8B8F-6761-F5A8-A1EA0BD1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(4) PRIORITIZE </a:t>
            </a:r>
            <a:r>
              <a:rPr lang="en-CA" b="1" dirty="0"/>
              <a:t>GOD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E86F-00D6-2695-51F8-D4EA2155D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Do I put God </a:t>
            </a:r>
            <a:r>
              <a:rPr lang="en-CA" sz="3000" b="1" i="1" dirty="0">
                <a:solidFill>
                  <a:prstClr val="black"/>
                </a:solidFill>
              </a:rPr>
              <a:t>first</a:t>
            </a:r>
            <a:r>
              <a:rPr lang="en-CA" sz="3000" i="1" dirty="0">
                <a:solidFill>
                  <a:prstClr val="black"/>
                </a:solidFill>
              </a:rPr>
              <a:t>?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</a:rPr>
              <a:t>before my family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</a:rPr>
              <a:t>before my spouse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</a:rPr>
              <a:t>before my children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</a:rPr>
              <a:t>before my self</a:t>
            </a:r>
          </a:p>
          <a:p>
            <a:pPr>
              <a:defRPr/>
            </a:pPr>
            <a:endParaRPr lang="en-CA" sz="24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D19AD0-C759-C242-C0BF-919E0D6F8BF4}"/>
              </a:ext>
            </a:extLst>
          </p:cNvPr>
          <p:cNvSpPr txBox="1">
            <a:spLocks/>
          </p:cNvSpPr>
          <p:nvPr/>
        </p:nvSpPr>
        <p:spPr>
          <a:xfrm>
            <a:off x="4591756" y="1600200"/>
            <a:ext cx="43236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Direct all love …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</a:rPr>
              <a:t>my love to my family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</a:rPr>
              <a:t>my love to my spouse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</a:rPr>
              <a:t>my love to my children</a:t>
            </a:r>
          </a:p>
          <a:p>
            <a:pPr marL="0" indent="0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to be </a:t>
            </a:r>
            <a:r>
              <a:rPr lang="en-CA" sz="3000" b="1" i="1" dirty="0">
                <a:solidFill>
                  <a:prstClr val="black"/>
                </a:solidFill>
              </a:rPr>
              <a:t>included</a:t>
            </a:r>
            <a:r>
              <a:rPr lang="en-CA" sz="3000" i="1" dirty="0">
                <a:solidFill>
                  <a:prstClr val="black"/>
                </a:solidFill>
              </a:rPr>
              <a:t> within …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</a:rPr>
              <a:t>my love toward God</a:t>
            </a:r>
            <a:br>
              <a:rPr lang="en-CA" sz="3000" i="1" dirty="0">
                <a:solidFill>
                  <a:prstClr val="black"/>
                </a:solidFill>
              </a:rPr>
            </a:br>
            <a:r>
              <a:rPr lang="en-CA" sz="3000" i="1" dirty="0">
                <a:solidFill>
                  <a:prstClr val="black"/>
                </a:solidFill>
              </a:rPr>
              <a:t>(not against it)</a:t>
            </a:r>
          </a:p>
          <a:p>
            <a:pPr>
              <a:defRPr/>
            </a:pPr>
            <a:endParaRPr lang="en-CA" sz="24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3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2971-345F-3873-9F33-3218D7A2D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284A39-41F8-E887-A5B1-66A4779DAC5D}"/>
              </a:ext>
            </a:extLst>
          </p:cNvPr>
          <p:cNvSpPr/>
          <p:nvPr/>
        </p:nvSpPr>
        <p:spPr>
          <a:xfrm>
            <a:off x="381000" y="1447800"/>
            <a:ext cx="83820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B2137-BCCE-02CD-3077-10B42E41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(5) CARRY MY </a:t>
            </a:r>
            <a:r>
              <a:rPr lang="en-CA" b="1" dirty="0"/>
              <a:t>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0C730-6BAB-4235-B484-BD0A91E5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US" sz="3000" i="1" dirty="0">
                <a:solidFill>
                  <a:prstClr val="black"/>
                </a:solidFill>
              </a:rPr>
              <a:t>“whoever does not bear his </a:t>
            </a:r>
            <a:r>
              <a:rPr lang="en-US" sz="3000" b="1" i="1" dirty="0">
                <a:solidFill>
                  <a:prstClr val="black"/>
                </a:solidFill>
              </a:rPr>
              <a:t>cross</a:t>
            </a:r>
            <a:br>
              <a:rPr lang="en-US" sz="3000" b="1" i="1" dirty="0">
                <a:solidFill>
                  <a:prstClr val="black"/>
                </a:solidFill>
              </a:rPr>
            </a:br>
            <a:r>
              <a:rPr lang="en-US" sz="3000" i="1" dirty="0">
                <a:solidFill>
                  <a:prstClr val="black"/>
                </a:solidFill>
              </a:rPr>
              <a:t>and come after Me cannot be My disciple.”</a:t>
            </a:r>
          </a:p>
          <a:p>
            <a:pPr marL="0" lvl="0" indent="0" algn="r">
              <a:buNone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LUKE </a:t>
            </a:r>
            <a:r>
              <a:rPr lang="en-CA" sz="1700" b="1" dirty="0">
                <a:solidFill>
                  <a:prstClr val="black"/>
                </a:solidFill>
                <a:latin typeface="Calibri"/>
              </a:rPr>
              <a:t>14</a:t>
            </a: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:27</a:t>
            </a:r>
          </a:p>
          <a:p>
            <a:pPr marL="0" indent="0" algn="ctr">
              <a:buNone/>
            </a:pPr>
            <a:endParaRPr lang="en-CA" sz="3000" i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Many of us, when we see the cross,</a:t>
            </a:r>
            <a:b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</a:b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we refrain from being disciples.</a:t>
            </a:r>
          </a:p>
          <a:p>
            <a:pPr marL="0" indent="0" algn="ctr">
              <a:buNone/>
            </a:pPr>
            <a:endParaRPr lang="en-CA" sz="3000" i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Carrying the Cross is part of our calling as disciples.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68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6C456-5B78-E5A4-9193-2CF212BBB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5199A7-7B3F-B9B7-7115-B638717EB4F4}"/>
              </a:ext>
            </a:extLst>
          </p:cNvPr>
          <p:cNvSpPr/>
          <p:nvPr/>
        </p:nvSpPr>
        <p:spPr>
          <a:xfrm>
            <a:off x="381000" y="1447800"/>
            <a:ext cx="83820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E0D75-82DA-77CD-1065-43E93516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(5) CARRY MY </a:t>
            </a:r>
            <a:r>
              <a:rPr lang="en-CA" b="1" dirty="0"/>
              <a:t>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DEB51-68B8-3FF9-9E9F-6B9475C77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000" i="1" dirty="0">
                <a:solidFill>
                  <a:prstClr val="black"/>
                </a:solidFill>
              </a:rPr>
              <a:t>“</a:t>
            </a:r>
            <a:r>
              <a:rPr lang="en-US" sz="3000" i="1" dirty="0">
                <a:solidFill>
                  <a:prstClr val="black"/>
                </a:solidFill>
              </a:rPr>
              <a:t>My child, when you come to serve the Lord,</a:t>
            </a:r>
          </a:p>
          <a:p>
            <a:pPr marL="0" indent="0" algn="ctr">
              <a:buNone/>
            </a:pPr>
            <a:r>
              <a:rPr lang="en-US" sz="3000" i="1" dirty="0">
                <a:solidFill>
                  <a:prstClr val="black"/>
                </a:solidFill>
              </a:rPr>
              <a:t>    prepare yourself for testing.</a:t>
            </a:r>
            <a:r>
              <a:rPr lang="en-CA" sz="3000" i="1" dirty="0">
                <a:solidFill>
                  <a:prstClr val="black"/>
                </a:solidFill>
              </a:rPr>
              <a:t>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SIRACH 2:1 NRSV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Carrying the Cross includes my choices …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</a:rPr>
              <a:t>Choosing to </a:t>
            </a:r>
            <a:r>
              <a:rPr lang="en-CA" sz="3000" b="1" i="1" dirty="0">
                <a:solidFill>
                  <a:prstClr val="black"/>
                </a:solidFill>
              </a:rPr>
              <a:t>fast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  <a:latin typeface="Calibri"/>
              </a:rPr>
              <a:t>Choosing to wake up early to </a:t>
            </a:r>
            <a:r>
              <a:rPr lang="en-CA" sz="3000" b="1" i="1" dirty="0">
                <a:solidFill>
                  <a:prstClr val="black"/>
                </a:solidFill>
                <a:latin typeface="Calibri"/>
              </a:rPr>
              <a:t>pray</a:t>
            </a:r>
          </a:p>
          <a:p>
            <a:pPr>
              <a:defRPr/>
            </a:pPr>
            <a:r>
              <a:rPr lang="en-CA" sz="3000" i="1" dirty="0">
                <a:solidFill>
                  <a:prstClr val="black"/>
                </a:solidFill>
                <a:latin typeface="Calibri"/>
              </a:rPr>
              <a:t>Choosing to do those things </a:t>
            </a:r>
            <a:r>
              <a:rPr lang="en-CA" sz="3000" b="1" i="1" dirty="0">
                <a:solidFill>
                  <a:prstClr val="black"/>
                </a:solidFill>
                <a:latin typeface="Calibri"/>
              </a:rPr>
              <a:t>happily</a:t>
            </a:r>
            <a:r>
              <a:rPr lang="en-CA" sz="3000" i="1" dirty="0">
                <a:solidFill>
                  <a:prstClr val="black"/>
                </a:solidFill>
                <a:latin typeface="Calibri"/>
              </a:rPr>
              <a:t>,</a:t>
            </a:r>
            <a:br>
              <a:rPr lang="en-CA" sz="3000" i="1" dirty="0">
                <a:solidFill>
                  <a:prstClr val="black"/>
                </a:solidFill>
                <a:latin typeface="Calibri"/>
              </a:rPr>
            </a:br>
            <a:r>
              <a:rPr lang="en-CA" sz="3000" i="1" dirty="0">
                <a:solidFill>
                  <a:prstClr val="black"/>
                </a:solidFill>
                <a:latin typeface="Calibri"/>
              </a:rPr>
              <a:t> though they may be inconvenient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19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7BFE5-5C4B-4B8F-63EA-64072F69A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B53B25-4F44-5997-67BB-C01A369967AB}"/>
              </a:ext>
            </a:extLst>
          </p:cNvPr>
          <p:cNvSpPr/>
          <p:nvPr/>
        </p:nvSpPr>
        <p:spPr>
          <a:xfrm>
            <a:off x="381000" y="1447800"/>
            <a:ext cx="83820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76686-5AF7-6D27-A0EC-34C7BBE9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(6) </a:t>
            </a:r>
            <a:r>
              <a:rPr lang="en-CA" b="1" dirty="0"/>
              <a:t>DETACH</a:t>
            </a:r>
            <a:r>
              <a:rPr lang="en-CA" dirty="0"/>
              <a:t> FROM EARTHLY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62165-9C76-647D-325D-A86712864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US" sz="3000" i="1" dirty="0">
                <a:solidFill>
                  <a:prstClr val="black"/>
                </a:solidFill>
              </a:rPr>
              <a:t>“whoever of you does not forsake </a:t>
            </a:r>
            <a:r>
              <a:rPr lang="en-US" sz="3000" b="1" i="1" dirty="0">
                <a:solidFill>
                  <a:prstClr val="black"/>
                </a:solidFill>
              </a:rPr>
              <a:t>all</a:t>
            </a:r>
            <a:br>
              <a:rPr lang="en-US" sz="3000" i="1" dirty="0">
                <a:solidFill>
                  <a:prstClr val="black"/>
                </a:solidFill>
              </a:rPr>
            </a:br>
            <a:r>
              <a:rPr lang="en-US" sz="3000" i="1" dirty="0">
                <a:solidFill>
                  <a:prstClr val="black"/>
                </a:solidFill>
              </a:rPr>
              <a:t> that he has cannot be My disciple.”</a:t>
            </a:r>
          </a:p>
          <a:p>
            <a:pPr marL="0" lvl="0" indent="0" algn="r">
              <a:buNone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LUKE </a:t>
            </a:r>
            <a:r>
              <a:rPr lang="en-CA" sz="1700" b="1" dirty="0">
                <a:solidFill>
                  <a:prstClr val="black"/>
                </a:solidFill>
                <a:latin typeface="Calibri"/>
              </a:rPr>
              <a:t>14</a:t>
            </a: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:33</a:t>
            </a:r>
          </a:p>
          <a:p>
            <a:pPr marL="0" indent="0" algn="ctr">
              <a:buNone/>
            </a:pPr>
            <a:endParaRPr lang="en-CA" sz="3000" i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We are like a bird that wants to fly …</a:t>
            </a:r>
            <a:b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</a:b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If the bird is tied with a rope to the ground, it cannot !</a:t>
            </a:r>
          </a:p>
          <a:p>
            <a:pPr marL="0" indent="0" algn="ctr">
              <a:buNone/>
            </a:pPr>
            <a:endParaRPr lang="en-CA" sz="30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CA" sz="3000" i="1" dirty="0">
                <a:solidFill>
                  <a:prstClr val="black"/>
                </a:solidFill>
              </a:rPr>
              <a:t>CUT THE CORD THAT BINDS YOU DOWN</a:t>
            </a:r>
          </a:p>
          <a:p>
            <a:pPr marL="0" indent="0" algn="ctr">
              <a:buNone/>
            </a:pP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LET YOUR SPIRIT SOAR TO HEAVEN</a:t>
            </a:r>
          </a:p>
        </p:txBody>
      </p:sp>
    </p:spTree>
    <p:extLst>
      <p:ext uri="{BB962C8B-B14F-4D97-AF65-F5344CB8AC3E}">
        <p14:creationId xmlns:p14="http://schemas.microsoft.com/office/powerpoint/2010/main" val="355955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D40B9-94FE-D121-2D6C-8A3BF689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2C4443-52B7-0D96-27D5-A574481D3B4E}"/>
              </a:ext>
            </a:extLst>
          </p:cNvPr>
          <p:cNvSpPr/>
          <p:nvPr/>
        </p:nvSpPr>
        <p:spPr>
          <a:xfrm>
            <a:off x="381000" y="3482094"/>
            <a:ext cx="8382000" cy="23853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7C7AB-1E8A-C8FC-35CC-741EDE28FDC8}"/>
              </a:ext>
            </a:extLst>
          </p:cNvPr>
          <p:cNvSpPr/>
          <p:nvPr/>
        </p:nvSpPr>
        <p:spPr>
          <a:xfrm>
            <a:off x="381000" y="1524000"/>
            <a:ext cx="83820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21169-BC12-9930-53BF-B8C7339C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(6) </a:t>
            </a:r>
            <a:r>
              <a:rPr lang="en-CA" b="1" dirty="0"/>
              <a:t>DETACH</a:t>
            </a:r>
            <a:r>
              <a:rPr lang="en-CA" dirty="0"/>
              <a:t> FROM EARTHLY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13F66-2DF4-251A-1E2B-404B7FF1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US" sz="3000" i="1" dirty="0">
                <a:solidFill>
                  <a:prstClr val="black"/>
                </a:solidFill>
              </a:rPr>
              <a:t>“See, we have left all and followed You.</a:t>
            </a:r>
            <a:br>
              <a:rPr lang="en-US" sz="3000" i="1" dirty="0">
                <a:solidFill>
                  <a:prstClr val="black"/>
                </a:solidFill>
              </a:rPr>
            </a:br>
            <a:r>
              <a:rPr lang="en-US" sz="3000" i="1" dirty="0">
                <a:solidFill>
                  <a:prstClr val="black"/>
                </a:solidFill>
              </a:rPr>
              <a:t>Therefore what shall we have?”</a:t>
            </a:r>
          </a:p>
          <a:p>
            <a:pPr marL="0" indent="0" algn="ctr">
              <a:buNone/>
            </a:pPr>
            <a:endParaRPr lang="en-CA" sz="1800" i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A </a:t>
            </a:r>
            <a:r>
              <a:rPr lang="en-CA" sz="3000" b="1" dirty="0">
                <a:solidFill>
                  <a:prstClr val="black"/>
                </a:solidFill>
                <a:latin typeface="Rage Italic" panose="03070502040507070304" pitchFamily="66" charset="0"/>
              </a:rPr>
              <a:t>hundredfold</a:t>
            </a: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, and inherit </a:t>
            </a:r>
            <a:r>
              <a:rPr lang="en-CA" sz="3000" b="1" dirty="0">
                <a:solidFill>
                  <a:prstClr val="black"/>
                </a:solidFill>
                <a:latin typeface="Rage Italic" panose="03070502040507070304" pitchFamily="66" charset="0"/>
              </a:rPr>
              <a:t>eternal life</a:t>
            </a: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!</a:t>
            </a:r>
          </a:p>
          <a:p>
            <a:pPr marL="0" indent="0" algn="ctr">
              <a:buNone/>
            </a:pPr>
            <a:r>
              <a:rPr lang="en-US" sz="3000" i="1" dirty="0">
                <a:solidFill>
                  <a:prstClr val="black"/>
                </a:solidFill>
              </a:rPr>
              <a:t>“Everyone who has left houses or brothers or sisters or father or mother or wife or children or lands, for My name’s sake, shall receive a hundredfold, and inherit eternal life.”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MATTHEW 19:27-30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7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t>The Lord’s Promise: you will </a:t>
            </a:r>
            <a:r>
              <a:rPr kumimoji="0" lang="en-CA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t>gain</a:t>
            </a:r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t> </a:t>
            </a:r>
            <a:r>
              <a:rPr kumimoji="0" lang="en-CA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t>everything</a:t>
            </a:r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t>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18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36B01-AA61-DDAC-3255-1589EE44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6E3E13-9297-EE85-B783-4CF4E8C4424D}"/>
              </a:ext>
            </a:extLst>
          </p:cNvPr>
          <p:cNvSpPr/>
          <p:nvPr/>
        </p:nvSpPr>
        <p:spPr>
          <a:xfrm>
            <a:off x="381000" y="1447800"/>
            <a:ext cx="83820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2F0E-E61C-785A-19CC-584B50AD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(7) DO </a:t>
            </a:r>
            <a:r>
              <a:rPr lang="en-CA" b="1" u="sng" dirty="0"/>
              <a:t>NOT</a:t>
            </a:r>
            <a:r>
              <a:rPr lang="en-CA" dirty="0"/>
              <a:t> LOOK BACKWARDS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93D96-BF14-8430-F723-D4F9D5F9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US" sz="3000" i="1" dirty="0">
                <a:solidFill>
                  <a:prstClr val="black"/>
                </a:solidFill>
              </a:rPr>
              <a:t>“No one, having put his hand to the plow, and looking back, is fit for the kingdom of God.”</a:t>
            </a:r>
          </a:p>
          <a:p>
            <a:pPr marL="0" lvl="0" indent="0" algn="r">
              <a:buNone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LUKE 9:</a:t>
            </a:r>
            <a:r>
              <a:rPr lang="en-CA" sz="1700" b="1" dirty="0">
                <a:solidFill>
                  <a:prstClr val="black"/>
                </a:solidFill>
                <a:latin typeface="Calibri"/>
              </a:rPr>
              <a:t>62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ctr">
              <a:buNone/>
            </a:pPr>
            <a:endParaRPr lang="en-CA" sz="3000" i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Remember Lot’s wife!</a:t>
            </a:r>
          </a:p>
          <a:p>
            <a:pPr marL="0" indent="0" algn="ctr">
              <a:buNone/>
            </a:pPr>
            <a:endParaRPr lang="en-CA" sz="3000" i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CA" sz="3000" i="1" dirty="0">
                <a:solidFill>
                  <a:prstClr val="black"/>
                </a:solidFill>
              </a:rPr>
              <a:t>YOU NEED ONLY LOOK FORWARD …</a:t>
            </a:r>
          </a:p>
          <a:p>
            <a:pPr marL="0" indent="0" algn="ctr">
              <a:buNone/>
            </a:pP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KEEP YOUR EYES ONLY ON JESUS CHRIST</a:t>
            </a:r>
          </a:p>
        </p:txBody>
      </p:sp>
    </p:spTree>
    <p:extLst>
      <p:ext uri="{BB962C8B-B14F-4D97-AF65-F5344CB8AC3E}">
        <p14:creationId xmlns:p14="http://schemas.microsoft.com/office/powerpoint/2010/main" val="2646530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F06DA-4C0F-3A74-FE25-F0EBA98B8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4913-D667-B2C2-FF8D-64CBBB04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(7) DO </a:t>
            </a:r>
            <a:r>
              <a:rPr lang="en-CA" b="1" u="sng" dirty="0"/>
              <a:t>NOT</a:t>
            </a:r>
            <a:r>
              <a:rPr lang="en-CA" dirty="0"/>
              <a:t> LOOK BACKWARDS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61BE-DD48-7475-C558-62839826D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Peter was walking on water with His eyes on the Lord.</a:t>
            </a: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 When he took his eyes off the Lord, he looked at the waves, the storm, the sea, and began to sink!</a:t>
            </a:r>
          </a:p>
          <a:p>
            <a:pPr marL="0" lvl="0" indent="0" algn="ctr">
              <a:buNone/>
              <a:defRPr/>
            </a:pPr>
            <a:endParaRPr lang="en-CA" sz="18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highlight>
                  <a:srgbClr val="FFFF00"/>
                </a:highlight>
                <a:latin typeface="Rage Italic" panose="03070502040507070304" pitchFamily="66" charset="0"/>
              </a:rPr>
              <a:t>Keep your eyes on the Lord</a:t>
            </a:r>
          </a:p>
          <a:p>
            <a:pPr marL="0" lvl="0" indent="0" algn="ctr">
              <a:buNone/>
              <a:defRPr/>
            </a:pPr>
            <a:endParaRPr lang="en-CA" sz="28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2800" i="1" dirty="0">
                <a:solidFill>
                  <a:prstClr val="black"/>
                </a:solidFill>
              </a:rPr>
              <a:t>Peter, later, during the Lord’s trial, denied Him … then Peter (looking at the Lord) saw the Lord looking at him. And Peter went out and wept bitterly.</a:t>
            </a:r>
          </a:p>
          <a:p>
            <a:pPr marL="0" lvl="0" indent="0" algn="ctr">
              <a:buNone/>
              <a:defRPr/>
            </a:pPr>
            <a:endParaRPr lang="en-CA" sz="28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2800" dirty="0">
                <a:solidFill>
                  <a:prstClr val="black"/>
                </a:solidFill>
                <a:highlight>
                  <a:srgbClr val="FFFF00"/>
                </a:highlight>
                <a:latin typeface="Rage Italic" panose="03070502040507070304" pitchFamily="66" charset="0"/>
              </a:rPr>
              <a:t>Peter’s repentance started from looking at the Lord!</a:t>
            </a:r>
            <a:endParaRPr lang="en-CA" sz="3000" dirty="0">
              <a:solidFill>
                <a:prstClr val="black"/>
              </a:solidFill>
              <a:highlight>
                <a:srgbClr val="FFFF00"/>
              </a:highlight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8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F32FC6-4183-8C73-F5CA-12AA1CE06ABC}"/>
              </a:ext>
            </a:extLst>
          </p:cNvPr>
          <p:cNvSpPr/>
          <p:nvPr/>
        </p:nvSpPr>
        <p:spPr>
          <a:xfrm>
            <a:off x="381000" y="2971800"/>
            <a:ext cx="8382000" cy="205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0B7A5-98D7-3BCD-F0C3-BC521560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Discipleship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069F-CA7C-48CD-0395-6C1785C4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i="1" dirty="0">
                <a:latin typeface="Brush Script MT" panose="03060802040406070304" pitchFamily="66" charset="0"/>
              </a:rPr>
              <a:t>The Lord sent His disciples</a:t>
            </a:r>
            <a:br>
              <a:rPr lang="en-CA" i="1" dirty="0">
                <a:latin typeface="Brush Script MT" panose="03060802040406070304" pitchFamily="66" charset="0"/>
              </a:rPr>
            </a:br>
            <a:r>
              <a:rPr lang="en-CA" i="1" dirty="0">
                <a:latin typeface="Brush Script MT" panose="03060802040406070304" pitchFamily="66" charset="0"/>
              </a:rPr>
              <a:t>and told them to make disciples …</a:t>
            </a:r>
          </a:p>
          <a:p>
            <a:pPr marL="0" indent="0" algn="ctr">
              <a:buNone/>
            </a:pPr>
            <a:endParaRPr lang="en-CA" sz="2000" i="1" dirty="0"/>
          </a:p>
          <a:p>
            <a:pPr marL="0" indent="0" algn="ctr">
              <a:buNone/>
            </a:pPr>
            <a:r>
              <a:rPr lang="en-CA" i="1" dirty="0"/>
              <a:t>“</a:t>
            </a:r>
            <a:r>
              <a:rPr lang="en-US" i="1" dirty="0"/>
              <a:t>Go therefore and make </a:t>
            </a:r>
            <a:r>
              <a:rPr lang="en-US" b="1" i="1" dirty="0"/>
              <a:t>disciples</a:t>
            </a:r>
            <a:r>
              <a:rPr lang="en-US" i="1" dirty="0"/>
              <a:t> of all the nations, baptizing them in the name of the Father and of the Son and of the Holy Spirit</a:t>
            </a:r>
            <a:r>
              <a:rPr lang="en-CA" i="1" dirty="0"/>
              <a:t>”</a:t>
            </a:r>
          </a:p>
          <a:p>
            <a:pPr marL="0" indent="0" algn="r">
              <a:buNone/>
            </a:pPr>
            <a:r>
              <a:rPr lang="en-CA" sz="1800" b="1" dirty="0"/>
              <a:t>MATTHEW 28:19</a:t>
            </a:r>
          </a:p>
          <a:p>
            <a:pPr marL="0" indent="0" algn="ctr">
              <a:buNone/>
            </a:pPr>
            <a:endParaRPr lang="en-CA" i="1" dirty="0"/>
          </a:p>
          <a:p>
            <a:pPr marL="0" indent="0" algn="ctr">
              <a:buNone/>
            </a:pPr>
            <a:r>
              <a:rPr lang="en-CA" i="1" dirty="0">
                <a:highlight>
                  <a:srgbClr val="FFFF00"/>
                </a:highlight>
                <a:latin typeface="Brush Script MT" panose="03060802040406070304" pitchFamily="66" charset="0"/>
              </a:rPr>
              <a:t>The life of a servant is a life of discipleship.</a:t>
            </a:r>
            <a:endParaRPr lang="en-CA" dirty="0">
              <a:highlight>
                <a:srgbClr val="FFFF00"/>
              </a:highligh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0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40529-86E1-4DD6-58FA-CBCDA9BF8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6920-6954-F226-76FD-C983152F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(7) DO </a:t>
            </a:r>
            <a:r>
              <a:rPr lang="en-CA" b="1" u="sng" dirty="0"/>
              <a:t>NOT</a:t>
            </a:r>
            <a:r>
              <a:rPr lang="en-CA" dirty="0"/>
              <a:t> LOOK BACKWARDS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844C7-F725-0EA2-0E42-71EC7203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highlight>
                  <a:srgbClr val="FFFF00"/>
                </a:highlight>
                <a:latin typeface="Rage Italic" panose="03070502040507070304" pitchFamily="66" charset="0"/>
              </a:rPr>
              <a:t>So long as you are His disciples,</a:t>
            </a:r>
            <a:br>
              <a:rPr lang="en-CA" sz="3000" dirty="0">
                <a:solidFill>
                  <a:prstClr val="black"/>
                </a:solidFill>
                <a:highlight>
                  <a:srgbClr val="FFFF00"/>
                </a:highlight>
                <a:latin typeface="Rage Italic" panose="03070502040507070304" pitchFamily="66" charset="0"/>
              </a:rPr>
            </a:br>
            <a:r>
              <a:rPr lang="en-CA" sz="3000" dirty="0">
                <a:solidFill>
                  <a:prstClr val="black"/>
                </a:solidFill>
                <a:highlight>
                  <a:srgbClr val="FFFF00"/>
                </a:highlight>
                <a:latin typeface="Rage Italic" panose="03070502040507070304" pitchFamily="66" charset="0"/>
              </a:rPr>
              <a:t>keep your eyes fixed on the Lord.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  <a:highlight>
                <a:srgbClr val="FFFF00"/>
              </a:highlight>
              <a:latin typeface="Rage Italic" panose="03070502040507070304" pitchFamily="66" charset="0"/>
            </a:endParaRP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Looking </a:t>
            </a:r>
            <a:r>
              <a:rPr lang="en-CA" sz="3000" b="1" i="1" dirty="0">
                <a:solidFill>
                  <a:prstClr val="black"/>
                </a:solidFill>
              </a:rPr>
              <a:t>at the Lord leads </a:t>
            </a:r>
            <a:r>
              <a:rPr lang="en-CA" sz="3000" i="1" dirty="0">
                <a:solidFill>
                  <a:prstClr val="black"/>
                </a:solidFill>
              </a:rPr>
              <a:t>to</a:t>
            </a:r>
            <a:br>
              <a:rPr lang="en-CA" sz="3000" i="1" dirty="0">
                <a:solidFill>
                  <a:prstClr val="black"/>
                </a:solidFill>
              </a:rPr>
            </a:br>
            <a:r>
              <a:rPr lang="en-CA" sz="3000" i="1" dirty="0">
                <a:solidFill>
                  <a:prstClr val="black"/>
                </a:solidFill>
              </a:rPr>
              <a:t>our repentance,</a:t>
            </a:r>
            <a:br>
              <a:rPr lang="en-CA" sz="3000" i="1" dirty="0">
                <a:solidFill>
                  <a:prstClr val="black"/>
                </a:solidFill>
              </a:rPr>
            </a:br>
            <a:r>
              <a:rPr lang="en-CA" sz="3000" i="1" dirty="0">
                <a:solidFill>
                  <a:prstClr val="black"/>
                </a:solidFill>
              </a:rPr>
              <a:t>our deliverance,</a:t>
            </a:r>
            <a:br>
              <a:rPr lang="en-CA" sz="3000" i="1" dirty="0">
                <a:solidFill>
                  <a:prstClr val="black"/>
                </a:solidFill>
              </a:rPr>
            </a:br>
            <a:r>
              <a:rPr lang="en-CA" sz="3000" i="1" dirty="0">
                <a:solidFill>
                  <a:prstClr val="black"/>
                </a:solidFill>
              </a:rPr>
              <a:t>and our salvation.</a:t>
            </a:r>
          </a:p>
        </p:txBody>
      </p:sp>
    </p:spTree>
    <p:extLst>
      <p:ext uri="{BB962C8B-B14F-4D97-AF65-F5344CB8AC3E}">
        <p14:creationId xmlns:p14="http://schemas.microsoft.com/office/powerpoint/2010/main" val="356401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CE841-E681-D0EE-0EAE-4843FF4AE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25DA-D5D3-99C5-2323-443E7011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(8) </a:t>
            </a:r>
            <a:r>
              <a:rPr lang="en-CA" b="1" dirty="0"/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F56A-B719-42CA-F063-D3F494AA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A disciple should be committed to follow his Master.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Just like a student shadows the professor to learn,</a:t>
            </a: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we are called to “shadow” the Lord.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highlight>
                  <a:srgbClr val="FFFF00"/>
                </a:highlight>
                <a:latin typeface="Rage Italic" panose="03070502040507070304" pitchFamily="66" charset="0"/>
              </a:rPr>
              <a:t>A shadow is inseparable from what it shadows.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b="1" i="1" dirty="0">
                <a:solidFill>
                  <a:prstClr val="black"/>
                </a:solidFill>
              </a:rPr>
              <a:t>This requires commitment.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4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6C45B-7FBB-246F-B548-E1DDB8B50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6B7F-2664-3C42-4A80-A3164837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(8) </a:t>
            </a:r>
            <a:r>
              <a:rPr lang="en-CA" b="1" dirty="0"/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6E7B-3D12-A7E6-7A0F-CA420AAB0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Commitment to the </a:t>
            </a:r>
            <a:r>
              <a:rPr lang="en-CA" sz="3000" b="1" i="1" dirty="0">
                <a:solidFill>
                  <a:prstClr val="black"/>
                </a:solidFill>
              </a:rPr>
              <a:t>service</a:t>
            </a:r>
            <a:r>
              <a:rPr lang="en-CA" sz="3000" i="1" dirty="0">
                <a:solidFill>
                  <a:prstClr val="black"/>
                </a:solidFill>
              </a:rPr>
              <a:t>.</a:t>
            </a: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Commitment to </a:t>
            </a:r>
            <a:r>
              <a:rPr lang="en-CA" sz="3000" b="1" i="1" dirty="0">
                <a:solidFill>
                  <a:prstClr val="black"/>
                </a:solidFill>
              </a:rPr>
              <a:t>preparation of lessons</a:t>
            </a:r>
            <a:r>
              <a:rPr lang="en-CA" sz="3000" i="1" dirty="0">
                <a:solidFill>
                  <a:prstClr val="black"/>
                </a:solidFill>
              </a:rPr>
              <a:t>.</a:t>
            </a: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Commitment to our </a:t>
            </a:r>
            <a:r>
              <a:rPr lang="en-CA" sz="3000" b="1" i="1" dirty="0">
                <a:solidFill>
                  <a:prstClr val="black"/>
                </a:solidFill>
              </a:rPr>
              <a:t>service meeting</a:t>
            </a:r>
            <a:r>
              <a:rPr lang="en-CA" sz="3000" i="1" dirty="0">
                <a:solidFill>
                  <a:prstClr val="black"/>
                </a:solidFill>
              </a:rPr>
              <a:t>.</a:t>
            </a: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Commitment to </a:t>
            </a:r>
            <a:r>
              <a:rPr lang="en-CA" sz="3000" b="1" i="1" dirty="0">
                <a:solidFill>
                  <a:prstClr val="black"/>
                </a:solidFill>
              </a:rPr>
              <a:t>visitation</a:t>
            </a:r>
            <a:r>
              <a:rPr lang="en-CA" sz="3000" i="1" dirty="0">
                <a:solidFill>
                  <a:prstClr val="black"/>
                </a:solidFill>
              </a:rPr>
              <a:t>.</a:t>
            </a: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Commitment to my </a:t>
            </a:r>
            <a:r>
              <a:rPr lang="en-CA" sz="3000" b="1" i="1" dirty="0">
                <a:solidFill>
                  <a:prstClr val="black"/>
                </a:solidFill>
              </a:rPr>
              <a:t>spiritual canon</a:t>
            </a:r>
            <a:r>
              <a:rPr lang="en-CA" sz="3000" i="1" dirty="0">
                <a:solidFill>
                  <a:prstClr val="black"/>
                </a:solidFill>
              </a:rPr>
              <a:t>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highlight>
                  <a:srgbClr val="FFFF00"/>
                </a:highlight>
                <a:latin typeface="Rage Italic" panose="03070502040507070304" pitchFamily="66" charset="0"/>
              </a:rPr>
              <a:t>If we lose our commitment,</a:t>
            </a:r>
            <a:br>
              <a:rPr lang="en-CA" sz="3000" dirty="0">
                <a:solidFill>
                  <a:prstClr val="black"/>
                </a:solidFill>
                <a:highlight>
                  <a:srgbClr val="FFFF00"/>
                </a:highlight>
                <a:latin typeface="Rage Italic" panose="03070502040507070304" pitchFamily="66" charset="0"/>
              </a:rPr>
            </a:br>
            <a:r>
              <a:rPr lang="en-CA" sz="3000" dirty="0">
                <a:solidFill>
                  <a:prstClr val="black"/>
                </a:solidFill>
                <a:highlight>
                  <a:srgbClr val="FFFF00"/>
                </a:highlight>
                <a:latin typeface="Rage Italic" panose="03070502040507070304" pitchFamily="66" charset="0"/>
              </a:rPr>
              <a:t>we are not shadowing the Lord.</a:t>
            </a: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6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16521-E742-1E02-A742-F26F481DA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65D6-5C4E-D7A7-CE81-A6F86C85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(9) THE DESIRE TO </a:t>
            </a:r>
            <a:r>
              <a:rPr lang="en-CA" b="1" dirty="0"/>
              <a:t>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BFCD-6FF2-2BB4-3CF5-CFAFAC736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If a student were to shadow a professor</a:t>
            </a:r>
            <a:b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</a:b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but have no desire to learn, it is pointless!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A disciple must have a desire to </a:t>
            </a:r>
            <a:r>
              <a:rPr lang="en-CA" sz="3000" b="1" i="1" dirty="0">
                <a:solidFill>
                  <a:prstClr val="black"/>
                </a:solidFill>
                <a:highlight>
                  <a:srgbClr val="FFFF00"/>
                </a:highlight>
              </a:rPr>
              <a:t>learn</a:t>
            </a: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,</a:t>
            </a:r>
            <a:b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</a:b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to </a:t>
            </a:r>
            <a:r>
              <a:rPr lang="en-CA" sz="3000" b="1" i="1" dirty="0">
                <a:solidFill>
                  <a:prstClr val="black"/>
                </a:solidFill>
                <a:highlight>
                  <a:srgbClr val="FFFF00"/>
                </a:highlight>
              </a:rPr>
              <a:t>retain</a:t>
            </a: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 the knowledge,</a:t>
            </a:r>
            <a:b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</a:b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to </a:t>
            </a:r>
            <a:r>
              <a:rPr lang="en-CA" sz="3000" b="1" i="1" dirty="0">
                <a:solidFill>
                  <a:prstClr val="black"/>
                </a:solidFill>
                <a:highlight>
                  <a:srgbClr val="FFFF00"/>
                </a:highlight>
              </a:rPr>
              <a:t>apply</a:t>
            </a: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 it, and to </a:t>
            </a:r>
            <a:r>
              <a:rPr lang="en-CA" sz="3000" b="1" i="1" dirty="0">
                <a:solidFill>
                  <a:prstClr val="black"/>
                </a:solidFill>
                <a:highlight>
                  <a:srgbClr val="FFFF00"/>
                </a:highlight>
              </a:rPr>
              <a:t>live</a:t>
            </a: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 by it.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Learn from God’s word;</a:t>
            </a:r>
            <a:br>
              <a:rPr lang="en-CA" sz="3000" i="1" dirty="0">
                <a:solidFill>
                  <a:prstClr val="black"/>
                </a:solidFill>
              </a:rPr>
            </a:br>
            <a:r>
              <a:rPr lang="en-CA" sz="3000" i="1" dirty="0">
                <a:solidFill>
                  <a:prstClr val="black"/>
                </a:solidFill>
              </a:rPr>
              <a:t>Learn from Early Church Fathers;</a:t>
            </a: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In humility, learn even from nature itself.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3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1B90C-5ACA-78F4-83E2-E734376E9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B694-E7E3-DEB0-9554-53458987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(10) </a:t>
            </a:r>
            <a:r>
              <a:rPr lang="en-CA" b="1" dirty="0"/>
              <a:t>HUMBLENESS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9C915-71E1-4BD3-9CDF-110A19261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Without being humble, you can never learn!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Saint Paul said that he was disciplined</a:t>
            </a:r>
            <a:br>
              <a:rPr lang="en-CA" sz="3000" i="1" dirty="0">
                <a:solidFill>
                  <a:prstClr val="black"/>
                </a:solidFill>
              </a:rPr>
            </a:br>
            <a:r>
              <a:rPr lang="en-CA" sz="3000" i="1" dirty="0">
                <a:solidFill>
                  <a:prstClr val="black"/>
                </a:solidFill>
              </a:rPr>
              <a:t>at the </a:t>
            </a:r>
            <a:r>
              <a:rPr lang="en-CA" sz="3000" b="1" i="1" dirty="0">
                <a:solidFill>
                  <a:prstClr val="black"/>
                </a:solidFill>
              </a:rPr>
              <a:t>feet</a:t>
            </a:r>
            <a:r>
              <a:rPr lang="en-CA" sz="3000" i="1" dirty="0">
                <a:solidFill>
                  <a:prstClr val="black"/>
                </a:solidFill>
              </a:rPr>
              <a:t> of Gamaliel.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The sin of pride prevents any spiritual progress.</a:t>
            </a:r>
          </a:p>
          <a:p>
            <a:pPr mar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</a:rPr>
              <a:t>An arrogant or proud person can never learn.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3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FD86E-7DF9-9B07-CB24-6E9D955BA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47ED6-F487-6424-8E9E-C0082A64F3EF}"/>
              </a:ext>
            </a:extLst>
          </p:cNvPr>
          <p:cNvSpPr/>
          <p:nvPr/>
        </p:nvSpPr>
        <p:spPr>
          <a:xfrm>
            <a:off x="381000" y="1447800"/>
            <a:ext cx="83820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1B9CE-D3A8-A7E9-1FA4-D071B7FE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(11) </a:t>
            </a:r>
            <a:r>
              <a:rPr lang="en-CA" b="1" dirty="0"/>
              <a:t>RETAIN</a:t>
            </a:r>
            <a:r>
              <a:rPr lang="en-CA" dirty="0"/>
              <a:t> 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A3B1D-6019-C944-F087-2AD3FE04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US" sz="3000" i="1" dirty="0">
                <a:solidFill>
                  <a:prstClr val="black"/>
                </a:solidFill>
              </a:rPr>
              <a:t>“Your word I have hidden in my heart,</a:t>
            </a:r>
          </a:p>
          <a:p>
            <a:pPr marL="0" lvl="0" indent="0" algn="ctr">
              <a:buNone/>
              <a:defRPr/>
            </a:pPr>
            <a:r>
              <a:rPr lang="en-US" sz="3000" i="1" dirty="0">
                <a:solidFill>
                  <a:prstClr val="black"/>
                </a:solidFill>
              </a:rPr>
              <a:t>That I might not sin against You</a:t>
            </a:r>
            <a:r>
              <a:rPr lang="en-CA" sz="3000" i="1" dirty="0">
                <a:solidFill>
                  <a:prstClr val="black"/>
                </a:solidFill>
              </a:rPr>
              <a:t>.”</a:t>
            </a:r>
          </a:p>
          <a:p>
            <a:pPr marL="0" lvl="0" indent="0" algn="r">
              <a:buNone/>
              <a:defRPr/>
            </a:pPr>
            <a:r>
              <a:rPr lang="en-CA" sz="1600" b="1" dirty="0">
                <a:solidFill>
                  <a:prstClr val="black"/>
                </a:solidFill>
              </a:rPr>
              <a:t>PSALM 119:11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A disciple studies and is tested to retain what was learned.</a:t>
            </a:r>
          </a:p>
          <a:p>
            <a:pPr marL="0" lvl="0" indent="0" algn="ctr">
              <a:buNone/>
              <a:defRPr/>
            </a:pPr>
            <a:endParaRPr lang="en-CA" sz="3000" dirty="0">
              <a:solidFill>
                <a:prstClr val="black"/>
              </a:solidFill>
              <a:latin typeface="Rage Italic" panose="03070502040507070304" pitchFamily="66" charset="0"/>
            </a:endParaRP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Retain what was learned in our MIND &amp; HEART.</a:t>
            </a:r>
          </a:p>
        </p:txBody>
      </p:sp>
    </p:spTree>
    <p:extLst>
      <p:ext uri="{BB962C8B-B14F-4D97-AF65-F5344CB8AC3E}">
        <p14:creationId xmlns:p14="http://schemas.microsoft.com/office/powerpoint/2010/main" val="282768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802F8-4E2D-99FF-1663-F07F1B8D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3EA1D3-2964-C7FC-DC10-B576DEDCC7DC}"/>
              </a:ext>
            </a:extLst>
          </p:cNvPr>
          <p:cNvSpPr/>
          <p:nvPr/>
        </p:nvSpPr>
        <p:spPr>
          <a:xfrm>
            <a:off x="381000" y="1447800"/>
            <a:ext cx="8382000" cy="5135562"/>
          </a:xfrm>
          <a:prstGeom prst="roundRect">
            <a:avLst>
              <a:gd name="adj" fmla="val 963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CDE4A-C316-E1F4-7DAD-0581DE6E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(11) </a:t>
            </a:r>
            <a:r>
              <a:rPr lang="en-CA" b="1" dirty="0"/>
              <a:t>RETAIN</a:t>
            </a:r>
            <a:r>
              <a:rPr lang="en-CA" dirty="0"/>
              <a:t> 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3053-8CDC-3DB5-EE51-3AFFEAA20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  <a:defRPr/>
            </a:pPr>
            <a:r>
              <a:rPr lang="en-US" i="1" dirty="0">
                <a:solidFill>
                  <a:prstClr val="black"/>
                </a:solidFill>
              </a:rPr>
              <a:t>“And these words which I command</a:t>
            </a:r>
            <a:br>
              <a:rPr lang="en-US" i="1" dirty="0">
                <a:solidFill>
                  <a:prstClr val="black"/>
                </a:solidFill>
              </a:rPr>
            </a:br>
            <a:r>
              <a:rPr lang="en-US" i="1" dirty="0">
                <a:solidFill>
                  <a:prstClr val="black"/>
                </a:solidFill>
              </a:rPr>
              <a:t>you today shall be in your </a:t>
            </a:r>
            <a:r>
              <a:rPr lang="en-US" b="1" i="1" dirty="0">
                <a:solidFill>
                  <a:prstClr val="black"/>
                </a:solidFill>
              </a:rPr>
              <a:t>heart</a:t>
            </a:r>
            <a:r>
              <a:rPr lang="en-US" i="1" dirty="0">
                <a:solidFill>
                  <a:prstClr val="black"/>
                </a:solidFill>
              </a:rPr>
              <a:t>.</a:t>
            </a:r>
          </a:p>
          <a:p>
            <a:pPr marL="0" lvl="0" indent="0" algn="ctr">
              <a:buNone/>
              <a:defRPr/>
            </a:pPr>
            <a:r>
              <a:rPr lang="en-US" i="1" dirty="0">
                <a:solidFill>
                  <a:prstClr val="black"/>
                </a:solidFill>
              </a:rPr>
              <a:t>You shall </a:t>
            </a:r>
            <a:r>
              <a:rPr lang="en-US" b="1" i="1" dirty="0">
                <a:solidFill>
                  <a:prstClr val="black"/>
                </a:solidFill>
              </a:rPr>
              <a:t>teach</a:t>
            </a:r>
            <a:r>
              <a:rPr lang="en-US" i="1" dirty="0">
                <a:solidFill>
                  <a:prstClr val="black"/>
                </a:solidFill>
              </a:rPr>
              <a:t> them diligently to your children,</a:t>
            </a:r>
            <a:br>
              <a:rPr lang="en-US" i="1" dirty="0">
                <a:solidFill>
                  <a:prstClr val="black"/>
                </a:solidFill>
              </a:rPr>
            </a:br>
            <a:r>
              <a:rPr lang="en-US" i="1" dirty="0">
                <a:solidFill>
                  <a:prstClr val="black"/>
                </a:solidFill>
              </a:rPr>
              <a:t>and shall talk of them when you sit in your house, when you walk by the way, when you lie down, and when you rise up.</a:t>
            </a:r>
          </a:p>
          <a:p>
            <a:pPr marL="0" lvl="0" indent="0" algn="ctr">
              <a:buNone/>
              <a:defRPr/>
            </a:pPr>
            <a:r>
              <a:rPr lang="en-US" i="1" dirty="0">
                <a:solidFill>
                  <a:prstClr val="black"/>
                </a:solidFill>
              </a:rPr>
              <a:t>You shall </a:t>
            </a:r>
            <a:r>
              <a:rPr lang="en-US" b="1" i="1" dirty="0">
                <a:solidFill>
                  <a:prstClr val="black"/>
                </a:solidFill>
              </a:rPr>
              <a:t>bind</a:t>
            </a:r>
            <a:r>
              <a:rPr lang="en-US" i="1" dirty="0">
                <a:solidFill>
                  <a:prstClr val="black"/>
                </a:solidFill>
              </a:rPr>
              <a:t> them as a sign on your hand, and they shall be as frontlets between your eyes.</a:t>
            </a:r>
          </a:p>
          <a:p>
            <a:pPr marL="0" lvl="0" indent="0" algn="ctr">
              <a:buNone/>
              <a:defRPr/>
            </a:pPr>
            <a:r>
              <a:rPr lang="en-US" i="1" dirty="0">
                <a:solidFill>
                  <a:prstClr val="black"/>
                </a:solidFill>
              </a:rPr>
              <a:t>You shall </a:t>
            </a:r>
            <a:r>
              <a:rPr lang="en-US" b="1" i="1" dirty="0">
                <a:solidFill>
                  <a:prstClr val="black"/>
                </a:solidFill>
              </a:rPr>
              <a:t>write</a:t>
            </a:r>
            <a:r>
              <a:rPr lang="en-US" i="1" dirty="0">
                <a:solidFill>
                  <a:prstClr val="black"/>
                </a:solidFill>
              </a:rPr>
              <a:t> them on the doorposts of your house and on your gates.”</a:t>
            </a:r>
            <a:endParaRPr lang="en-CA" i="1" dirty="0">
              <a:solidFill>
                <a:prstClr val="black"/>
              </a:solidFill>
            </a:endParaRPr>
          </a:p>
          <a:p>
            <a:pPr marL="0" lvl="0" indent="0" algn="r">
              <a:buNone/>
              <a:defRPr/>
            </a:pPr>
            <a:r>
              <a:rPr lang="en-CA" sz="1600" b="1" dirty="0">
                <a:solidFill>
                  <a:prstClr val="black"/>
                </a:solidFill>
              </a:rPr>
              <a:t>DEUTERONOMY 6:6-9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06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B113C-699B-29B2-95C9-6D16BC59E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82A1-87EF-2079-27B3-AC169F12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(12) </a:t>
            </a:r>
            <a:r>
              <a:rPr lang="en-CA" b="1" dirty="0"/>
              <a:t>EXERCISE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EEDF4-0D6E-F632-1302-613EFB06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Be patient &amp; exercise!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Being a disciple is a journey, a </a:t>
            </a:r>
            <a:r>
              <a:rPr lang="en-CA" sz="3000" b="1" i="1" dirty="0">
                <a:solidFill>
                  <a:prstClr val="black"/>
                </a:solidFill>
                <a:highlight>
                  <a:srgbClr val="FFFF00"/>
                </a:highlight>
              </a:rPr>
              <a:t>life</a:t>
            </a:r>
            <a:r>
              <a:rPr lang="en-CA" sz="3000" i="1" dirty="0">
                <a:solidFill>
                  <a:prstClr val="black"/>
                </a:solidFill>
                <a:highlight>
                  <a:srgbClr val="FFFF00"/>
                </a:highlight>
              </a:rPr>
              <a:t> to be lived.</a:t>
            </a:r>
          </a:p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It does not happen overnight.</a:t>
            </a:r>
          </a:p>
          <a:p>
            <a:pPr marL="0" lvl="0" indent="0" algn="ctr">
              <a:buNone/>
              <a:defRPr/>
            </a:pPr>
            <a:r>
              <a:rPr lang="en-CA" sz="3000" dirty="0">
                <a:solidFill>
                  <a:prstClr val="black"/>
                </a:solidFill>
                <a:latin typeface="Rage Italic" panose="03070502040507070304" pitchFamily="66" charset="0"/>
              </a:rPr>
              <a:t>It does not happen instantly.</a:t>
            </a:r>
          </a:p>
          <a:p>
            <a:pPr marL="0" lvl="0" indent="0" algn="ctr">
              <a:buNone/>
              <a:defRPr/>
            </a:pPr>
            <a:endParaRPr lang="en-CA" sz="3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CA" sz="3000" b="1" i="1" dirty="0">
                <a:solidFill>
                  <a:prstClr val="black"/>
                </a:solidFill>
              </a:rPr>
              <a:t>Apply what we learned through spiritual exercise.</a:t>
            </a:r>
          </a:p>
        </p:txBody>
      </p:sp>
    </p:spTree>
    <p:extLst>
      <p:ext uri="{BB962C8B-B14F-4D97-AF65-F5344CB8AC3E}">
        <p14:creationId xmlns:p14="http://schemas.microsoft.com/office/powerpoint/2010/main" val="1146998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8F300-2F2F-7C64-0A10-C0E1F0601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8F9FC4C-733B-0F47-3D3B-C3EEE2FBE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8445"/>
          <a:stretch>
            <a:fillRect/>
          </a:stretch>
        </p:blipFill>
        <p:spPr bwMode="auto">
          <a:xfrm>
            <a:off x="4061178" y="175860"/>
            <a:ext cx="5105400" cy="6583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50F37C-34B0-64EE-65B4-82D89141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dirty="0">
                <a:solidFill>
                  <a:schemeClr val="accent6">
                    <a:lumMod val="50000"/>
                  </a:schemeClr>
                </a:solidFill>
                <a:latin typeface="Brush Script MT" panose="03060802040406070304" pitchFamily="66" charset="0"/>
              </a:rPr>
              <a:t>To be His disciple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1BA31-CF60-ED42-9B0E-1CCED6C6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Abide</a:t>
            </a:r>
            <a:r>
              <a:rPr lang="en-CA" dirty="0"/>
              <a:t> </a:t>
            </a:r>
            <a:r>
              <a:rPr lang="en-CA" dirty="0">
                <a:latin typeface="Brush Script MT" panose="03060802040406070304" pitchFamily="66" charset="0"/>
              </a:rPr>
              <a:t>in the Word of God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Love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Walk</a:t>
            </a:r>
            <a:r>
              <a:rPr lang="en-CA" dirty="0"/>
              <a:t> </a:t>
            </a:r>
            <a:r>
              <a:rPr lang="en-CA" dirty="0">
                <a:latin typeface="Brush Script MT" panose="03060802040406070304" pitchFamily="66" charset="0"/>
              </a:rPr>
              <a:t>in His Footsteps</a:t>
            </a:r>
            <a:endParaRPr lang="en-US" dirty="0">
              <a:latin typeface="Brush Script MT" panose="030608020404060703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Prioritize</a:t>
            </a:r>
            <a:r>
              <a:rPr lang="en-CA" dirty="0"/>
              <a:t> </a:t>
            </a:r>
            <a:r>
              <a:rPr lang="en-CA" dirty="0">
                <a:latin typeface="Brush Script MT" panose="03060802040406070304" pitchFamily="66" charset="0"/>
              </a:rPr>
              <a:t>God First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Carry</a:t>
            </a:r>
            <a:r>
              <a:rPr lang="en-CA" dirty="0"/>
              <a:t> </a:t>
            </a:r>
            <a:r>
              <a:rPr lang="en-CA" dirty="0">
                <a:latin typeface="Brush Script MT" panose="03060802040406070304" pitchFamily="66" charset="0"/>
              </a:rPr>
              <a:t>my Cross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Detach</a:t>
            </a:r>
            <a:r>
              <a:rPr lang="en-CA" dirty="0"/>
              <a:t> </a:t>
            </a:r>
            <a:r>
              <a:rPr lang="en-CA" dirty="0">
                <a:latin typeface="Brush Script MT" panose="03060802040406070304" pitchFamily="66" charset="0"/>
              </a:rPr>
              <a:t>from the Earthly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en-CA" b="1" u="sng" cap="small" dirty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>
                <a:latin typeface="Brush Script MT" panose="03060802040406070304" pitchFamily="66" charset="0"/>
              </a:rPr>
              <a:t>look Backwards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accent6">
                    <a:lumMod val="50000"/>
                  </a:schemeClr>
                </a:solidFill>
              </a:rPr>
              <a:t>Be </a:t>
            </a: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Committed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accent6">
                    <a:lumMod val="50000"/>
                  </a:schemeClr>
                </a:solidFill>
              </a:rPr>
              <a:t>Have</a:t>
            </a:r>
            <a:r>
              <a:rPr lang="en-CA" dirty="0"/>
              <a:t> </a:t>
            </a:r>
            <a:r>
              <a:rPr lang="en-CA" dirty="0">
                <a:latin typeface="Brush Script MT" panose="03060802040406070304" pitchFamily="66" charset="0"/>
              </a:rPr>
              <a:t>a desire to </a:t>
            </a: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Learn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accent6">
                    <a:lumMod val="50000"/>
                  </a:schemeClr>
                </a:solidFill>
              </a:rPr>
              <a:t>Be </a:t>
            </a: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Humble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Retain</a:t>
            </a:r>
            <a:r>
              <a:rPr lang="en-CA" dirty="0"/>
              <a:t> </a:t>
            </a:r>
            <a:r>
              <a:rPr lang="en-CA" dirty="0">
                <a:latin typeface="Brush Script MT" panose="03060802040406070304" pitchFamily="66" charset="0"/>
              </a:rPr>
              <a:t>what we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cap="small" dirty="0">
                <a:solidFill>
                  <a:schemeClr val="accent6">
                    <a:lumMod val="50000"/>
                  </a:schemeClr>
                </a:solidFill>
              </a:rPr>
              <a:t>Exercise</a:t>
            </a:r>
            <a:r>
              <a:rPr lang="en-CA" cap="small" dirty="0"/>
              <a:t> </a:t>
            </a:r>
            <a:r>
              <a:rPr lang="en-CA" dirty="0">
                <a:latin typeface="Brush Script MT" panose="03060802040406070304" pitchFamily="66" charset="0"/>
              </a:rPr>
              <a:t>and be patient!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978AC7-3DD6-AAA8-A169-29608366BDD9}"/>
              </a:ext>
            </a:extLst>
          </p:cNvPr>
          <p:cNvSpPr/>
          <p:nvPr/>
        </p:nvSpPr>
        <p:spPr>
          <a:xfrm>
            <a:off x="228600" y="274638"/>
            <a:ext cx="8839200" cy="6430962"/>
          </a:xfrm>
          <a:prstGeom prst="roundRect">
            <a:avLst>
              <a:gd name="adj" fmla="val 8592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13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8F145-6022-63F7-2B57-B8F9772B1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793C-4A21-367A-1613-10BB7C6C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One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D118E-21E7-DC87-AA43-CADEBD63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8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i="1" dirty="0">
                <a:latin typeface="Brush Script MT" panose="03060802040406070304" pitchFamily="66" charset="0"/>
              </a:rPr>
              <a:t>Christ is the </a:t>
            </a:r>
            <a:r>
              <a:rPr lang="en-CA" i="1" u="sng" dirty="0">
                <a:latin typeface="Brush Script MT" panose="03060802040406070304" pitchFamily="66" charset="0"/>
              </a:rPr>
              <a:t>One</a:t>
            </a:r>
            <a:r>
              <a:rPr lang="en-CA" i="1" dirty="0">
                <a:latin typeface="Brush Script MT" panose="03060802040406070304" pitchFamily="66" charset="0"/>
              </a:rPr>
              <a:t> true teacher.</a:t>
            </a:r>
            <a:br>
              <a:rPr lang="en-CA" i="1" dirty="0">
                <a:latin typeface="Brush Script MT" panose="03060802040406070304" pitchFamily="66" charset="0"/>
              </a:rPr>
            </a:br>
            <a:r>
              <a:rPr lang="en-CA" i="1" dirty="0">
                <a:latin typeface="Brush Script MT" panose="03060802040406070304" pitchFamily="66" charset="0"/>
              </a:rPr>
              <a:t>We are all called to be His disciples.</a:t>
            </a:r>
          </a:p>
          <a:p>
            <a:pPr marL="0" indent="0" algn="ctr">
              <a:buNone/>
            </a:pPr>
            <a:endParaRPr lang="en-CA" i="1" dirty="0"/>
          </a:p>
        </p:txBody>
      </p:sp>
      <p:pic>
        <p:nvPicPr>
          <p:cNvPr id="1028" name="Picture 4" descr="8 - Jesus, The Master Teacher - BibleThought">
            <a:extLst>
              <a:ext uri="{FF2B5EF4-FFF2-40B4-BE49-F238E27FC236}">
                <a16:creationId xmlns:a16="http://schemas.microsoft.com/office/drawing/2014/main" id="{293661D6-F09F-D24D-F264-28B81177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2" y="2209800"/>
            <a:ext cx="7197915" cy="452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4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1B8A-EB90-DFDB-38E1-E195274F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CC11-1D4A-A09B-8624-9D40508E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One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B0BDC-08D4-AC22-6DD4-E687BEC45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i="1" dirty="0">
                <a:latin typeface="Brush Script MT" panose="03060802040406070304" pitchFamily="66" charset="0"/>
              </a:rPr>
              <a:t>Christ is the </a:t>
            </a:r>
            <a:r>
              <a:rPr lang="en-CA" i="1" u="sng" dirty="0">
                <a:latin typeface="Brush Script MT" panose="03060802040406070304" pitchFamily="66" charset="0"/>
              </a:rPr>
              <a:t>One</a:t>
            </a:r>
            <a:r>
              <a:rPr lang="en-CA" i="1" dirty="0">
                <a:latin typeface="Brush Script MT" panose="03060802040406070304" pitchFamily="66" charset="0"/>
              </a:rPr>
              <a:t> true teacher.</a:t>
            </a:r>
            <a:br>
              <a:rPr lang="en-CA" i="1" dirty="0">
                <a:latin typeface="Brush Script MT" panose="03060802040406070304" pitchFamily="66" charset="0"/>
              </a:rPr>
            </a:br>
            <a:r>
              <a:rPr lang="en-CA" i="1" dirty="0">
                <a:latin typeface="Brush Script MT" panose="03060802040406070304" pitchFamily="66" charset="0"/>
              </a:rPr>
              <a:t>We are all called to be His disciples.</a:t>
            </a:r>
          </a:p>
          <a:p>
            <a:pPr marL="0" indent="0" algn="ctr">
              <a:buNone/>
            </a:pPr>
            <a:endParaRPr lang="en-CA" i="1" dirty="0"/>
          </a:p>
          <a:p>
            <a:pPr marL="0" indent="0" algn="ctr">
              <a:buNone/>
            </a:pPr>
            <a:r>
              <a:rPr lang="en-CA" i="1" dirty="0">
                <a:highlight>
                  <a:srgbClr val="00FF00"/>
                </a:highlight>
              </a:rPr>
              <a:t>What are the requirements to be His disciple?</a:t>
            </a:r>
          </a:p>
          <a:p>
            <a:pPr marL="0" indent="0" algn="ctr">
              <a:buNone/>
            </a:pPr>
            <a:endParaRPr lang="en-CA" i="1" dirty="0"/>
          </a:p>
          <a:p>
            <a:pPr marL="0" indent="0" algn="ctr">
              <a:buNone/>
            </a:pPr>
            <a:r>
              <a:rPr lang="en-CA" sz="2000" i="1" dirty="0"/>
              <a:t>Reference:</a:t>
            </a:r>
          </a:p>
          <a:p>
            <a:pPr marL="0" indent="0" algn="ctr">
              <a:buNone/>
            </a:pPr>
            <a:r>
              <a:rPr lang="en-CA" sz="2000" i="1" dirty="0"/>
              <a:t>H.E. Metropolitan Youssef</a:t>
            </a:r>
          </a:p>
          <a:p>
            <a:pPr marL="0" indent="0" algn="ctr">
              <a:buNone/>
            </a:pPr>
            <a:r>
              <a:rPr lang="en-CA" sz="2000" i="1" dirty="0"/>
              <a:t>November 2020 sermon available here:</a:t>
            </a:r>
          </a:p>
          <a:p>
            <a:pPr marL="0" indent="0" algn="ctr">
              <a:buNone/>
            </a:pPr>
            <a:r>
              <a:rPr lang="en-CA" sz="2000" i="1" dirty="0">
                <a:hlinkClick r:id="rId3"/>
              </a:rPr>
              <a:t>youtube.com/watch?v=oojVtiOGZB0</a:t>
            </a:r>
            <a:endParaRPr lang="en-CA" sz="2000" i="1" dirty="0"/>
          </a:p>
          <a:p>
            <a:pPr marL="0" indent="0" algn="ctr">
              <a:buNone/>
            </a:pPr>
            <a:endParaRPr lang="en-CA" i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1FE710-94A6-DA6F-6C11-58D65AFBD5F6}"/>
              </a:ext>
            </a:extLst>
          </p:cNvPr>
          <p:cNvSpPr/>
          <p:nvPr/>
        </p:nvSpPr>
        <p:spPr>
          <a:xfrm>
            <a:off x="381000" y="4267200"/>
            <a:ext cx="8382000" cy="20574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BF6A6A-D1C0-194C-03F3-2AF3B677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43500"/>
            <a:ext cx="1371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5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6FC11E-533F-BA4C-DBDD-3BA2A8E5305E}"/>
              </a:ext>
            </a:extLst>
          </p:cNvPr>
          <p:cNvSpPr/>
          <p:nvPr/>
        </p:nvSpPr>
        <p:spPr>
          <a:xfrm>
            <a:off x="381000" y="1600200"/>
            <a:ext cx="8382000" cy="205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B4EA4-03CF-A835-DA81-D29D0076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(1) </a:t>
            </a:r>
            <a:r>
              <a:rPr lang="en-CA" b="1" u="sng" dirty="0"/>
              <a:t>ABIDE</a:t>
            </a:r>
            <a:r>
              <a:rPr lang="en-CA" dirty="0"/>
              <a:t> IN THE WORD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7E6C-7440-7026-0926-91BC38376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Then Jesus said to those Jews who believed Him, “If you </a:t>
            </a:r>
            <a:r>
              <a:rPr lang="en-US" b="1" i="1" dirty="0"/>
              <a:t>abide</a:t>
            </a:r>
            <a:r>
              <a:rPr lang="en-US" i="1" dirty="0"/>
              <a:t> in My word,</a:t>
            </a:r>
            <a:br>
              <a:rPr lang="en-US" i="1" dirty="0"/>
            </a:br>
            <a:r>
              <a:rPr lang="en-US" i="1" dirty="0"/>
              <a:t>you are My disciples indeed.”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8:31</a:t>
            </a:r>
          </a:p>
          <a:p>
            <a:pPr marL="0" indent="0" algn="ctr">
              <a:buNone/>
            </a:pPr>
            <a:endParaRPr lang="en-CA" dirty="0">
              <a:latin typeface="Rage Italic" panose="03070502040507070304" pitchFamily="66" charset="0"/>
            </a:endParaRPr>
          </a:p>
          <a:p>
            <a:pPr marL="0" indent="0" algn="ctr">
              <a:buNone/>
            </a:pPr>
            <a:r>
              <a:rPr lang="en-CA" dirty="0">
                <a:latin typeface="Rage Italic" panose="03070502040507070304" pitchFamily="66" charset="0"/>
              </a:rPr>
              <a:t>Just listening to the Word of God is not enough.</a:t>
            </a:r>
          </a:p>
          <a:p>
            <a:pPr marL="0" indent="0" algn="ctr">
              <a:buNone/>
            </a:pPr>
            <a:r>
              <a:rPr lang="en-CA" dirty="0"/>
              <a:t>Transform the words into life.</a:t>
            </a:r>
          </a:p>
          <a:p>
            <a:pPr marL="0" indent="0" algn="ctr">
              <a:buNone/>
            </a:pPr>
            <a:r>
              <a:rPr lang="en-CA" dirty="0">
                <a:highlight>
                  <a:srgbClr val="FFFF00"/>
                </a:highlight>
              </a:rPr>
              <a:t>Live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179500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68BC8-655F-01D9-3223-34097BEC1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BEEA-2FA7-9663-CFF2-1D45850A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(1) </a:t>
            </a:r>
            <a:r>
              <a:rPr lang="en-CA" b="1" u="sng" dirty="0"/>
              <a:t>ABIDE</a:t>
            </a:r>
            <a:r>
              <a:rPr lang="en-CA" dirty="0"/>
              <a:t> IN THE WORD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88B53-E000-BA32-5F15-D0B760E3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CA" b="1" dirty="0"/>
              <a:t>READ</a:t>
            </a:r>
            <a:br>
              <a:rPr lang="en-CA" b="1" dirty="0"/>
            </a:br>
            <a:r>
              <a:rPr lang="en-CA" dirty="0">
                <a:latin typeface="Brush Script MT" panose="03060802040406070304" pitchFamily="66" charset="0"/>
              </a:rPr>
              <a:t>the Word of God</a:t>
            </a:r>
          </a:p>
          <a:p>
            <a:r>
              <a:rPr lang="en-CA" b="1" dirty="0"/>
              <a:t>UNDERSTAND</a:t>
            </a:r>
            <a:br>
              <a:rPr lang="en-CA" b="1" dirty="0"/>
            </a:br>
            <a:r>
              <a:rPr lang="en-CA" dirty="0">
                <a:latin typeface="Brush Script MT" panose="03060802040406070304" pitchFamily="66" charset="0"/>
              </a:rPr>
              <a:t>the Word of God</a:t>
            </a:r>
          </a:p>
          <a:p>
            <a:r>
              <a:rPr lang="en-CA" dirty="0"/>
              <a:t>Keep it in your </a:t>
            </a:r>
            <a:r>
              <a:rPr lang="en-CA" b="1" dirty="0"/>
              <a:t>HEART</a:t>
            </a:r>
            <a:br>
              <a:rPr lang="en-CA" dirty="0"/>
            </a:br>
            <a:r>
              <a:rPr lang="en-CA" dirty="0"/>
              <a:t>(meditate, reflect)</a:t>
            </a:r>
          </a:p>
          <a:p>
            <a:r>
              <a:rPr lang="en-CA" dirty="0"/>
              <a:t>Apply it in your </a:t>
            </a:r>
            <a:r>
              <a:rPr lang="en-CA" b="1" dirty="0"/>
              <a:t>LIFE</a:t>
            </a:r>
          </a:p>
          <a:p>
            <a:r>
              <a:rPr lang="en-CA" dirty="0"/>
              <a:t>Hold yourself </a:t>
            </a:r>
            <a:r>
              <a:rPr lang="en-CA" b="1" dirty="0"/>
              <a:t>ACCOUNTABLE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610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65E4D-0E1F-8E91-FD8C-C3B46384D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B84D4A-A295-55AB-725C-B562998296AF}"/>
              </a:ext>
            </a:extLst>
          </p:cNvPr>
          <p:cNvSpPr/>
          <p:nvPr/>
        </p:nvSpPr>
        <p:spPr>
          <a:xfrm>
            <a:off x="381000" y="1524000"/>
            <a:ext cx="83820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3ED22-7B72-3591-48A5-4DCF104D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(2) </a:t>
            </a:r>
            <a:r>
              <a:rPr lang="en-CA" b="1" dirty="0"/>
              <a:t>LOVE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03679-97B6-658F-543D-2D751E62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“By this all will know that you are My disciples,</a:t>
            </a:r>
            <a:br>
              <a:rPr lang="en-US" i="1" dirty="0"/>
            </a:br>
            <a:r>
              <a:rPr lang="en-US" i="1" dirty="0"/>
              <a:t>if you have </a:t>
            </a:r>
            <a:r>
              <a:rPr lang="en-US" b="1" i="1" dirty="0"/>
              <a:t>love</a:t>
            </a:r>
            <a:r>
              <a:rPr lang="en-US" i="1" dirty="0"/>
              <a:t> for one another.”</a:t>
            </a:r>
          </a:p>
          <a:p>
            <a:pPr marL="0" indent="0" algn="r">
              <a:buNone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</a:t>
            </a:r>
            <a:r>
              <a:rPr lang="en-CA" sz="1800" b="1" dirty="0">
                <a:solidFill>
                  <a:prstClr val="black"/>
                </a:solidFill>
                <a:latin typeface="Calibri"/>
              </a:rPr>
              <a:t>13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:35</a:t>
            </a:r>
          </a:p>
          <a:p>
            <a:pPr marL="0" indent="0" algn="ctr">
              <a:buNone/>
            </a:pPr>
            <a:endParaRPr lang="en-CA" dirty="0">
              <a:latin typeface="Rage Italic" panose="03070502040507070304" pitchFamily="66" charset="0"/>
            </a:endParaRPr>
          </a:p>
          <a:p>
            <a:pPr marL="0" indent="0" algn="ctr">
              <a:buNone/>
            </a:pPr>
            <a:r>
              <a:rPr lang="en-CA" dirty="0">
                <a:latin typeface="Rage Italic" panose="03070502040507070304" pitchFamily="66" charset="0"/>
              </a:rPr>
              <a:t>If we do not love one another, we are not disciples.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A house divided against itself cannot stand.</a:t>
            </a:r>
          </a:p>
          <a:p>
            <a:pPr marL="0" indent="0" algn="ctr">
              <a:buNone/>
            </a:pPr>
            <a:r>
              <a:rPr lang="en-US" dirty="0">
                <a:latin typeface="Rage Italic" panose="03070502040507070304" pitchFamily="66" charset="0"/>
              </a:rPr>
              <a:t>If there is conflict among us, the servants, we are not disciples, and we cannot be successful.</a:t>
            </a:r>
          </a:p>
        </p:txBody>
      </p:sp>
    </p:spTree>
    <p:extLst>
      <p:ext uri="{BB962C8B-B14F-4D97-AF65-F5344CB8AC3E}">
        <p14:creationId xmlns:p14="http://schemas.microsoft.com/office/powerpoint/2010/main" val="246944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D67F-F106-A5A7-E942-F87B9FC2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210C-8937-0239-41AD-E6C338A7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(2) </a:t>
            </a:r>
            <a:r>
              <a:rPr lang="en-CA" b="1" dirty="0"/>
              <a:t>LOVE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A099-CEF9-730A-863D-2D234558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2416314"/>
            <a:ext cx="5105400" cy="4144963"/>
          </a:xfrm>
        </p:spPr>
        <p:txBody>
          <a:bodyPr>
            <a:normAutofit/>
          </a:bodyPr>
          <a:lstStyle/>
          <a:p>
            <a:r>
              <a:rPr lang="en-US" i="1" dirty="0"/>
              <a:t>a WILLFUL love</a:t>
            </a:r>
          </a:p>
          <a:p>
            <a:r>
              <a:rPr lang="en-US" i="1" dirty="0"/>
              <a:t>a DECISION you make</a:t>
            </a:r>
          </a:p>
          <a:p>
            <a:r>
              <a:rPr lang="en-US" i="1" dirty="0"/>
              <a:t>a CHOICE (not an ability)</a:t>
            </a:r>
          </a:p>
          <a:p>
            <a:r>
              <a:rPr lang="en-US" i="1" dirty="0"/>
              <a:t>is UNCONDITIONAL</a:t>
            </a:r>
          </a:p>
          <a:p>
            <a:r>
              <a:rPr lang="en-US" i="1" dirty="0"/>
              <a:t>is SACRIFICIAL</a:t>
            </a:r>
          </a:p>
          <a:p>
            <a:r>
              <a:rPr lang="en-US" i="1" dirty="0"/>
              <a:t>is LIMITLESS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B96DA-C264-27CE-206C-830EC222B49A}"/>
              </a:ext>
            </a:extLst>
          </p:cNvPr>
          <p:cNvSpPr txBox="1"/>
          <p:nvPr/>
        </p:nvSpPr>
        <p:spPr>
          <a:xfrm>
            <a:off x="2819400" y="1708428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i="1" dirty="0">
                <a:latin typeface="Brush Script MT" panose="03060802040406070304" pitchFamily="66" charset="0"/>
              </a:rPr>
              <a:t>Aghapy Love</a:t>
            </a:r>
          </a:p>
        </p:txBody>
      </p:sp>
      <p:pic>
        <p:nvPicPr>
          <p:cNvPr id="4098" name="Picture 2" descr="This contains: Jesus Christ art about coming back to God">
            <a:extLst>
              <a:ext uri="{FF2B5EF4-FFF2-40B4-BE49-F238E27FC236}">
                <a16:creationId xmlns:a16="http://schemas.microsoft.com/office/drawing/2014/main" id="{90ABF737-3745-4EB0-A38E-E8C2E07B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7167"/>
            <a:ext cx="3519344" cy="5279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9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1AE59-11FE-3EFC-F7FE-4F75EBD3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238C75-94D1-42BC-CA34-828FB8411AA6}"/>
              </a:ext>
            </a:extLst>
          </p:cNvPr>
          <p:cNvSpPr/>
          <p:nvPr/>
        </p:nvSpPr>
        <p:spPr>
          <a:xfrm>
            <a:off x="381000" y="4648200"/>
            <a:ext cx="83820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A1ACF2-7BE1-E9BF-01D5-9827FF96F7CD}"/>
              </a:ext>
            </a:extLst>
          </p:cNvPr>
          <p:cNvSpPr/>
          <p:nvPr/>
        </p:nvSpPr>
        <p:spPr>
          <a:xfrm>
            <a:off x="381000" y="1447800"/>
            <a:ext cx="83820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3FA5E-68B5-87E2-2EF8-14A35126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(3) </a:t>
            </a:r>
            <a:r>
              <a:rPr lang="en-CA" b="1" dirty="0"/>
              <a:t>WALK</a:t>
            </a:r>
            <a:r>
              <a:rPr lang="en-CA" dirty="0"/>
              <a:t> IN HIS </a:t>
            </a:r>
            <a:r>
              <a:rPr lang="en-CA" b="1" dirty="0"/>
              <a:t>FOOTSTEPS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0111-1556-5BD1-8AA9-8691B1D9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/>
              <a:t>“He who says he abides in Him</a:t>
            </a:r>
            <a:br>
              <a:rPr lang="en-US" i="1" dirty="0"/>
            </a:br>
            <a:r>
              <a:rPr lang="en-US" i="1" dirty="0"/>
              <a:t>ought himself also to </a:t>
            </a:r>
            <a:r>
              <a:rPr lang="en-US" b="1" i="1" dirty="0"/>
              <a:t>walk</a:t>
            </a:r>
            <a:r>
              <a:rPr lang="en-US" i="1" dirty="0"/>
              <a:t> just as He </a:t>
            </a:r>
            <a:r>
              <a:rPr lang="en-US" b="1" i="1" dirty="0"/>
              <a:t>walked</a:t>
            </a:r>
            <a:r>
              <a:rPr lang="en-US" i="1" dirty="0"/>
              <a:t>.”</a:t>
            </a:r>
          </a:p>
          <a:p>
            <a:pPr marL="0" indent="0" algn="r">
              <a:buNone/>
            </a:pPr>
            <a:r>
              <a:rPr lang="en-CA" sz="1800" b="1" dirty="0">
                <a:solidFill>
                  <a:prstClr val="black"/>
                </a:solidFill>
                <a:latin typeface="Calibri"/>
              </a:rPr>
              <a:t>I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2:6</a:t>
            </a:r>
          </a:p>
          <a:p>
            <a:pPr marL="0" indent="0" algn="ctr">
              <a:buNone/>
            </a:pPr>
            <a:endParaRPr lang="en-CA" dirty="0">
              <a:latin typeface="Rage Italic" panose="03070502040507070304" pitchFamily="66" charset="0"/>
            </a:endParaRPr>
          </a:p>
          <a:p>
            <a:pPr marL="0" indent="0" algn="ctr">
              <a:buNone/>
            </a:pPr>
            <a:r>
              <a:rPr lang="en-CA" dirty="0">
                <a:latin typeface="Rage Italic" panose="03070502040507070304" pitchFamily="66" charset="0"/>
              </a:rPr>
              <a:t>We need to walk according to the footsteps of Our Lord.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A disciple follows his Master.</a:t>
            </a:r>
          </a:p>
          <a:p>
            <a:pPr marL="0" indent="0" algn="ctr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i="1" dirty="0"/>
              <a:t>“If you were Abraham’s children,</a:t>
            </a:r>
            <a:br>
              <a:rPr lang="en-US" i="1" dirty="0"/>
            </a:br>
            <a:r>
              <a:rPr lang="en-US" i="1" dirty="0"/>
              <a:t>you would do the works of Abraham.”</a:t>
            </a:r>
          </a:p>
          <a:p>
            <a:pPr marL="0" indent="0" algn="r">
              <a:buNone/>
            </a:pPr>
            <a:r>
              <a:rPr lang="en-CA" sz="1800" b="1" dirty="0">
                <a:solidFill>
                  <a:prstClr val="black"/>
                </a:solidFill>
                <a:latin typeface="Calibri"/>
              </a:rPr>
              <a:t>JOHN 8:39</a:t>
            </a:r>
          </a:p>
        </p:txBody>
      </p:sp>
    </p:spTree>
    <p:extLst>
      <p:ext uri="{BB962C8B-B14F-4D97-AF65-F5344CB8AC3E}">
        <p14:creationId xmlns:p14="http://schemas.microsoft.com/office/powerpoint/2010/main" val="373886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6811</TotalTime>
  <Words>1723</Words>
  <Application>Microsoft Office PowerPoint</Application>
  <PresentationFormat>On-screen Show (4:3)</PresentationFormat>
  <Paragraphs>239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Brush Script MT</vt:lpstr>
      <vt:lpstr>Calibri</vt:lpstr>
      <vt:lpstr>Rage Italic</vt:lpstr>
      <vt:lpstr>Office Theme</vt:lpstr>
      <vt:lpstr>Discipleship</vt:lpstr>
      <vt:lpstr>Discipleship</vt:lpstr>
      <vt:lpstr>One Teacher</vt:lpstr>
      <vt:lpstr>One Teacher</vt:lpstr>
      <vt:lpstr>(1) ABIDE IN THE WORD OF GOD</vt:lpstr>
      <vt:lpstr>(1) ABIDE IN THE WORD OF GOD</vt:lpstr>
      <vt:lpstr>(2) LOVE</vt:lpstr>
      <vt:lpstr>(2) LOVE</vt:lpstr>
      <vt:lpstr>(3) WALK IN HIS FOOTSTEPS</vt:lpstr>
      <vt:lpstr>(3) WALK IN HIS FOOTSTEPS</vt:lpstr>
      <vt:lpstr>Requirements to be a disciple …</vt:lpstr>
      <vt:lpstr>(4) PRIORITIZE GOD FIRST</vt:lpstr>
      <vt:lpstr>(4) PRIORITIZE GOD FIRST</vt:lpstr>
      <vt:lpstr>(5) CARRY MY CROSS</vt:lpstr>
      <vt:lpstr>(5) CARRY MY CROSS</vt:lpstr>
      <vt:lpstr>(6) DETACH FROM EARTHLY</vt:lpstr>
      <vt:lpstr>(6) DETACH FROM EARTHLY</vt:lpstr>
      <vt:lpstr>(7) DO NOT LOOK BACKWARDS</vt:lpstr>
      <vt:lpstr>(7) DO NOT LOOK BACKWARDS</vt:lpstr>
      <vt:lpstr>(7) DO NOT LOOK BACKWARDS</vt:lpstr>
      <vt:lpstr>(8) COMMITMENT</vt:lpstr>
      <vt:lpstr>(8) COMMITMENT</vt:lpstr>
      <vt:lpstr>(9) THE DESIRE TO LEARN</vt:lpstr>
      <vt:lpstr>(10) HUMBLENESS</vt:lpstr>
      <vt:lpstr>(11) RETAIN WHAT WE LEARNED</vt:lpstr>
      <vt:lpstr>(11) RETAIN WHAT WE LEARNED</vt:lpstr>
      <vt:lpstr>(12) EXERCISE</vt:lpstr>
      <vt:lpstr>To be His disciple 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Discipleship</dc:title>
  <dc:creator>Thao</dc:creator>
  <cp:lastModifiedBy>Mike Gawargy</cp:lastModifiedBy>
  <cp:revision>79</cp:revision>
  <dcterms:created xsi:type="dcterms:W3CDTF">2014-01-07T20:06:26Z</dcterms:created>
  <dcterms:modified xsi:type="dcterms:W3CDTF">2025-10-26T11:14:25Z</dcterms:modified>
</cp:coreProperties>
</file>