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56" r:id="rId3"/>
    <p:sldId id="354" r:id="rId4"/>
    <p:sldId id="378" r:id="rId5"/>
    <p:sldId id="393" r:id="rId6"/>
    <p:sldId id="331" r:id="rId7"/>
    <p:sldId id="381" r:id="rId8"/>
    <p:sldId id="361" r:id="rId9"/>
    <p:sldId id="370" r:id="rId10"/>
    <p:sldId id="382" r:id="rId11"/>
    <p:sldId id="369" r:id="rId12"/>
    <p:sldId id="360" r:id="rId13"/>
    <p:sldId id="368" r:id="rId14"/>
    <p:sldId id="401" r:id="rId15"/>
    <p:sldId id="402" r:id="rId16"/>
    <p:sldId id="362" r:id="rId17"/>
    <p:sldId id="386" r:id="rId18"/>
    <p:sldId id="355" r:id="rId19"/>
    <p:sldId id="391" r:id="rId20"/>
    <p:sldId id="395" r:id="rId21"/>
    <p:sldId id="394" r:id="rId22"/>
    <p:sldId id="396" r:id="rId23"/>
    <p:sldId id="397" r:id="rId24"/>
    <p:sldId id="398" r:id="rId25"/>
    <p:sldId id="399" r:id="rId26"/>
    <p:sldId id="357" r:id="rId27"/>
    <p:sldId id="366" r:id="rId28"/>
    <p:sldId id="400" r:id="rId29"/>
    <p:sldId id="387" r:id="rId30"/>
    <p:sldId id="374" r:id="rId31"/>
    <p:sldId id="365" r:id="rId32"/>
    <p:sldId id="367" r:id="rId33"/>
    <p:sldId id="371" r:id="rId34"/>
    <p:sldId id="388" r:id="rId35"/>
    <p:sldId id="375" r:id="rId36"/>
    <p:sldId id="373" r:id="rId37"/>
    <p:sldId id="389" r:id="rId38"/>
    <p:sldId id="363" r:id="rId39"/>
    <p:sldId id="390" r:id="rId40"/>
    <p:sldId id="377" r:id="rId41"/>
    <p:sldId id="392" r:id="rId42"/>
    <p:sldId id="376" r:id="rId43"/>
    <p:sldId id="40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36F4C7-FAD3-4916-83E0-B6F6728F5FFA}">
          <p14:sldIdLst>
            <p14:sldId id="256"/>
            <p14:sldId id="354"/>
            <p14:sldId id="378"/>
            <p14:sldId id="393"/>
            <p14:sldId id="331"/>
            <p14:sldId id="381"/>
            <p14:sldId id="361"/>
            <p14:sldId id="370"/>
            <p14:sldId id="382"/>
            <p14:sldId id="369"/>
            <p14:sldId id="360"/>
            <p14:sldId id="368"/>
            <p14:sldId id="401"/>
            <p14:sldId id="402"/>
            <p14:sldId id="362"/>
            <p14:sldId id="386"/>
            <p14:sldId id="355"/>
            <p14:sldId id="391"/>
            <p14:sldId id="395"/>
            <p14:sldId id="394"/>
            <p14:sldId id="396"/>
            <p14:sldId id="397"/>
            <p14:sldId id="398"/>
            <p14:sldId id="399"/>
            <p14:sldId id="357"/>
            <p14:sldId id="366"/>
            <p14:sldId id="400"/>
            <p14:sldId id="387"/>
            <p14:sldId id="374"/>
            <p14:sldId id="365"/>
            <p14:sldId id="367"/>
            <p14:sldId id="371"/>
            <p14:sldId id="388"/>
            <p14:sldId id="375"/>
            <p14:sldId id="373"/>
            <p14:sldId id="389"/>
            <p14:sldId id="363"/>
            <p14:sldId id="390"/>
            <p14:sldId id="377"/>
            <p14:sldId id="392"/>
            <p14:sldId id="376"/>
            <p14:sldId id="4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709"/>
    <a:srgbClr val="4F81BD"/>
    <a:srgbClr val="953B16"/>
    <a:srgbClr val="8E5245"/>
    <a:srgbClr val="E4984E"/>
    <a:srgbClr val="E6CF99"/>
    <a:srgbClr val="52170A"/>
    <a:srgbClr val="E9D29C"/>
    <a:srgbClr val="008000"/>
    <a:srgbClr val="080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66" autoAdjust="0"/>
  </p:normalViewPr>
  <p:slideViewPr>
    <p:cSldViewPr>
      <p:cViewPr varScale="1">
        <p:scale>
          <a:sx n="85" d="100"/>
          <a:sy n="85" d="100"/>
        </p:scale>
        <p:origin x="228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00:19:27.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1,'2684'0,"-5353"0,4268 0,-1565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1T00:20:01.56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0,'1950'0,"-3717"0,3383 0,-3210 0,1555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1T15:33:13.77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1T15:33:15.85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0,'1256'0,"-1229"0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1T15:33:22.99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0,'2020'0,"-1999"0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1T15:34:04.03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0,'1445'0,"-1418"0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1T15:34:15.82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0,'2813'0,"-2794"0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3BDD8-2E7F-4279-B420-95F07548471E}" type="datetimeFigureOut">
              <a:rPr lang="en-CA" smtClean="0"/>
              <a:t>2025-11-01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5DBC3-7B7D-44BB-8FD1-4511CE031864}" type="slidenum">
              <a:rPr lang="en-CA" smtClean="0"/>
              <a:t>‹#›</a:t>
            </a:fld>
            <a:endParaRPr lang="en-CA"/>
          </a:p>
        </p:txBody>
      </p:sp>
    </p:spTree>
    <p:extLst>
      <p:ext uri="{BB962C8B-B14F-4D97-AF65-F5344CB8AC3E}">
        <p14:creationId xmlns:p14="http://schemas.microsoft.com/office/powerpoint/2010/main" val="58372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wadvent.org/fathe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https://virginmarymtl.org/title-of-holy-theotokos-saint-mary/</a:t>
            </a:r>
          </a:p>
          <a:p>
            <a:r>
              <a:rPr lang="en-CA" dirty="0"/>
              <a:t>https://awf.world/theology-and-history/person-and-work-of-the-holy-spirit/</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a:t>
            </a:fld>
            <a:endParaRPr lang="en-CA"/>
          </a:p>
        </p:txBody>
      </p:sp>
    </p:spTree>
    <p:extLst>
      <p:ext uri="{BB962C8B-B14F-4D97-AF65-F5344CB8AC3E}">
        <p14:creationId xmlns:p14="http://schemas.microsoft.com/office/powerpoint/2010/main" val="250313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https://sebastianpress.org/synaxarion/</a:t>
            </a:r>
          </a:p>
          <a:p>
            <a:r>
              <a:rPr lang="en-CA" dirty="0"/>
              <a:t>https://www.suscopts.org/diocese/apps</a:t>
            </a:r>
          </a:p>
          <a:p>
            <a:r>
              <a:rPr lang="en-CA" b="0" dirty="0"/>
              <a:t>https://spiritandtruth.app/</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14</a:t>
            </a:fld>
            <a:endParaRPr lang="en-CA"/>
          </a:p>
        </p:txBody>
      </p:sp>
    </p:spTree>
    <p:extLst>
      <p:ext uri="{BB962C8B-B14F-4D97-AF65-F5344CB8AC3E}">
        <p14:creationId xmlns:p14="http://schemas.microsoft.com/office/powerpoint/2010/main" val="3546750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https://www.abanoub.org.au/Synaxarium.html</a:t>
            </a:r>
          </a:p>
          <a:p>
            <a:r>
              <a:rPr lang="en-CA" dirty="0"/>
              <a:t>https://www.copticchurch.net/synaxarium/all/en</a:t>
            </a:r>
          </a:p>
          <a:p>
            <a:r>
              <a:rPr lang="en-CA" dirty="0"/>
              <a:t>https://www.orthodoxonline.org/theology/en/saints-and-fathers/ain-ghain/st-gregory-the-theologian-the-archbishop-of-constantinople/</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15</a:t>
            </a:fld>
            <a:endParaRPr lang="en-CA"/>
          </a:p>
        </p:txBody>
      </p:sp>
    </p:spTree>
    <p:extLst>
      <p:ext uri="{BB962C8B-B14F-4D97-AF65-F5344CB8AC3E}">
        <p14:creationId xmlns:p14="http://schemas.microsoft.com/office/powerpoint/2010/main" val="3336375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https://orthodoxartsjournal.org/interview-with-neo-coptic-iconographer-stephane-rene/</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16</a:t>
            </a:fld>
            <a:endParaRPr lang="en-CA"/>
          </a:p>
        </p:txBody>
      </p:sp>
    </p:spTree>
    <p:extLst>
      <p:ext uri="{BB962C8B-B14F-4D97-AF65-F5344CB8AC3E}">
        <p14:creationId xmlns:p14="http://schemas.microsoft.com/office/powerpoint/2010/main" val="1525705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https://orthodoxartsjournal.org/interview-with-neo-coptic-iconographer-stephane-rene/</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17</a:t>
            </a:fld>
            <a:endParaRPr lang="en-CA"/>
          </a:p>
        </p:txBody>
      </p:sp>
    </p:spTree>
    <p:extLst>
      <p:ext uri="{BB962C8B-B14F-4D97-AF65-F5344CB8AC3E}">
        <p14:creationId xmlns:p14="http://schemas.microsoft.com/office/powerpoint/2010/main" val="340919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https://en.wikipedia.org/wiki/Athanasius_of_Alexandria</a:t>
            </a:r>
          </a:p>
          <a:p>
            <a:r>
              <a:rPr lang="en-CA" dirty="0"/>
              <a:t>https://thelibertariancatholic.com/st-athanasius-if-the-world-is-against-the-truth-then-i-am-against-the-world/</a:t>
            </a:r>
          </a:p>
        </p:txBody>
      </p:sp>
      <p:sp>
        <p:nvSpPr>
          <p:cNvPr id="4" name="Slide Number Placeholder 3"/>
          <p:cNvSpPr>
            <a:spLocks noGrp="1"/>
          </p:cNvSpPr>
          <p:nvPr>
            <p:ph type="sldNum" sz="quarter" idx="5"/>
          </p:nvPr>
        </p:nvSpPr>
        <p:spPr/>
        <p:txBody>
          <a:bodyPr/>
          <a:lstStyle/>
          <a:p>
            <a:fld id="{5205DBC3-7B7D-44BB-8FD1-4511CE031864}" type="slidenum">
              <a:rPr lang="en-CA" smtClean="0"/>
              <a:t>18</a:t>
            </a:fld>
            <a:endParaRPr lang="en-CA"/>
          </a:p>
        </p:txBody>
      </p:sp>
    </p:spTree>
    <p:extLst>
      <p:ext uri="{BB962C8B-B14F-4D97-AF65-F5344CB8AC3E}">
        <p14:creationId xmlns:p14="http://schemas.microsoft.com/office/powerpoint/2010/main" val="352885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Reference:</a:t>
            </a:r>
          </a:p>
          <a:p>
            <a:r>
              <a:rPr lang="en-CA" dirty="0"/>
              <a:t>https://www.papalencyclicals.net/councils</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24</a:t>
            </a:fld>
            <a:endParaRPr lang="en-CA"/>
          </a:p>
        </p:txBody>
      </p:sp>
    </p:spTree>
    <p:extLst>
      <p:ext uri="{BB962C8B-B14F-4D97-AF65-F5344CB8AC3E}">
        <p14:creationId xmlns:p14="http://schemas.microsoft.com/office/powerpoint/2010/main" val="701527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https://awf.world/theology-and-history/person-and-work-of-the-holy-spirit/</a:t>
            </a:r>
          </a:p>
          <a:p>
            <a:endParaRPr lang="en-CA" dirty="0"/>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28</a:t>
            </a:fld>
            <a:endParaRPr lang="en-CA"/>
          </a:p>
        </p:txBody>
      </p:sp>
    </p:spTree>
    <p:extLst>
      <p:ext uri="{BB962C8B-B14F-4D97-AF65-F5344CB8AC3E}">
        <p14:creationId xmlns:p14="http://schemas.microsoft.com/office/powerpoint/2010/main" val="3862337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https://awf.world/theology-and-history/person-and-work-of-the-holy-spirit/</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29</a:t>
            </a:fld>
            <a:endParaRPr lang="en-CA"/>
          </a:p>
        </p:txBody>
      </p:sp>
    </p:spTree>
    <p:extLst>
      <p:ext uri="{BB962C8B-B14F-4D97-AF65-F5344CB8AC3E}">
        <p14:creationId xmlns:p14="http://schemas.microsoft.com/office/powerpoint/2010/main" val="3072079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https://awf.world/theology-and-history/person-and-work-of-the-holy-spirit/</a:t>
            </a:r>
          </a:p>
          <a:p>
            <a:endParaRPr lang="en-CA" dirty="0"/>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33</a:t>
            </a:fld>
            <a:endParaRPr lang="en-CA"/>
          </a:p>
        </p:txBody>
      </p:sp>
    </p:spTree>
    <p:extLst>
      <p:ext uri="{BB962C8B-B14F-4D97-AF65-F5344CB8AC3E}">
        <p14:creationId xmlns:p14="http://schemas.microsoft.com/office/powerpoint/2010/main" val="400854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42B5-710D-C846-D7BB-E203DE8CA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4D9B7-D072-EF26-D472-10E792B62DE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0C6CF4B2-33A9-DCAA-68D7-91CF32B6FAB6}"/>
              </a:ext>
            </a:extLst>
          </p:cNvPr>
          <p:cNvSpPr>
            <a:spLocks noGrp="1"/>
          </p:cNvSpPr>
          <p:nvPr>
            <p:ph type="body" idx="1"/>
          </p:nvPr>
        </p:nvSpPr>
        <p:spPr/>
        <p:txBody>
          <a:bodyPr/>
          <a:lstStyle/>
          <a:p>
            <a:r>
              <a:rPr lang="en-CA" dirty="0"/>
              <a:t>Image source:</a:t>
            </a:r>
          </a:p>
          <a:p>
            <a:r>
              <a:rPr lang="en-CA" dirty="0"/>
              <a:t>https://awf.world/theology-and-history/person-and-work-of-the-holy-spirit/</a:t>
            </a:r>
          </a:p>
          <a:p>
            <a:endParaRPr lang="en-CA" dirty="0"/>
          </a:p>
        </p:txBody>
      </p:sp>
      <p:sp>
        <p:nvSpPr>
          <p:cNvPr id="4" name="Slide Number Placeholder 3">
            <a:extLst>
              <a:ext uri="{FF2B5EF4-FFF2-40B4-BE49-F238E27FC236}">
                <a16:creationId xmlns:a16="http://schemas.microsoft.com/office/drawing/2014/main" id="{78D7F543-CCBB-57E6-1091-96D61CDE10BD}"/>
              </a:ext>
            </a:extLst>
          </p:cNvPr>
          <p:cNvSpPr>
            <a:spLocks noGrp="1"/>
          </p:cNvSpPr>
          <p:nvPr>
            <p:ph type="sldNum" sz="quarter" idx="5"/>
          </p:nvPr>
        </p:nvSpPr>
        <p:spPr/>
        <p:txBody>
          <a:bodyPr/>
          <a:lstStyle/>
          <a:p>
            <a:fld id="{5205DBC3-7B7D-44BB-8FD1-4511CE031864}" type="slidenum">
              <a:rPr lang="en-CA" smtClean="0"/>
              <a:t>34</a:t>
            </a:fld>
            <a:endParaRPr lang="en-CA"/>
          </a:p>
        </p:txBody>
      </p:sp>
    </p:spTree>
    <p:extLst>
      <p:ext uri="{BB962C8B-B14F-4D97-AF65-F5344CB8AC3E}">
        <p14:creationId xmlns:p14="http://schemas.microsoft.com/office/powerpoint/2010/main" val="143388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https://parentinghub.co.za/wp-content/uploads/2018/07/Questioning-Questions.jpg</a:t>
            </a:r>
          </a:p>
        </p:txBody>
      </p:sp>
      <p:sp>
        <p:nvSpPr>
          <p:cNvPr id="4" name="Slide Number Placeholder 3"/>
          <p:cNvSpPr>
            <a:spLocks noGrp="1"/>
          </p:cNvSpPr>
          <p:nvPr>
            <p:ph type="sldNum" sz="quarter" idx="5"/>
          </p:nvPr>
        </p:nvSpPr>
        <p:spPr/>
        <p:txBody>
          <a:bodyPr/>
          <a:lstStyle/>
          <a:p>
            <a:fld id="{5205DBC3-7B7D-44BB-8FD1-4511CE031864}" type="slidenum">
              <a:rPr lang="en-CA" smtClean="0"/>
              <a:t>2</a:t>
            </a:fld>
            <a:endParaRPr lang="en-CA"/>
          </a:p>
        </p:txBody>
      </p:sp>
    </p:spTree>
    <p:extLst>
      <p:ext uri="{BB962C8B-B14F-4D97-AF65-F5344CB8AC3E}">
        <p14:creationId xmlns:p14="http://schemas.microsoft.com/office/powerpoint/2010/main" val="2357651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https://copticorthodox.church/wp-content/uploads/2020/11/Holy-Synod-1024x1024.jpg</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39</a:t>
            </a:fld>
            <a:endParaRPr lang="en-CA"/>
          </a:p>
        </p:txBody>
      </p:sp>
    </p:spTree>
    <p:extLst>
      <p:ext uri="{BB962C8B-B14F-4D97-AF65-F5344CB8AC3E}">
        <p14:creationId xmlns:p14="http://schemas.microsoft.com/office/powerpoint/2010/main" val="3851623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indent="0">
              <a:buNone/>
            </a:pPr>
            <a:r>
              <a:rPr lang="en-US" dirty="0">
                <a:highlight>
                  <a:srgbClr val="FFFF00"/>
                </a:highlight>
              </a:rPr>
              <a:t>Image source:</a:t>
            </a:r>
          </a:p>
          <a:p>
            <a:pPr marL="0" indent="0">
              <a:buNone/>
            </a:pPr>
            <a:r>
              <a:rPr lang="en-US" dirty="0"/>
              <a:t>https://catholic.fandom.com/wiki/Jesus_Christ</a:t>
            </a:r>
          </a:p>
          <a:p>
            <a:r>
              <a:rPr lang="en-CA" dirty="0"/>
              <a:t>https://4marksofthechurch.com/cyril-of-alexandria/</a:t>
            </a:r>
          </a:p>
          <a:p>
            <a:r>
              <a:rPr lang="en-CA" dirty="0"/>
              <a:t>https://encrypted-tbn0.gstatic.com/images?q=tbn:ANd9GcR676epn3JvujL2Emrd9zDDlI3ZF_Eg1g7JEIFUIA3gw2zyslQUa7vU9kpJbMmPiRRBRPA&amp;usqp=CAU</a:t>
            </a:r>
          </a:p>
        </p:txBody>
      </p:sp>
      <p:sp>
        <p:nvSpPr>
          <p:cNvPr id="4" name="Slide Number Placeholder 3"/>
          <p:cNvSpPr>
            <a:spLocks noGrp="1"/>
          </p:cNvSpPr>
          <p:nvPr>
            <p:ph type="sldNum" sz="quarter" idx="5"/>
          </p:nvPr>
        </p:nvSpPr>
        <p:spPr/>
        <p:txBody>
          <a:bodyPr/>
          <a:lstStyle/>
          <a:p>
            <a:fld id="{5205DBC3-7B7D-44BB-8FD1-4511CE031864}" type="slidenum">
              <a:rPr lang="en-CA" smtClean="0"/>
              <a:t>40</a:t>
            </a:fld>
            <a:endParaRPr lang="en-CA"/>
          </a:p>
        </p:txBody>
      </p:sp>
    </p:spTree>
    <p:extLst>
      <p:ext uri="{BB962C8B-B14F-4D97-AF65-F5344CB8AC3E}">
        <p14:creationId xmlns:p14="http://schemas.microsoft.com/office/powerpoint/2010/main" val="3065758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indent="0">
              <a:buNone/>
            </a:pPr>
            <a:r>
              <a:rPr lang="en-US" dirty="0">
                <a:highlight>
                  <a:srgbClr val="FFFF00"/>
                </a:highlight>
              </a:rPr>
              <a:t>Image source:</a:t>
            </a:r>
          </a:p>
          <a:p>
            <a:pPr marL="0" indent="0">
              <a:buNone/>
            </a:pPr>
            <a:r>
              <a:rPr lang="en-US" dirty="0"/>
              <a:t>https://catholic.fandom.com/wiki/Jesus_Christ</a:t>
            </a:r>
          </a:p>
          <a:p>
            <a:pPr marL="0" indent="0">
              <a:buNone/>
            </a:pPr>
            <a:endParaRPr lang="en-US" dirty="0">
              <a:highlight>
                <a:srgbClr val="FFFF00"/>
              </a:highlight>
            </a:endParaRPr>
          </a:p>
          <a:p>
            <a:pPr marL="0" indent="0">
              <a:buNone/>
            </a:pPr>
            <a:r>
              <a:rPr lang="en-US" dirty="0">
                <a:highlight>
                  <a:srgbClr val="FFFF00"/>
                </a:highlight>
              </a:rPr>
              <a:t>Teaching Tips</a:t>
            </a:r>
          </a:p>
          <a:p>
            <a:r>
              <a:rPr lang="en-US" dirty="0">
                <a:highlight>
                  <a:srgbClr val="FFFF00"/>
                </a:highlight>
              </a:rPr>
              <a:t>Use the Creed as a connecting thread throughout the lesson</a:t>
            </a:r>
          </a:p>
          <a:p>
            <a:r>
              <a:rPr lang="en-US" dirty="0">
                <a:highlight>
                  <a:srgbClr val="FFFF00"/>
                </a:highlight>
              </a:rPr>
              <a:t>Emphasize that doctrine isn’t abstract but affects our salvation</a:t>
            </a:r>
          </a:p>
          <a:p>
            <a:r>
              <a:rPr lang="en-US" dirty="0">
                <a:highlight>
                  <a:srgbClr val="FFFF00"/>
                </a:highlight>
              </a:rPr>
              <a:t>Share stories of Saint Athanasius’s perseverance</a:t>
            </a:r>
            <a:br>
              <a:rPr lang="en-US" dirty="0">
                <a:highlight>
                  <a:srgbClr val="FFFF00"/>
                </a:highlight>
              </a:rPr>
            </a:br>
            <a:r>
              <a:rPr lang="en-US" dirty="0">
                <a:highlight>
                  <a:srgbClr val="FFFF00"/>
                </a:highlight>
              </a:rPr>
              <a:t> and Saint Cyril’s courage to inspire us</a:t>
            </a:r>
          </a:p>
          <a:p>
            <a:r>
              <a:rPr lang="en-US" dirty="0">
                <a:highlight>
                  <a:srgbClr val="FFFF00"/>
                </a:highlight>
              </a:rPr>
              <a:t>Consider bringing icons of these saints to make the saints more present</a:t>
            </a:r>
          </a:p>
          <a:p>
            <a:r>
              <a:rPr lang="en-US" dirty="0">
                <a:highlight>
                  <a:srgbClr val="FFFF00"/>
                </a:highlight>
              </a:rPr>
              <a:t>Remember that as future servants,</a:t>
            </a:r>
            <a:br>
              <a:rPr lang="en-US" dirty="0">
                <a:highlight>
                  <a:srgbClr val="FFFF00"/>
                </a:highlight>
              </a:rPr>
            </a:br>
            <a:r>
              <a:rPr lang="en-US" dirty="0">
                <a:highlight>
                  <a:srgbClr val="FFFF00"/>
                </a:highlight>
              </a:rPr>
              <a:t>they are inheritors and protectors of this apostolic faith</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41</a:t>
            </a:fld>
            <a:endParaRPr lang="en-CA"/>
          </a:p>
        </p:txBody>
      </p:sp>
    </p:spTree>
    <p:extLst>
      <p:ext uri="{BB962C8B-B14F-4D97-AF65-F5344CB8AC3E}">
        <p14:creationId xmlns:p14="http://schemas.microsoft.com/office/powerpoint/2010/main" val="17429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D88C-922F-B0C8-2402-EEFC51A36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2FBD6-BF4E-F05F-3484-02A82B728F5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BF4695E-F6A5-E250-9573-DC61ECBE3E42}"/>
              </a:ext>
            </a:extLst>
          </p:cNvPr>
          <p:cNvSpPr>
            <a:spLocks noGrp="1"/>
          </p:cNvSpPr>
          <p:nvPr>
            <p:ph type="body" idx="1"/>
          </p:nvPr>
        </p:nvSpPr>
        <p:spPr/>
        <p:txBody>
          <a:bodyPr/>
          <a:lstStyle/>
          <a:p>
            <a:r>
              <a:rPr lang="en-CA" dirty="0"/>
              <a:t>Image source:</a:t>
            </a:r>
          </a:p>
          <a:p>
            <a:r>
              <a:rPr lang="en-CA" dirty="0"/>
              <a:t>https://parentinghub.co.za/wp-content/uploads/2018/07/Questioning-Questions.jpg</a:t>
            </a:r>
          </a:p>
          <a:p>
            <a:endParaRPr lang="en-CA" dirty="0"/>
          </a:p>
          <a:p>
            <a:endParaRPr lang="en-CA" dirty="0"/>
          </a:p>
        </p:txBody>
      </p:sp>
      <p:sp>
        <p:nvSpPr>
          <p:cNvPr id="4" name="Slide Number Placeholder 3">
            <a:extLst>
              <a:ext uri="{FF2B5EF4-FFF2-40B4-BE49-F238E27FC236}">
                <a16:creationId xmlns:a16="http://schemas.microsoft.com/office/drawing/2014/main" id="{2B2EB5E0-2C86-EEE3-4102-FA6153A11D26}"/>
              </a:ext>
            </a:extLst>
          </p:cNvPr>
          <p:cNvSpPr>
            <a:spLocks noGrp="1"/>
          </p:cNvSpPr>
          <p:nvPr>
            <p:ph type="sldNum" sz="quarter" idx="5"/>
          </p:nvPr>
        </p:nvSpPr>
        <p:spPr/>
        <p:txBody>
          <a:bodyPr/>
          <a:lstStyle/>
          <a:p>
            <a:fld id="{5205DBC3-7B7D-44BB-8FD1-4511CE031864}" type="slidenum">
              <a:rPr lang="en-CA" smtClean="0"/>
              <a:t>42</a:t>
            </a:fld>
            <a:endParaRPr lang="en-CA"/>
          </a:p>
        </p:txBody>
      </p:sp>
    </p:spTree>
    <p:extLst>
      <p:ext uri="{BB962C8B-B14F-4D97-AF65-F5344CB8AC3E}">
        <p14:creationId xmlns:p14="http://schemas.microsoft.com/office/powerpoint/2010/main" val="517245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indent="0">
              <a:buNone/>
            </a:pPr>
            <a:r>
              <a:rPr lang="en-CA" dirty="0"/>
              <a:t>Image Source:</a:t>
            </a:r>
          </a:p>
          <a:p>
            <a:pPr marL="0" indent="0">
              <a:buNone/>
            </a:pPr>
            <a:r>
              <a:rPr lang="en-CA" dirty="0"/>
              <a:t>https://en.wikipedia.org/wiki/Coptic_cross</a:t>
            </a:r>
          </a:p>
          <a:p>
            <a:pPr marL="0" indent="0">
              <a:buNone/>
            </a:pPr>
            <a:endParaRPr lang="en-CA" dirty="0"/>
          </a:p>
          <a:p>
            <a:pPr marL="0" indent="0">
              <a:buNone/>
            </a:pPr>
            <a:r>
              <a:rPr lang="en-CA" dirty="0"/>
              <a:t>Reference:</a:t>
            </a:r>
          </a:p>
          <a:p>
            <a:pPr marL="0" indent="0">
              <a:buNone/>
            </a:pPr>
            <a:r>
              <a:rPr lang="en-CA" dirty="0">
                <a:hlinkClick r:id="rId3"/>
              </a:rPr>
              <a:t>newadvent.org/fathers</a:t>
            </a:r>
            <a:endParaRPr lang="en-CA" dirty="0"/>
          </a:p>
          <a:p>
            <a:endParaRPr lang="en-CA" dirty="0"/>
          </a:p>
          <a:p>
            <a:r>
              <a:rPr lang="en-US" b="1" dirty="0"/>
              <a:t>Saint John the Beloved</a:t>
            </a:r>
            <a:r>
              <a:rPr lang="en-US" dirty="0"/>
              <a:t>, one of Jesus's twelve apostles, had several notable disciples and followers in the early Church. Here are the key figures associated with him:</a:t>
            </a:r>
          </a:p>
          <a:p>
            <a:pPr marL="171450" indent="-171450">
              <a:buFont typeface="Arial" panose="020B0604020202020204" pitchFamily="34" charset="0"/>
              <a:buChar char="•"/>
            </a:pPr>
            <a:r>
              <a:rPr lang="en-US" b="1" dirty="0"/>
              <a:t>Polycarp of Smyrna</a:t>
            </a:r>
            <a:r>
              <a:rPr lang="en-US" dirty="0"/>
              <a:t> (c. 69-155 AD) is considered the most prominent disciple of John. He served as Bishop of Smyrna and was a direct link between the apostolic age and the next generation of Church fathers. Polycarp was martyred at age 86 and is revered as a saint in both Eastern and Western Christianity.</a:t>
            </a:r>
          </a:p>
          <a:p>
            <a:pPr marL="171450" indent="-171450">
              <a:buFont typeface="Arial" panose="020B0604020202020204" pitchFamily="34" charset="0"/>
              <a:buChar char="•"/>
            </a:pPr>
            <a:r>
              <a:rPr lang="en-US" b="1" dirty="0"/>
              <a:t>Ignatius of Antioch</a:t>
            </a:r>
            <a:r>
              <a:rPr lang="en-US" dirty="0"/>
              <a:t> (c. 35-108 AD) was another important figure who likely knew John personally. As Bishop of Antioch, he wrote seven influential letters while being transported to Rome for martyrdom, which provide valuable insights into early Christian theology and church structure.</a:t>
            </a:r>
          </a:p>
          <a:p>
            <a:pPr marL="171450" indent="-171450">
              <a:buFont typeface="Arial" panose="020B0604020202020204" pitchFamily="34" charset="0"/>
              <a:buChar char="•"/>
            </a:pPr>
            <a:r>
              <a:rPr lang="en-US" b="1" dirty="0"/>
              <a:t>Papias of Hierapolis</a:t>
            </a:r>
            <a:r>
              <a:rPr lang="en-US" dirty="0"/>
              <a:t> (c. 60-130 AD) was a bishop and early Christian writer who claimed to have heard John preach. He's known for collecting oral traditions about Jesus and the apostles, though most of his writings survive only in fragments quoted by later authors.</a:t>
            </a:r>
          </a:p>
          <a:p>
            <a:pPr marL="171450" indent="-171450">
              <a:buFont typeface="Arial" panose="020B0604020202020204" pitchFamily="34" charset="0"/>
              <a:buChar char="•"/>
            </a:pPr>
            <a:r>
              <a:rPr lang="en-US" b="1" dirty="0"/>
              <a:t>Irenaeus of Lyons</a:t>
            </a:r>
            <a:r>
              <a:rPr lang="en-US" dirty="0"/>
              <a:t> (c. 130-202 AD), while not a direct disciple, was taught by Polycarp and thus represents the third generation from John. He became a crucial figure in early Christian theology and often cited what Polycarp had told him about John's teachings.</a:t>
            </a:r>
          </a:p>
          <a:p>
            <a:r>
              <a:rPr lang="en-US" dirty="0"/>
              <a:t>According to tradition, John spent his later years in Ephesus, where he trained these and other leaders who would shape the early Church's development in Asia Minor and beyond.</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3</a:t>
            </a:fld>
            <a:endParaRPr lang="en-CA"/>
          </a:p>
        </p:txBody>
      </p:sp>
    </p:spTree>
    <p:extLst>
      <p:ext uri="{BB962C8B-B14F-4D97-AF65-F5344CB8AC3E}">
        <p14:creationId xmlns:p14="http://schemas.microsoft.com/office/powerpoint/2010/main" val="88469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indent="0">
              <a:buNone/>
            </a:pPr>
            <a:r>
              <a:rPr lang="en-CA" dirty="0"/>
              <a:t>Image Source:</a:t>
            </a:r>
          </a:p>
          <a:p>
            <a:pPr marL="0" indent="0">
              <a:buNone/>
            </a:pPr>
            <a:r>
              <a:rPr lang="en-CA" dirty="0"/>
              <a:t>https://en.wikipedia.org/wiki/Coptic_cross</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5</a:t>
            </a:fld>
            <a:endParaRPr lang="en-CA"/>
          </a:p>
        </p:txBody>
      </p:sp>
    </p:spTree>
    <p:extLst>
      <p:ext uri="{BB962C8B-B14F-4D97-AF65-F5344CB8AC3E}">
        <p14:creationId xmlns:p14="http://schemas.microsoft.com/office/powerpoint/2010/main" val="269357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https://parentinghub.co.za/wp-content/uploads/2018/07/Questioning-Questions.jpg</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6</a:t>
            </a:fld>
            <a:endParaRPr lang="en-CA"/>
          </a:p>
        </p:txBody>
      </p:sp>
    </p:spTree>
    <p:extLst>
      <p:ext uri="{BB962C8B-B14F-4D97-AF65-F5344CB8AC3E}">
        <p14:creationId xmlns:p14="http://schemas.microsoft.com/office/powerpoint/2010/main" val="195245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Coptic Reader</a:t>
            </a:r>
          </a:p>
          <a:p>
            <a:r>
              <a:rPr lang="en-CA" dirty="0"/>
              <a:t>https://www.amazon.ca/Agpeya-Fr-Abraham-Azmy/dp/1712786253</a:t>
            </a:r>
          </a:p>
        </p:txBody>
      </p:sp>
      <p:sp>
        <p:nvSpPr>
          <p:cNvPr id="4" name="Slide Number Placeholder 3"/>
          <p:cNvSpPr>
            <a:spLocks noGrp="1"/>
          </p:cNvSpPr>
          <p:nvPr>
            <p:ph type="sldNum" sz="quarter" idx="5"/>
          </p:nvPr>
        </p:nvSpPr>
        <p:spPr/>
        <p:txBody>
          <a:bodyPr/>
          <a:lstStyle/>
          <a:p>
            <a:fld id="{5205DBC3-7B7D-44BB-8FD1-4511CE031864}" type="slidenum">
              <a:rPr lang="en-CA" smtClean="0"/>
              <a:t>7</a:t>
            </a:fld>
            <a:endParaRPr lang="en-CA"/>
          </a:p>
        </p:txBody>
      </p:sp>
    </p:spTree>
    <p:extLst>
      <p:ext uri="{BB962C8B-B14F-4D97-AF65-F5344CB8AC3E}">
        <p14:creationId xmlns:p14="http://schemas.microsoft.com/office/powerpoint/2010/main" val="276741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https://parentinghub.co.za/wp-content/uploads/2018/07/Questioning-Questions.jpg</a:t>
            </a:r>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9</a:t>
            </a:fld>
            <a:endParaRPr lang="en-CA"/>
          </a:p>
        </p:txBody>
      </p:sp>
    </p:spTree>
    <p:extLst>
      <p:ext uri="{BB962C8B-B14F-4D97-AF65-F5344CB8AC3E}">
        <p14:creationId xmlns:p14="http://schemas.microsoft.com/office/powerpoint/2010/main" val="1251543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11</a:t>
            </a:fld>
            <a:endParaRPr lang="en-CA"/>
          </a:p>
        </p:txBody>
      </p:sp>
    </p:spTree>
    <p:extLst>
      <p:ext uri="{BB962C8B-B14F-4D97-AF65-F5344CB8AC3E}">
        <p14:creationId xmlns:p14="http://schemas.microsoft.com/office/powerpoint/2010/main" val="348065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Image source:</a:t>
            </a:r>
          </a:p>
          <a:p>
            <a:r>
              <a:rPr lang="en-CA" dirty="0"/>
              <a:t>https://parentinghub.co.za/wp-content/uploads/2018/07/Questioning-Questions.jpg</a:t>
            </a:r>
          </a:p>
          <a:p>
            <a:endParaRPr lang="en-CA" dirty="0"/>
          </a:p>
          <a:p>
            <a:endParaRPr lang="en-CA" dirty="0"/>
          </a:p>
        </p:txBody>
      </p:sp>
      <p:sp>
        <p:nvSpPr>
          <p:cNvPr id="4" name="Slide Number Placeholder 3"/>
          <p:cNvSpPr>
            <a:spLocks noGrp="1"/>
          </p:cNvSpPr>
          <p:nvPr>
            <p:ph type="sldNum" sz="quarter" idx="5"/>
          </p:nvPr>
        </p:nvSpPr>
        <p:spPr/>
        <p:txBody>
          <a:bodyPr/>
          <a:lstStyle/>
          <a:p>
            <a:fld id="{5205DBC3-7B7D-44BB-8FD1-4511CE031864}" type="slidenum">
              <a:rPr lang="en-CA" smtClean="0"/>
              <a:t>13</a:t>
            </a:fld>
            <a:endParaRPr lang="en-CA"/>
          </a:p>
        </p:txBody>
      </p:sp>
    </p:spTree>
    <p:extLst>
      <p:ext uri="{BB962C8B-B14F-4D97-AF65-F5344CB8AC3E}">
        <p14:creationId xmlns:p14="http://schemas.microsoft.com/office/powerpoint/2010/main" val="258981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88565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13336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39337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erpetua"/>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17" name="Footer Placeholder 16"/>
          <p:cNvSpPr>
            <a:spLocks noGrp="1"/>
          </p:cNvSpPr>
          <p:nvPr>
            <p:ph type="ftr" sz="quarter" idx="11"/>
          </p:nvPr>
        </p:nvSpPr>
        <p:spPr/>
        <p:txBody>
          <a:bodyPr/>
          <a:lstStyle/>
          <a:p>
            <a:endParaRPr lang="en-CA">
              <a:solidFill>
                <a:srgbClr val="696464"/>
              </a:solidFill>
              <a:latin typeface="Perpetua"/>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F53A2615-7DCB-42FA-BBD9-6EA30EC2A813}" type="slidenum">
              <a:rPr lang="en-CA" smtClean="0">
                <a:latin typeface="Franklin Gothic Book"/>
              </a:rPr>
              <a:pPr/>
              <a:t>‹#›</a:t>
            </a:fld>
            <a:endParaRPr lang="en-CA">
              <a:latin typeface="Franklin Gothic Book"/>
            </a:endParaRPr>
          </a:p>
        </p:txBody>
      </p:sp>
      <p:sp>
        <p:nvSpPr>
          <p:cNvPr id="7" name="Rectangle 6"/>
          <p:cNvSpPr/>
          <p:nvPr/>
        </p:nvSpPr>
        <p:spPr>
          <a:xfrm>
            <a:off x="62931" y="1449303"/>
            <a:ext cx="9021537" cy="1527349"/>
          </a:xfrm>
          <a:prstGeom prst="rect">
            <a:avLst/>
          </a:prstGeom>
          <a:solidFill>
            <a:srgbClr val="3366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srgbClr val="FF0000"/>
              </a:solidFill>
              <a:latin typeface="Perpetua"/>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480634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5" name="Footer Placeholder 4"/>
          <p:cNvSpPr>
            <a:spLocks noGrp="1"/>
          </p:cNvSpPr>
          <p:nvPr>
            <p:ph type="ftr" sz="quarter" idx="11"/>
          </p:nvPr>
        </p:nvSpPr>
        <p:spPr/>
        <p:txBody>
          <a:bodyPr/>
          <a:lstStyle/>
          <a:p>
            <a:endParaRPr lang="en-CA">
              <a:solidFill>
                <a:srgbClr val="696464"/>
              </a:solidFill>
              <a:latin typeface="Perpetua"/>
            </a:endParaRPr>
          </a:p>
        </p:txBody>
      </p:sp>
      <p:sp>
        <p:nvSpPr>
          <p:cNvPr id="6" name="Slide Number Placeholder 5"/>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34589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erpetua"/>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5" name="Footer Placeholder 4"/>
          <p:cNvSpPr>
            <a:spLocks noGrp="1"/>
          </p:cNvSpPr>
          <p:nvPr>
            <p:ph type="ftr" sz="quarter" idx="11"/>
          </p:nvPr>
        </p:nvSpPr>
        <p:spPr>
          <a:xfrm>
            <a:off x="800100" y="6172200"/>
            <a:ext cx="4000500" cy="457200"/>
          </a:xfrm>
        </p:spPr>
        <p:txBody>
          <a:bodyPr/>
          <a:lstStyle/>
          <a:p>
            <a:endParaRPr lang="en-CA">
              <a:solidFill>
                <a:srgbClr val="696464"/>
              </a:solidFill>
              <a:latin typeface="Perpetua"/>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6" name="Slide Number Placeholder 5"/>
          <p:cNvSpPr>
            <a:spLocks noGrp="1"/>
          </p:cNvSpPr>
          <p:nvPr>
            <p:ph type="sldNum" sz="quarter" idx="12"/>
          </p:nvPr>
        </p:nvSpPr>
        <p:spPr>
          <a:xfrm>
            <a:off x="146304" y="6208776"/>
            <a:ext cx="457200" cy="457200"/>
          </a:xfrm>
        </p:spPr>
        <p:txBody>
          <a:bodyPr/>
          <a:lstStyle/>
          <a:p>
            <a:fld id="{F53A2615-7DCB-42FA-BBD9-6EA30EC2A813}" type="slidenum">
              <a:rPr lang="en-CA" smtClean="0">
                <a:latin typeface="Franklin Gothic Book"/>
              </a:rPr>
              <a:pPr/>
              <a:t>‹#›</a:t>
            </a:fld>
            <a:endParaRPr lang="en-CA">
              <a:latin typeface="Franklin Gothic Book"/>
            </a:endParaRPr>
          </a:p>
        </p:txBody>
      </p:sp>
    </p:spTree>
    <p:extLst>
      <p:ext uri="{BB962C8B-B14F-4D97-AF65-F5344CB8AC3E}">
        <p14:creationId xmlns:p14="http://schemas.microsoft.com/office/powerpoint/2010/main" val="9551716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6" name="Footer Placeholder 5"/>
          <p:cNvSpPr>
            <a:spLocks noGrp="1"/>
          </p:cNvSpPr>
          <p:nvPr>
            <p:ph type="ftr" sz="quarter" idx="11"/>
          </p:nvPr>
        </p:nvSpPr>
        <p:spPr/>
        <p:txBody>
          <a:bodyPr/>
          <a:lstStyle/>
          <a:p>
            <a:endParaRPr lang="en-CA">
              <a:solidFill>
                <a:srgbClr val="696464"/>
              </a:solidFill>
              <a:latin typeface="Perpetua"/>
            </a:endParaRPr>
          </a:p>
        </p:txBody>
      </p:sp>
      <p:sp>
        <p:nvSpPr>
          <p:cNvPr id="7" name="Slide Number Placeholder 6"/>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37711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8" name="Footer Placeholder 7"/>
          <p:cNvSpPr>
            <a:spLocks noGrp="1"/>
          </p:cNvSpPr>
          <p:nvPr>
            <p:ph type="ftr" sz="quarter" idx="11"/>
          </p:nvPr>
        </p:nvSpPr>
        <p:spPr/>
        <p:txBody>
          <a:bodyPr/>
          <a:lstStyle/>
          <a:p>
            <a:endParaRPr lang="en-CA">
              <a:solidFill>
                <a:srgbClr val="696464"/>
              </a:solidFill>
              <a:latin typeface="Perpetua"/>
            </a:endParaRPr>
          </a:p>
        </p:txBody>
      </p:sp>
      <p:sp>
        <p:nvSpPr>
          <p:cNvPr id="9" name="Slide Number Placeholder 8"/>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7302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4" name="Footer Placeholder 3"/>
          <p:cNvSpPr>
            <a:spLocks noGrp="1"/>
          </p:cNvSpPr>
          <p:nvPr>
            <p:ph type="ftr" sz="quarter" idx="11"/>
          </p:nvPr>
        </p:nvSpPr>
        <p:spPr/>
        <p:txBody>
          <a:bodyPr/>
          <a:lstStyle/>
          <a:p>
            <a:endParaRPr lang="en-CA">
              <a:solidFill>
                <a:srgbClr val="696464"/>
              </a:solidFill>
              <a:latin typeface="Perpetua"/>
            </a:endParaRPr>
          </a:p>
        </p:txBody>
      </p:sp>
      <p:sp>
        <p:nvSpPr>
          <p:cNvPr id="5" name="Slide Number Placeholder 4"/>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Tree>
    <p:extLst>
      <p:ext uri="{BB962C8B-B14F-4D97-AF65-F5344CB8AC3E}">
        <p14:creationId xmlns:p14="http://schemas.microsoft.com/office/powerpoint/2010/main" val="1943497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3" name="Footer Placeholder 2"/>
          <p:cNvSpPr>
            <a:spLocks noGrp="1"/>
          </p:cNvSpPr>
          <p:nvPr>
            <p:ph type="ftr" sz="quarter" idx="11"/>
          </p:nvPr>
        </p:nvSpPr>
        <p:spPr/>
        <p:txBody>
          <a:bodyPr/>
          <a:lstStyle/>
          <a:p>
            <a:endParaRPr lang="en-CA">
              <a:solidFill>
                <a:srgbClr val="696464"/>
              </a:solidFill>
              <a:latin typeface="Perpetua"/>
            </a:endParaRPr>
          </a:p>
        </p:txBody>
      </p:sp>
      <p:sp>
        <p:nvSpPr>
          <p:cNvPr id="4" name="Slide Number Placeholder 3"/>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Tree>
    <p:extLst>
      <p:ext uri="{BB962C8B-B14F-4D97-AF65-F5344CB8AC3E}">
        <p14:creationId xmlns:p14="http://schemas.microsoft.com/office/powerpoint/2010/main" val="945945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6" name="Footer Placeholder 5"/>
          <p:cNvSpPr>
            <a:spLocks noGrp="1"/>
          </p:cNvSpPr>
          <p:nvPr>
            <p:ph type="ftr" sz="quarter" idx="11"/>
          </p:nvPr>
        </p:nvSpPr>
        <p:spPr/>
        <p:txBody>
          <a:bodyPr/>
          <a:lstStyle/>
          <a:p>
            <a:endParaRPr lang="en-CA">
              <a:solidFill>
                <a:srgbClr val="696464"/>
              </a:solidFill>
              <a:latin typeface="Perpetua"/>
            </a:endParaRPr>
          </a:p>
        </p:txBody>
      </p:sp>
      <p:sp>
        <p:nvSpPr>
          <p:cNvPr id="7" name="Slide Number Placeholder 6"/>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5597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79919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6" name="Footer Placeholder 5"/>
          <p:cNvSpPr>
            <a:spLocks noGrp="1"/>
          </p:cNvSpPr>
          <p:nvPr>
            <p:ph type="ftr" sz="quarter" idx="11"/>
          </p:nvPr>
        </p:nvSpPr>
        <p:spPr>
          <a:xfrm>
            <a:off x="914400" y="6172200"/>
            <a:ext cx="3886200" cy="457200"/>
          </a:xfrm>
        </p:spPr>
        <p:txBody>
          <a:bodyPr/>
          <a:lstStyle/>
          <a:p>
            <a:endParaRPr lang="en-CA">
              <a:solidFill>
                <a:srgbClr val="696464"/>
              </a:solidFill>
              <a:latin typeface="Perpetua"/>
            </a:endParaRPr>
          </a:p>
        </p:txBody>
      </p:sp>
      <p:sp>
        <p:nvSpPr>
          <p:cNvPr id="7" name="Slide Number Placeholder 6"/>
          <p:cNvSpPr>
            <a:spLocks noGrp="1"/>
          </p:cNvSpPr>
          <p:nvPr>
            <p:ph type="sldNum" sz="quarter" idx="12"/>
          </p:nvPr>
        </p:nvSpPr>
        <p:spPr>
          <a:xfrm>
            <a:off x="146304" y="6208776"/>
            <a:ext cx="457200" cy="457200"/>
          </a:xfrm>
        </p:spPr>
        <p:txBody>
          <a:bodyPr/>
          <a:lstStyle/>
          <a:p>
            <a:fld id="{F53A2615-7DCB-42FA-BBD9-6EA30EC2A813}" type="slidenum">
              <a:rPr lang="en-CA" smtClean="0">
                <a:latin typeface="Franklin Gothic Book"/>
              </a:rPr>
              <a:pPr/>
              <a:t>‹#›</a:t>
            </a:fld>
            <a:endParaRPr lang="en-CA">
              <a:latin typeface="Franklin Gothic Book"/>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591287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5" name="Footer Placeholder 4"/>
          <p:cNvSpPr>
            <a:spLocks noGrp="1"/>
          </p:cNvSpPr>
          <p:nvPr>
            <p:ph type="ftr" sz="quarter" idx="11"/>
          </p:nvPr>
        </p:nvSpPr>
        <p:spPr/>
        <p:txBody>
          <a:bodyPr/>
          <a:lstStyle/>
          <a:p>
            <a:endParaRPr lang="en-CA">
              <a:solidFill>
                <a:srgbClr val="696464"/>
              </a:solidFill>
              <a:latin typeface="Perpetua"/>
            </a:endParaRPr>
          </a:p>
        </p:txBody>
      </p:sp>
      <p:sp>
        <p:nvSpPr>
          <p:cNvPr id="6" name="Slide Number Placeholder 5"/>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Tree>
    <p:extLst>
      <p:ext uri="{BB962C8B-B14F-4D97-AF65-F5344CB8AC3E}">
        <p14:creationId xmlns:p14="http://schemas.microsoft.com/office/powerpoint/2010/main" val="99053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6B6090-FB48-4B28-A6A3-F6C063AC0444}" type="datetimeFigureOut">
              <a:rPr lang="en-US" smtClean="0">
                <a:solidFill>
                  <a:srgbClr val="696464"/>
                </a:solidFill>
                <a:latin typeface="Perpetua"/>
              </a:rPr>
              <a:pPr/>
              <a:t>11/1/2025</a:t>
            </a:fld>
            <a:endParaRPr lang="en-CA">
              <a:solidFill>
                <a:srgbClr val="696464"/>
              </a:solidFill>
              <a:latin typeface="Perpetua"/>
            </a:endParaRPr>
          </a:p>
        </p:txBody>
      </p:sp>
      <p:sp>
        <p:nvSpPr>
          <p:cNvPr id="5" name="Footer Placeholder 4"/>
          <p:cNvSpPr>
            <a:spLocks noGrp="1"/>
          </p:cNvSpPr>
          <p:nvPr>
            <p:ph type="ftr" sz="quarter" idx="11"/>
          </p:nvPr>
        </p:nvSpPr>
        <p:spPr/>
        <p:txBody>
          <a:bodyPr/>
          <a:lstStyle/>
          <a:p>
            <a:endParaRPr lang="en-CA">
              <a:solidFill>
                <a:srgbClr val="696464"/>
              </a:solidFill>
              <a:latin typeface="Perpetua"/>
            </a:endParaRPr>
          </a:p>
        </p:txBody>
      </p:sp>
      <p:sp>
        <p:nvSpPr>
          <p:cNvPr id="6" name="Slide Number Placeholder 5"/>
          <p:cNvSpPr>
            <a:spLocks noGrp="1"/>
          </p:cNvSpPr>
          <p:nvPr>
            <p:ph type="sldNum" sz="quarter" idx="12"/>
          </p:nvPr>
        </p:nvSpPr>
        <p:spPr/>
        <p:txBody>
          <a:bodyPr/>
          <a:lstStyle/>
          <a:p>
            <a:fld id="{F53A2615-7DCB-42FA-BBD9-6EA30EC2A813}" type="slidenum">
              <a:rPr lang="en-CA" smtClean="0">
                <a:latin typeface="Franklin Gothic Book"/>
              </a:rPr>
              <a:pPr/>
              <a:t>‹#›</a:t>
            </a:fld>
            <a:endParaRPr lang="en-CA">
              <a:latin typeface="Franklin Gothic Book"/>
            </a:endParaRPr>
          </a:p>
        </p:txBody>
      </p:sp>
    </p:spTree>
    <p:extLst>
      <p:ext uri="{BB962C8B-B14F-4D97-AF65-F5344CB8AC3E}">
        <p14:creationId xmlns:p14="http://schemas.microsoft.com/office/powerpoint/2010/main" val="25608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484959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04656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9861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88878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52374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230767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83AECC-5773-4073-BFF6-558612E1F063}" type="datetimeFigureOut">
              <a:rPr lang="en-CA" smtClean="0"/>
              <a:pPr/>
              <a:t>2025-11-01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72C10E-D8B6-48BB-8295-0DA87C0E6CEC}" type="slidenum">
              <a:rPr lang="en-CA" smtClean="0"/>
              <a:pPr/>
              <a:t>‹#›</a:t>
            </a:fld>
            <a:endParaRPr lang="en-CA"/>
          </a:p>
        </p:txBody>
      </p:sp>
    </p:spTree>
    <p:extLst>
      <p:ext uri="{BB962C8B-B14F-4D97-AF65-F5344CB8AC3E}">
        <p14:creationId xmlns:p14="http://schemas.microsoft.com/office/powerpoint/2010/main" val="176551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3AECC-5773-4073-BFF6-558612E1F063}" type="datetimeFigureOut">
              <a:rPr lang="en-CA" smtClean="0"/>
              <a:pPr/>
              <a:t>2025-11-01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2C10E-D8B6-48BB-8295-0DA87C0E6CEC}" type="slidenum">
              <a:rPr lang="en-CA" smtClean="0"/>
              <a:pPr/>
              <a:t>‹#›</a:t>
            </a:fld>
            <a:endParaRPr lang="en-CA"/>
          </a:p>
        </p:txBody>
      </p:sp>
    </p:spTree>
    <p:extLst>
      <p:ext uri="{BB962C8B-B14F-4D97-AF65-F5344CB8AC3E}">
        <p14:creationId xmlns:p14="http://schemas.microsoft.com/office/powerpoint/2010/main" val="353920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erpetua"/>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a:endParaRPr lang="en-US">
              <a:solidFill>
                <a:prstClr val="white"/>
              </a:solidFill>
              <a:latin typeface="Perpetua"/>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914400"/>
            <a:fld id="{0E6B6090-FB48-4B28-A6A3-F6C063AC0444}" type="datetimeFigureOut">
              <a:rPr lang="en-US" smtClean="0">
                <a:solidFill>
                  <a:srgbClr val="696464"/>
                </a:solidFill>
                <a:latin typeface="Perpetua"/>
              </a:rPr>
              <a:pPr defTabSz="914400"/>
              <a:t>11/1/2025</a:t>
            </a:fld>
            <a:endParaRPr lang="en-CA">
              <a:solidFill>
                <a:srgbClr val="696464"/>
              </a:solidFill>
              <a:latin typeface="Perpetu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914400"/>
            <a:endParaRPr lang="en-CA">
              <a:solidFill>
                <a:srgbClr val="696464"/>
              </a:solidFill>
              <a:latin typeface="Perpetu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914400"/>
            <a:fld id="{F53A2615-7DCB-42FA-BBD9-6EA30EC2A813}" type="slidenum">
              <a:rPr lang="en-CA" smtClean="0">
                <a:latin typeface="Franklin Gothic Book"/>
              </a:rPr>
              <a:pPr defTabSz="914400"/>
              <a:t>‹#›</a:t>
            </a:fld>
            <a:endParaRPr lang="en-CA">
              <a:latin typeface="Franklin Gothic Book"/>
            </a:endParaRPr>
          </a:p>
        </p:txBody>
      </p:sp>
    </p:spTree>
    <p:extLst>
      <p:ext uri="{BB962C8B-B14F-4D97-AF65-F5344CB8AC3E}">
        <p14:creationId xmlns:p14="http://schemas.microsoft.com/office/powerpoint/2010/main" val="2762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udio.stmary-ottawa.org/sermons/2025/SMO-2025-11-01-Church-History.pd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ke_DeHVdT40&amp;t=9731s" TargetMode="External"/><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video" Target="https://www.youtube.com/embed/ke_DeHVdT40?start=9731&amp;feature=oembed" TargetMode="Externa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0.png"/><Relationship Id="rId18" Type="http://schemas.openxmlformats.org/officeDocument/2006/relationships/customXml" Target="../ink/ink6.xml"/><Relationship Id="rId3" Type="http://schemas.openxmlformats.org/officeDocument/2006/relationships/image" Target="../media/image17.jpeg"/><Relationship Id="rId21" Type="http://schemas.openxmlformats.org/officeDocument/2006/relationships/image" Target="../media/image25.png"/><Relationship Id="rId7" Type="http://schemas.openxmlformats.org/officeDocument/2006/relationships/image" Target="../media/image160.PNG"/><Relationship Id="rId12" Type="http://schemas.openxmlformats.org/officeDocument/2006/relationships/customXml" Target="../ink/ink5.xml"/><Relationship Id="rId17" Type="http://schemas.openxmlformats.org/officeDocument/2006/relationships/image" Target="../media/image23.jpeg"/><Relationship Id="rId2" Type="http://schemas.openxmlformats.org/officeDocument/2006/relationships/notesSlide" Target="../notesSlides/notesSlide10.xml"/><Relationship Id="rId16" Type="http://schemas.openxmlformats.org/officeDocument/2006/relationships/image" Target="../media/image22.jpeg"/><Relationship Id="rId20"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9.png"/><Relationship Id="rId24" Type="http://schemas.openxmlformats.org/officeDocument/2006/relationships/hyperlink" Target="https://www.suscopts.org/diocese/apps" TargetMode="External"/><Relationship Id="rId5" Type="http://schemas.openxmlformats.org/officeDocument/2006/relationships/hyperlink" Target="https://www.copticchurch.net/synaxarium/all/en" TargetMode="External"/><Relationship Id="rId15" Type="http://schemas.microsoft.com/office/2007/relationships/hdphoto" Target="../media/hdphoto1.wdp"/><Relationship Id="rId23" Type="http://schemas.openxmlformats.org/officeDocument/2006/relationships/image" Target="../media/image24.jpeg"/><Relationship Id="rId10" Type="http://schemas.openxmlformats.org/officeDocument/2006/relationships/customXml" Target="../ink/ink4.xml"/><Relationship Id="rId19" Type="http://schemas.openxmlformats.org/officeDocument/2006/relationships/image" Target="../media/image24.png"/><Relationship Id="rId4" Type="http://schemas.openxmlformats.org/officeDocument/2006/relationships/hyperlink" Target="http://www.abanoub.org.au/Synaxarium.html" TargetMode="External"/><Relationship Id="rId9" Type="http://schemas.openxmlformats.org/officeDocument/2006/relationships/image" Target="../media/image19.jpeg"/><Relationship Id="rId14" Type="http://schemas.openxmlformats.org/officeDocument/2006/relationships/image" Target="../media/image21.png"/><Relationship Id="rId22" Type="http://schemas.openxmlformats.org/officeDocument/2006/relationships/hyperlink" Target="https://spiritandtruth.app/"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copticchurch.net/synaxarium/6_14.html?lang=en#1" TargetMode="External"/><Relationship Id="rId13" Type="http://schemas.openxmlformats.org/officeDocument/2006/relationships/hyperlink" Target="https://www.copticchurch.net/synaxarium/10_28.html?lang=en#1" TargetMode="External"/><Relationship Id="rId18" Type="http://schemas.openxmlformats.org/officeDocument/2006/relationships/hyperlink" Target="https://www.orthodoxonline.org/theology/en/saints-and-fathers/ain-ghain/st-gregory-the-theologian-the-archbishop-of-constantinople/" TargetMode="External"/><Relationship Id="rId26" Type="http://schemas.openxmlformats.org/officeDocument/2006/relationships/image" Target="../media/image27.svg"/><Relationship Id="rId3" Type="http://schemas.openxmlformats.org/officeDocument/2006/relationships/hyperlink" Target="https://www.abanoub.org.au/Synaxarium.html" TargetMode="External"/><Relationship Id="rId21" Type="http://schemas.openxmlformats.org/officeDocument/2006/relationships/hyperlink" Target="https://www.copticchurch.net/synaxarium/4_15.html?lang=en#1" TargetMode="External"/><Relationship Id="rId7" Type="http://schemas.openxmlformats.org/officeDocument/2006/relationships/hyperlink" Target="https://www.copticchurch.net/synaxarium/8_30.html?lang=en#1" TargetMode="External"/><Relationship Id="rId12" Type="http://schemas.openxmlformats.org/officeDocument/2006/relationships/hyperlink" Target="https://www.copticchurch.net/synaxarium/3_17.html?lang=en#1" TargetMode="External"/><Relationship Id="rId17" Type="http://schemas.openxmlformats.org/officeDocument/2006/relationships/hyperlink" Target="https://www.copticchurch.net/synaxarium/5_6.html?lang=en#4" TargetMode="External"/><Relationship Id="rId25" Type="http://schemas.openxmlformats.org/officeDocument/2006/relationships/image" Target="../media/image26.png"/><Relationship Id="rId2" Type="http://schemas.openxmlformats.org/officeDocument/2006/relationships/notesSlide" Target="../notesSlides/notesSlide11.xml"/><Relationship Id="rId16" Type="http://schemas.openxmlformats.org/officeDocument/2006/relationships/hyperlink" Target="https://www.copticchurch.net/synaxarium/11_3.html?lang=en#1" TargetMode="External"/><Relationship Id="rId20" Type="http://schemas.openxmlformats.org/officeDocument/2006/relationships/hyperlink" Target="https://www.copticchurch.net/synaxarium/3_21.html?lang=en#2" TargetMode="External"/><Relationship Id="rId1" Type="http://schemas.openxmlformats.org/officeDocument/2006/relationships/slideLayout" Target="../slideLayouts/slideLayout2.xml"/><Relationship Id="rId6" Type="http://schemas.openxmlformats.org/officeDocument/2006/relationships/hyperlink" Target="https://www.copticchurch.net/synaxarium/5_1.html?lang=en#1" TargetMode="External"/><Relationship Id="rId11" Type="http://schemas.openxmlformats.org/officeDocument/2006/relationships/hyperlink" Target="https://www.copticchurch.net/synaxarium/3_29.html?lang=en#1" TargetMode="External"/><Relationship Id="rId24" Type="http://schemas.openxmlformats.org/officeDocument/2006/relationships/hyperlink" Target="https://www.copticchurch.net/synaxarium/1_12.html?lang=en#1" TargetMode="External"/><Relationship Id="rId5" Type="http://schemas.openxmlformats.org/officeDocument/2006/relationships/hyperlink" Target="https://www.copticchurch.net/synaxarium/1_2.html?lang=en#1" TargetMode="External"/><Relationship Id="rId15" Type="http://schemas.openxmlformats.org/officeDocument/2006/relationships/hyperlink" Target="https://www.copticchurch.net/synaxarium/2_12.html?lang=en#1" TargetMode="External"/><Relationship Id="rId23" Type="http://schemas.openxmlformats.org/officeDocument/2006/relationships/hyperlink" Target="https://www.copticchurch.net/synaxarium/6_1.html?lang=en#1" TargetMode="External"/><Relationship Id="rId10" Type="http://schemas.openxmlformats.org/officeDocument/2006/relationships/hyperlink" Target="https://www.copticchurch.net/synaxarium/9_7.html?lang=en#1" TargetMode="External"/><Relationship Id="rId19" Type="http://schemas.openxmlformats.org/officeDocument/2006/relationships/hyperlink" Target="https://www.copticchurch.net/synaxarium/5_21.html?lang=en#3" TargetMode="External"/><Relationship Id="rId4" Type="http://schemas.openxmlformats.org/officeDocument/2006/relationships/hyperlink" Target="https://www.copticchurch.net/synaxarium/5_21.html?lang=en#1" TargetMode="External"/><Relationship Id="rId9" Type="http://schemas.openxmlformats.org/officeDocument/2006/relationships/hyperlink" Target="https://www.copticchurch.net/synaxarium/1_7.html?lang=en#1" TargetMode="External"/><Relationship Id="rId14" Type="http://schemas.openxmlformats.org/officeDocument/2006/relationships/hyperlink" Target="https://www.copticchurch.net/synaxarium/2_18.html?lang=en#1" TargetMode="External"/><Relationship Id="rId22" Type="http://schemas.openxmlformats.org/officeDocument/2006/relationships/hyperlink" Target="https://www.copticchurch.net/synaxarium/3_9.html?lang=en#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tgeorgestjoseph.ca/" TargetMode="Externa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https://unityapp.ca/e/2766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copticchurch.net/synaxarium/3_9.html?lang=en#2" TargetMode="External"/><Relationship Id="rId3" Type="http://schemas.openxmlformats.org/officeDocument/2006/relationships/hyperlink" Target="https://www.biblegateway.com/passage/?search=Acts%2015%3A1-24&amp;version=NKJV" TargetMode="External"/><Relationship Id="rId7" Type="http://schemas.openxmlformats.org/officeDocument/2006/relationships/hyperlink" Target="https://www.copticchurch.net/synaxarium/2_19.html?lang=en#1" TargetMode="External"/><Relationship Id="rId2" Type="http://schemas.openxmlformats.org/officeDocument/2006/relationships/hyperlink" Target="https://www.copticchurch.net/synaxarium/all/en" TargetMode="External"/><Relationship Id="rId1" Type="http://schemas.openxmlformats.org/officeDocument/2006/relationships/slideLayout" Target="../slideLayouts/slideLayout2.xml"/><Relationship Id="rId6" Type="http://schemas.openxmlformats.org/officeDocument/2006/relationships/hyperlink" Target="https://www.copticchurch.net/synaxarium/4_12.html?lang=en#4" TargetMode="External"/><Relationship Id="rId5" Type="http://schemas.openxmlformats.org/officeDocument/2006/relationships/hyperlink" Target="https://www.copticchurch.net/synaxarium/1_3.html?lang=en#1" TargetMode="External"/><Relationship Id="rId10" Type="http://schemas.openxmlformats.org/officeDocument/2006/relationships/hyperlink" Target="https://www.copticchurch.net/synaxarium/1_12.html?lang=en#1" TargetMode="External"/><Relationship Id="rId4" Type="http://schemas.openxmlformats.org/officeDocument/2006/relationships/hyperlink" Target="https://www.copticchurch.net/synaxarium/3_10.html?lang=en#2" TargetMode="External"/><Relationship Id="rId9" Type="http://schemas.openxmlformats.org/officeDocument/2006/relationships/hyperlink" Target="https://www.copticchurch.net/synaxarium/6_1.html?lang=en#1"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opticorthodox.church/en/holysyno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060594-4E1A-D751-FAC9-C6020B3D117A}"/>
              </a:ext>
            </a:extLst>
          </p:cNvPr>
          <p:cNvSpPr/>
          <p:nvPr/>
        </p:nvSpPr>
        <p:spPr>
          <a:xfrm>
            <a:off x="1" y="0"/>
            <a:ext cx="9143999" cy="6849070"/>
          </a:xfrm>
          <a:prstGeom prst="rect">
            <a:avLst/>
          </a:prstGeom>
          <a:solidFill>
            <a:srgbClr val="0D0D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685800" y="669099"/>
            <a:ext cx="7772400" cy="4300603"/>
          </a:xfrm>
        </p:spPr>
        <p:txBody>
          <a:bodyPr>
            <a:noAutofit/>
          </a:bodyPr>
          <a:lstStyle/>
          <a:p>
            <a:r>
              <a:rPr lang="en-CA" b="1" dirty="0">
                <a:solidFill>
                  <a:schemeClr val="bg1">
                    <a:lumMod val="75000"/>
                  </a:schemeClr>
                </a:solidFill>
                <a:effectLst>
                  <a:outerShdw blurRad="38100" dist="38100" dir="2700000" algn="tl">
                    <a:srgbClr val="000000">
                      <a:alpha val="43137"/>
                    </a:srgbClr>
                  </a:outerShdw>
                </a:effectLst>
              </a:rPr>
              <a:t>Church</a:t>
            </a:r>
            <a:br>
              <a:rPr lang="en-CA" b="1" dirty="0">
                <a:solidFill>
                  <a:schemeClr val="bg1">
                    <a:lumMod val="75000"/>
                  </a:schemeClr>
                </a:solidFill>
                <a:effectLst>
                  <a:outerShdw blurRad="38100" dist="38100" dir="2700000" algn="tl">
                    <a:srgbClr val="000000">
                      <a:alpha val="43137"/>
                    </a:srgbClr>
                  </a:outerShdw>
                </a:effectLst>
              </a:rPr>
            </a:br>
            <a:r>
              <a:rPr lang="en-CA" b="1" dirty="0">
                <a:solidFill>
                  <a:schemeClr val="bg1">
                    <a:lumMod val="75000"/>
                  </a:schemeClr>
                </a:solidFill>
                <a:effectLst>
                  <a:outerShdw blurRad="38100" dist="38100" dir="2700000" algn="tl">
                    <a:srgbClr val="000000">
                      <a:alpha val="43137"/>
                    </a:srgbClr>
                  </a:outerShdw>
                </a:effectLst>
              </a:rPr>
              <a:t>History</a:t>
            </a:r>
            <a:br>
              <a:rPr lang="en-CA" b="1" dirty="0">
                <a:solidFill>
                  <a:schemeClr val="bg1">
                    <a:lumMod val="95000"/>
                  </a:schemeClr>
                </a:solidFill>
                <a:effectLst>
                  <a:outerShdw blurRad="38100" dist="38100" dir="2700000" algn="tl">
                    <a:srgbClr val="000000">
                      <a:alpha val="43137"/>
                    </a:srgbClr>
                  </a:outerShdw>
                </a:effectLst>
              </a:rPr>
            </a:br>
            <a:br>
              <a:rPr lang="en-CA" b="1" dirty="0">
                <a:solidFill>
                  <a:schemeClr val="bg1">
                    <a:lumMod val="95000"/>
                  </a:schemeClr>
                </a:solidFill>
                <a:effectLst>
                  <a:outerShdw blurRad="38100" dist="38100" dir="2700000" algn="tl">
                    <a:srgbClr val="000000">
                      <a:alpha val="43137"/>
                    </a:srgbClr>
                  </a:outerShdw>
                </a:effectLst>
              </a:rPr>
            </a:br>
            <a:r>
              <a:rPr lang="en-CA" b="1" u="sng" dirty="0">
                <a:solidFill>
                  <a:schemeClr val="bg1">
                    <a:lumMod val="95000"/>
                  </a:schemeClr>
                </a:solidFill>
                <a:effectLst>
                  <a:outerShdw blurRad="38100" dist="38100" dir="2700000" algn="tl">
                    <a:srgbClr val="000000">
                      <a:alpha val="43137"/>
                    </a:srgbClr>
                  </a:outerShdw>
                </a:effectLst>
              </a:rPr>
              <a:t>Three Councils</a:t>
            </a:r>
            <a:br>
              <a:rPr lang="en-CA" b="1" dirty="0">
                <a:solidFill>
                  <a:schemeClr val="bg1">
                    <a:lumMod val="95000"/>
                  </a:schemeClr>
                </a:solidFill>
                <a:effectLst>
                  <a:outerShdw blurRad="38100" dist="38100" dir="2700000" algn="tl">
                    <a:srgbClr val="000000">
                      <a:alpha val="43137"/>
                    </a:srgbClr>
                  </a:outerShdw>
                </a:effectLst>
              </a:rPr>
            </a:br>
            <a:r>
              <a:rPr lang="en-CA" sz="6000" dirty="0">
                <a:solidFill>
                  <a:schemeClr val="bg1">
                    <a:lumMod val="95000"/>
                  </a:schemeClr>
                </a:solidFill>
                <a:effectLst>
                  <a:outerShdw blurRad="38100" dist="38100" dir="2700000" algn="tl">
                    <a:srgbClr val="000000">
                      <a:alpha val="43137"/>
                    </a:srgbClr>
                  </a:outerShdw>
                </a:effectLst>
                <a:latin typeface="Brush Script MT" panose="03060802040406070304" pitchFamily="66" charset="0"/>
              </a:rPr>
              <a:t>Guardians of the Faith</a:t>
            </a:r>
            <a:br>
              <a:rPr lang="en-CA" b="1" dirty="0">
                <a:solidFill>
                  <a:schemeClr val="bg1">
                    <a:lumMod val="95000"/>
                  </a:schemeClr>
                </a:solidFill>
                <a:effectLst>
                  <a:outerShdw blurRad="38100" dist="38100" dir="2700000" algn="tl">
                    <a:srgbClr val="000000">
                      <a:alpha val="43137"/>
                    </a:srgbClr>
                  </a:outerShdw>
                </a:effectLst>
              </a:rPr>
            </a:br>
            <a:endParaRPr lang="en-CA" sz="2800" b="1" dirty="0">
              <a:solidFill>
                <a:schemeClr val="bg1">
                  <a:lumMod val="50000"/>
                </a:schemeClr>
              </a:solidFill>
            </a:endParaRPr>
          </a:p>
        </p:txBody>
      </p:sp>
      <p:sp>
        <p:nvSpPr>
          <p:cNvPr id="3" name="Subtitle 2"/>
          <p:cNvSpPr>
            <a:spLocks noGrp="1"/>
          </p:cNvSpPr>
          <p:nvPr>
            <p:ph type="subTitle" idx="1"/>
          </p:nvPr>
        </p:nvSpPr>
        <p:spPr>
          <a:xfrm>
            <a:off x="0" y="5638800"/>
            <a:ext cx="9144000" cy="914400"/>
          </a:xfrm>
        </p:spPr>
        <p:txBody>
          <a:bodyPr>
            <a:normAutofit fontScale="55000" lnSpcReduction="20000"/>
          </a:bodyPr>
          <a:lstStyle/>
          <a:p>
            <a:r>
              <a:rPr lang="en-CA" dirty="0">
                <a:solidFill>
                  <a:schemeClr val="bg1"/>
                </a:solidFill>
              </a:rPr>
              <a:t>2025-11-01</a:t>
            </a:r>
          </a:p>
          <a:p>
            <a:endParaRPr lang="en-CA" dirty="0"/>
          </a:p>
          <a:p>
            <a:r>
              <a:rPr lang="en-CA" b="1" dirty="0">
                <a:solidFill>
                  <a:schemeClr val="bg1"/>
                </a:solidFill>
                <a:hlinkClick r:id="rId3">
                  <a:extLst>
                    <a:ext uri="{A12FA001-AC4F-418D-AE19-62706E023703}">
                      <ahyp:hlinkClr xmlns:ahyp="http://schemas.microsoft.com/office/drawing/2018/hyperlinkcolor" val="tx"/>
                    </a:ext>
                  </a:extLst>
                </a:hlinkClick>
              </a:rPr>
              <a:t>audio.stmary-ottawa.org/sermons/2025/SMO-2025-11-01-Church-History.pdf</a:t>
            </a:r>
            <a:endParaRPr lang="en-CA" b="1" dirty="0">
              <a:solidFill>
                <a:schemeClr val="bg1"/>
              </a:solidFill>
            </a:endParaRPr>
          </a:p>
        </p:txBody>
      </p:sp>
      <p:pic>
        <p:nvPicPr>
          <p:cNvPr id="1026" name="Picture 2">
            <a:extLst>
              <a:ext uri="{FF2B5EF4-FFF2-40B4-BE49-F238E27FC236}">
                <a16:creationId xmlns:a16="http://schemas.microsoft.com/office/drawing/2014/main" id="{0C0863FC-DFD2-AC39-3815-2B6CD6293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6672"/>
            <a:ext cx="2375221" cy="22327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4F89D54-CEC6-7D57-FD77-77C83B43FB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64"/>
          <a:stretch>
            <a:fillRect/>
          </a:stretch>
        </p:blipFill>
        <p:spPr bwMode="auto">
          <a:xfrm>
            <a:off x="6439266" y="451495"/>
            <a:ext cx="2690219" cy="2125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83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2349-FB93-2ED8-2716-1BA8EF900735}"/>
              </a:ext>
            </a:extLst>
          </p:cNvPr>
          <p:cNvSpPr>
            <a:spLocks noGrp="1"/>
          </p:cNvSpPr>
          <p:nvPr>
            <p:ph type="title"/>
          </p:nvPr>
        </p:nvSpPr>
        <p:spPr>
          <a:xfrm>
            <a:off x="0" y="105255"/>
            <a:ext cx="9144000" cy="792162"/>
          </a:xfrm>
        </p:spPr>
        <p:txBody>
          <a:bodyPr>
            <a:noAutofit/>
          </a:bodyPr>
          <a:lstStyle/>
          <a:p>
            <a:r>
              <a:rPr lang="en-CA" sz="4000" dirty="0">
                <a:solidFill>
                  <a:srgbClr val="FFC000"/>
                </a:solidFill>
                <a:latin typeface="Brush Script MT" panose="03060802040406070304" pitchFamily="66" charset="0"/>
              </a:rPr>
              <a:t>Which part of the Liturgy is this?</a:t>
            </a:r>
          </a:p>
        </p:txBody>
      </p:sp>
      <p:pic>
        <p:nvPicPr>
          <p:cNvPr id="10" name="Picture 9">
            <a:extLst>
              <a:ext uri="{FF2B5EF4-FFF2-40B4-BE49-F238E27FC236}">
                <a16:creationId xmlns:a16="http://schemas.microsoft.com/office/drawing/2014/main" id="{B3FB13B1-5BBE-869C-1CF3-C5391B5E565F}"/>
              </a:ext>
            </a:extLst>
          </p:cNvPr>
          <p:cNvPicPr>
            <a:picLocks noChangeAspect="1"/>
          </p:cNvPicPr>
          <p:nvPr/>
        </p:nvPicPr>
        <p:blipFill>
          <a:blip r:embed="rId5"/>
          <a:stretch>
            <a:fillRect/>
          </a:stretch>
        </p:blipFill>
        <p:spPr>
          <a:xfrm>
            <a:off x="0" y="886531"/>
            <a:ext cx="9144000" cy="5127146"/>
          </a:xfrm>
          <a:prstGeom prst="rect">
            <a:avLst/>
          </a:prstGeom>
        </p:spPr>
      </p:pic>
      <p:pic>
        <p:nvPicPr>
          <p:cNvPr id="11" name="Online Media 10" title="SMO / Liturgy / 2023-01-15 with H.G. Bishop Boulos">
            <a:hlinkClick r:id="" action="ppaction://media"/>
            <a:extLst>
              <a:ext uri="{FF2B5EF4-FFF2-40B4-BE49-F238E27FC236}">
                <a16:creationId xmlns:a16="http://schemas.microsoft.com/office/drawing/2014/main" id="{8F024250-7EDD-7FFF-73A0-7C0BA4CDDF1D}"/>
              </a:ext>
            </a:extLst>
          </p:cNvPr>
          <p:cNvPicPr>
            <a:picLocks noRot="1" noChangeAspect="1"/>
          </p:cNvPicPr>
          <p:nvPr>
            <a:videoFile r:link="rId1"/>
          </p:nvPr>
        </p:nvPicPr>
        <p:blipFill>
          <a:blip r:embed="rId6"/>
          <a:stretch>
            <a:fillRect/>
          </a:stretch>
        </p:blipFill>
        <p:spPr>
          <a:xfrm>
            <a:off x="457200" y="5282705"/>
            <a:ext cx="2438400" cy="1377527"/>
          </a:xfrm>
          <a:prstGeom prst="rect">
            <a:avLst/>
          </a:prstGeom>
          <a:ln w="38100">
            <a:solidFill>
              <a:srgbClr val="FFC000"/>
            </a:solidFill>
          </a:ln>
        </p:spPr>
      </p:pic>
      <p:pic>
        <p:nvPicPr>
          <p:cNvPr id="8" name="HYMNS-2023-01-15-am-01-Commemoration">
            <a:hlinkClick r:id="" action="ppaction://media"/>
            <a:extLst>
              <a:ext uri="{FF2B5EF4-FFF2-40B4-BE49-F238E27FC236}">
                <a16:creationId xmlns:a16="http://schemas.microsoft.com/office/drawing/2014/main" id="{7FDE9934-A117-1C5E-A261-EDA8E2689CF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543800" y="5358239"/>
            <a:ext cx="609600" cy="609600"/>
          </a:xfrm>
          <a:prstGeom prst="rect">
            <a:avLst/>
          </a:prstGeom>
        </p:spPr>
      </p:pic>
      <p:sp>
        <p:nvSpPr>
          <p:cNvPr id="4" name="TextBox 3">
            <a:extLst>
              <a:ext uri="{FF2B5EF4-FFF2-40B4-BE49-F238E27FC236}">
                <a16:creationId xmlns:a16="http://schemas.microsoft.com/office/drawing/2014/main" id="{0F19D547-9CBB-02E4-F075-9EEF5F279672}"/>
              </a:ext>
            </a:extLst>
          </p:cNvPr>
          <p:cNvSpPr txBox="1"/>
          <p:nvPr/>
        </p:nvSpPr>
        <p:spPr>
          <a:xfrm>
            <a:off x="3048000" y="6245423"/>
            <a:ext cx="5867400" cy="307777"/>
          </a:xfrm>
          <a:prstGeom prst="rect">
            <a:avLst/>
          </a:prstGeom>
          <a:noFill/>
        </p:spPr>
        <p:txBody>
          <a:bodyPr wrap="square">
            <a:spAutoFit/>
          </a:bodyPr>
          <a:lstStyle/>
          <a:p>
            <a:r>
              <a:rPr lang="en-CA" sz="1400" b="1" dirty="0">
                <a:solidFill>
                  <a:schemeClr val="bg1"/>
                </a:solidFill>
                <a:hlinkClick r:id="rId8">
                  <a:extLst>
                    <a:ext uri="{A12FA001-AC4F-418D-AE19-62706E023703}">
                      <ahyp:hlinkClr xmlns:ahyp="http://schemas.microsoft.com/office/drawing/2018/hyperlinkcolor" val="tx"/>
                    </a:ext>
                  </a:extLst>
                </a:hlinkClick>
              </a:rPr>
              <a:t>youtube.com/watch?v=ke_DeHVdT40&amp;t=9731s</a:t>
            </a:r>
            <a:endParaRPr lang="en-CA" sz="1400" b="1" dirty="0">
              <a:solidFill>
                <a:schemeClr val="bg1"/>
              </a:solidFill>
            </a:endParaRPr>
          </a:p>
        </p:txBody>
      </p:sp>
    </p:spTree>
    <p:extLst>
      <p:ext uri="{BB962C8B-B14F-4D97-AF65-F5344CB8AC3E}">
        <p14:creationId xmlns:p14="http://schemas.microsoft.com/office/powerpoint/2010/main" val="28955744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video>
              <p:cMediaNode vol="80000">
                <p:cTn id="3"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BF531-D265-1425-E3E5-1FC4C0CED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6B666-B514-EA60-F6D2-8BE0EC0BA279}"/>
              </a:ext>
            </a:extLst>
          </p:cNvPr>
          <p:cNvSpPr>
            <a:spLocks noGrp="1"/>
          </p:cNvSpPr>
          <p:nvPr>
            <p:ph type="title"/>
          </p:nvPr>
        </p:nvSpPr>
        <p:spPr/>
        <p:txBody>
          <a:bodyPr/>
          <a:lstStyle/>
          <a:p>
            <a:r>
              <a:rPr lang="en-CA" dirty="0"/>
              <a:t>Commemoration of the Saints</a:t>
            </a:r>
          </a:p>
        </p:txBody>
      </p:sp>
      <p:pic>
        <p:nvPicPr>
          <p:cNvPr id="5" name="Content Placeholder 4">
            <a:extLst>
              <a:ext uri="{FF2B5EF4-FFF2-40B4-BE49-F238E27FC236}">
                <a16:creationId xmlns:a16="http://schemas.microsoft.com/office/drawing/2014/main" id="{5C2020C3-261C-510C-4B3F-4F9B2B0897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41391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9702AEA-E27B-7E21-026A-8C154D40A8A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8D43C2-35FE-717E-87F7-1278C9BD6B8D}"/>
              </a:ext>
            </a:extLst>
          </p:cNvPr>
          <p:cNvPicPr>
            <a:picLocks noChangeAspect="1"/>
          </p:cNvPicPr>
          <p:nvPr/>
        </p:nvPicPr>
        <p:blipFill>
          <a:blip r:embed="rId2"/>
          <a:stretch>
            <a:fillRect/>
          </a:stretch>
        </p:blipFill>
        <p:spPr>
          <a:xfrm>
            <a:off x="0" y="1715828"/>
            <a:ext cx="9144000" cy="5142172"/>
          </a:xfrm>
          <a:prstGeom prst="rect">
            <a:avLst/>
          </a:prstGeom>
        </p:spPr>
      </p:pic>
      <p:sp>
        <p:nvSpPr>
          <p:cNvPr id="2" name="Title 1">
            <a:extLst>
              <a:ext uri="{FF2B5EF4-FFF2-40B4-BE49-F238E27FC236}">
                <a16:creationId xmlns:a16="http://schemas.microsoft.com/office/drawing/2014/main" id="{44652261-B732-89D7-E041-2AFE7ECCCB95}"/>
              </a:ext>
            </a:extLst>
          </p:cNvPr>
          <p:cNvSpPr>
            <a:spLocks noGrp="1"/>
          </p:cNvSpPr>
          <p:nvPr>
            <p:ph type="title"/>
          </p:nvPr>
        </p:nvSpPr>
        <p:spPr>
          <a:xfrm>
            <a:off x="0" y="228600"/>
            <a:ext cx="9144000" cy="1143000"/>
          </a:xfrm>
        </p:spPr>
        <p:txBody>
          <a:bodyPr>
            <a:noAutofit/>
          </a:bodyPr>
          <a:lstStyle/>
          <a:p>
            <a:r>
              <a:rPr lang="en-CA" sz="3600" dirty="0">
                <a:solidFill>
                  <a:srgbClr val="FFC000"/>
                </a:solidFill>
                <a:latin typeface="Brush Script MT" panose="03060802040406070304" pitchFamily="66" charset="0"/>
              </a:rPr>
              <a:t>Who are the …</a:t>
            </a:r>
            <a:br>
              <a:rPr lang="en-CA" sz="3600" dirty="0">
                <a:solidFill>
                  <a:srgbClr val="FFC000"/>
                </a:solidFill>
                <a:latin typeface="Brush Script MT" panose="03060802040406070304" pitchFamily="66" charset="0"/>
              </a:rPr>
            </a:br>
            <a:r>
              <a:rPr lang="en-CA" sz="2800" dirty="0">
                <a:solidFill>
                  <a:srgbClr val="FFC000"/>
                </a:solidFill>
              </a:rPr>
              <a:t>318 </a:t>
            </a:r>
            <a:r>
              <a:rPr lang="en-CA" sz="2800" dirty="0">
                <a:solidFill>
                  <a:srgbClr val="FFC000"/>
                </a:solidFill>
                <a:latin typeface="Brush Script MT" panose="03060802040406070304" pitchFamily="66" charset="0"/>
              </a:rPr>
              <a:t>assembled at </a:t>
            </a:r>
            <a:r>
              <a:rPr lang="en-CA" sz="2800" u="sng" dirty="0">
                <a:solidFill>
                  <a:srgbClr val="FFC000"/>
                </a:solidFill>
                <a:latin typeface="Brush Script MT" panose="03060802040406070304" pitchFamily="66" charset="0"/>
              </a:rPr>
              <a:t>Nicaea</a:t>
            </a:r>
            <a:r>
              <a:rPr lang="en-CA" sz="2800" dirty="0">
                <a:solidFill>
                  <a:srgbClr val="FFC000"/>
                </a:solidFill>
              </a:rPr>
              <a:t>,</a:t>
            </a:r>
            <a:br>
              <a:rPr lang="en-CA" sz="2800" dirty="0">
                <a:solidFill>
                  <a:srgbClr val="FFC000"/>
                </a:solidFill>
              </a:rPr>
            </a:br>
            <a:r>
              <a:rPr lang="en-CA" sz="2800" dirty="0">
                <a:solidFill>
                  <a:srgbClr val="FFC000"/>
                </a:solidFill>
              </a:rPr>
              <a:t>the 150 </a:t>
            </a:r>
            <a:r>
              <a:rPr lang="en-CA" sz="2800" dirty="0">
                <a:solidFill>
                  <a:srgbClr val="FFC000"/>
                </a:solidFill>
                <a:latin typeface="Brush Script MT" panose="03060802040406070304" pitchFamily="66" charset="0"/>
              </a:rPr>
              <a:t>at </a:t>
            </a:r>
            <a:r>
              <a:rPr lang="en-CA" sz="2800" u="sng" dirty="0">
                <a:solidFill>
                  <a:srgbClr val="FFC000"/>
                </a:solidFill>
                <a:latin typeface="Brush Script MT" panose="03060802040406070304" pitchFamily="66" charset="0"/>
              </a:rPr>
              <a:t>Constantinople</a:t>
            </a:r>
            <a:r>
              <a:rPr lang="en-CA" sz="2800" dirty="0">
                <a:solidFill>
                  <a:srgbClr val="FFC000"/>
                </a:solidFill>
              </a:rPr>
              <a:t>, </a:t>
            </a:r>
            <a:r>
              <a:rPr lang="en-CA" sz="2800" dirty="0">
                <a:solidFill>
                  <a:srgbClr val="FFC000"/>
                </a:solidFill>
                <a:latin typeface="Brush Script MT" panose="03060802040406070304" pitchFamily="66" charset="0"/>
              </a:rPr>
              <a:t>and the </a:t>
            </a:r>
            <a:r>
              <a:rPr lang="en-CA" sz="2800" dirty="0">
                <a:solidFill>
                  <a:srgbClr val="FFC000"/>
                </a:solidFill>
              </a:rPr>
              <a:t>200 </a:t>
            </a:r>
            <a:r>
              <a:rPr lang="en-CA" sz="2800" dirty="0">
                <a:solidFill>
                  <a:srgbClr val="FFC000"/>
                </a:solidFill>
                <a:latin typeface="Brush Script MT" panose="03060802040406070304" pitchFamily="66" charset="0"/>
              </a:rPr>
              <a:t>at </a:t>
            </a:r>
            <a:r>
              <a:rPr lang="en-CA" sz="2800" u="sng" dirty="0">
                <a:solidFill>
                  <a:srgbClr val="FFC000"/>
                </a:solidFill>
                <a:latin typeface="Brush Script MT" panose="03060802040406070304" pitchFamily="66" charset="0"/>
              </a:rPr>
              <a:t>Ephesus</a:t>
            </a:r>
          </a:p>
        </p:txBody>
      </p:sp>
      <p:pic>
        <p:nvPicPr>
          <p:cNvPr id="5" name="Content Placeholder 4">
            <a:extLst>
              <a:ext uri="{FF2B5EF4-FFF2-40B4-BE49-F238E27FC236}">
                <a16:creationId xmlns:a16="http://schemas.microsoft.com/office/drawing/2014/main" id="{5CD7BF75-D1BD-0D0D-8453-4279AFC7468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78113"/>
          <a:stretch>
            <a:fillRect/>
          </a:stretch>
        </p:blipFill>
        <p:spPr>
          <a:xfrm>
            <a:off x="116114" y="4624252"/>
            <a:ext cx="8911771" cy="2005148"/>
          </a:xfrm>
          <a:ln w="38100">
            <a:solidFill>
              <a:srgbClr val="FFC000"/>
            </a:solidFill>
          </a:ln>
        </p:spPr>
      </p:pic>
    </p:spTree>
    <p:extLst>
      <p:ext uri="{BB962C8B-B14F-4D97-AF65-F5344CB8AC3E}">
        <p14:creationId xmlns:p14="http://schemas.microsoft.com/office/powerpoint/2010/main" val="79777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D0C59-F221-8974-C183-8C32917522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8F0CAF8-A765-C2D1-424F-3AB282731899}"/>
              </a:ext>
            </a:extLst>
          </p:cNvPr>
          <p:cNvSpPr/>
          <p:nvPr/>
        </p:nvSpPr>
        <p:spPr>
          <a:xfrm>
            <a:off x="224215" y="1688785"/>
            <a:ext cx="8695587"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Do you know the Synaxarion?</a:t>
            </a:r>
          </a:p>
        </p:txBody>
      </p:sp>
      <p:pic>
        <p:nvPicPr>
          <p:cNvPr id="2" name="Picture 2" descr="Questioning Questions: Why your child needs to ask 'why'… - Parenting Hub">
            <a:extLst>
              <a:ext uri="{FF2B5EF4-FFF2-40B4-BE49-F238E27FC236}">
                <a16:creationId xmlns:a16="http://schemas.microsoft.com/office/drawing/2014/main" id="{716B7EA2-EFA4-4906-C3AE-E40EBCB9E7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3" r="5000"/>
          <a:stretch>
            <a:fillRect/>
          </a:stretch>
        </p:blipFill>
        <p:spPr bwMode="auto">
          <a:xfrm>
            <a:off x="2783840" y="2988586"/>
            <a:ext cx="3576320"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221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ynaxarion: The Lives of the Saints of the Orthodox Church (Complete  Set)">
            <a:extLst>
              <a:ext uri="{FF2B5EF4-FFF2-40B4-BE49-F238E27FC236}">
                <a16:creationId xmlns:a16="http://schemas.microsoft.com/office/drawing/2014/main" id="{694FC03A-8FC8-DB90-08F2-978C78AD18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10" y="3957639"/>
            <a:ext cx="2996842" cy="2851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A12633-805C-1E8D-675E-852553D91941}"/>
              </a:ext>
            </a:extLst>
          </p:cNvPr>
          <p:cNvSpPr txBox="1"/>
          <p:nvPr/>
        </p:nvSpPr>
        <p:spPr>
          <a:xfrm>
            <a:off x="2787098" y="5903573"/>
            <a:ext cx="4936066" cy="861774"/>
          </a:xfrm>
          <a:prstGeom prst="rect">
            <a:avLst/>
          </a:prstGeom>
          <a:noFill/>
        </p:spPr>
        <p:txBody>
          <a:bodyPr wrap="square">
            <a:spAutoFit/>
          </a:bodyPr>
          <a:lstStyle/>
          <a:p>
            <a:r>
              <a:rPr lang="en-CA" sz="1600" b="1" dirty="0"/>
              <a:t>Online Resources:</a:t>
            </a:r>
            <a:endParaRPr lang="en-CA" sz="1600" b="1" dirty="0">
              <a:hlinkClick r:id="rId4"/>
            </a:endParaRPr>
          </a:p>
          <a:p>
            <a:pPr marL="285750" indent="-285750">
              <a:buFont typeface="Arial" panose="020B0604020202020204" pitchFamily="34" charset="0"/>
              <a:buChar char="•"/>
            </a:pPr>
            <a:r>
              <a:rPr lang="en-CA" sz="1600" dirty="0">
                <a:hlinkClick r:id="rId4"/>
              </a:rPr>
              <a:t>abanoub.org.au/Synaxarium.html</a:t>
            </a:r>
            <a:endParaRPr lang="en-CA" sz="1600" dirty="0"/>
          </a:p>
          <a:p>
            <a:pPr marL="285750" indent="-285750">
              <a:buFont typeface="Arial" panose="020B0604020202020204" pitchFamily="34" charset="0"/>
              <a:buChar char="•"/>
            </a:pPr>
            <a:r>
              <a:rPr lang="en-CA" sz="1600" dirty="0">
                <a:hlinkClick r:id="rId5"/>
              </a:rPr>
              <a:t>copticchurch.net/synaxarium/all/en</a:t>
            </a:r>
            <a:endParaRPr lang="en-CA" sz="1600" dirty="0"/>
          </a:p>
        </p:txBody>
      </p:sp>
      <p:sp>
        <p:nvSpPr>
          <p:cNvPr id="6" name="Title 1">
            <a:extLst>
              <a:ext uri="{FF2B5EF4-FFF2-40B4-BE49-F238E27FC236}">
                <a16:creationId xmlns:a16="http://schemas.microsoft.com/office/drawing/2014/main" id="{820AD7A6-898D-F4FF-411B-51DA68713CED}"/>
              </a:ext>
            </a:extLst>
          </p:cNvPr>
          <p:cNvSpPr>
            <a:spLocks noGrp="1"/>
          </p:cNvSpPr>
          <p:nvPr>
            <p:ph type="title"/>
          </p:nvPr>
        </p:nvSpPr>
        <p:spPr>
          <a:xfrm>
            <a:off x="457200" y="0"/>
            <a:ext cx="8229600" cy="1600200"/>
          </a:xfrm>
        </p:spPr>
        <p:txBody>
          <a:bodyPr>
            <a:normAutofit/>
          </a:bodyPr>
          <a:lstStyle/>
          <a:p>
            <a:r>
              <a:rPr lang="en-CA" b="1" cap="small" dirty="0">
                <a:solidFill>
                  <a:schemeClr val="bg1">
                    <a:lumMod val="75000"/>
                  </a:schemeClr>
                </a:solidFill>
              </a:rPr>
              <a:t>Church History</a:t>
            </a:r>
            <a:br>
              <a:rPr lang="en-CA" b="1" cap="small" dirty="0"/>
            </a:br>
            <a:r>
              <a:rPr lang="en-CA" dirty="0">
                <a:solidFill>
                  <a:schemeClr val="bg1">
                    <a:lumMod val="50000"/>
                  </a:schemeClr>
                </a:solidFill>
                <a:latin typeface="Brush Script MT" panose="03060802040406070304" pitchFamily="66" charset="0"/>
              </a:rPr>
              <a:t>Our </a:t>
            </a:r>
            <a:r>
              <a:rPr lang="en-CA" dirty="0">
                <a:solidFill>
                  <a:schemeClr val="bg1">
                    <a:lumMod val="50000"/>
                  </a:schemeClr>
                </a:solidFill>
                <a:highlight>
                  <a:srgbClr val="FFFF00"/>
                </a:highlight>
                <a:latin typeface="Brush Script MT" panose="03060802040406070304" pitchFamily="66" charset="0"/>
              </a:rPr>
              <a:t>Synaxarion</a:t>
            </a:r>
            <a:r>
              <a:rPr lang="en-CA" dirty="0">
                <a:solidFill>
                  <a:schemeClr val="bg1">
                    <a:lumMod val="50000"/>
                  </a:schemeClr>
                </a:solidFill>
                <a:latin typeface="Brush Script MT" panose="03060802040406070304" pitchFamily="66" charset="0"/>
              </a:rPr>
              <a:t> continues the Book of Acts!</a:t>
            </a:r>
          </a:p>
        </p:txBody>
      </p:sp>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DA74C39C-0C78-0915-55BC-E08BB4B6CE36}"/>
                  </a:ext>
                </a:extLst>
              </p14:cNvPr>
              <p14:cNvContentPartPr/>
              <p14:nvPr/>
            </p14:nvContentPartPr>
            <p14:xfrm>
              <a:off x="2607680" y="2788916"/>
              <a:ext cx="360" cy="360"/>
            </p14:xfrm>
          </p:contentPart>
        </mc:Choice>
        <mc:Fallback xmlns="">
          <p:pic>
            <p:nvPicPr>
              <p:cNvPr id="15" name="Ink 14">
                <a:extLst>
                  <a:ext uri="{FF2B5EF4-FFF2-40B4-BE49-F238E27FC236}">
                    <a16:creationId xmlns:a16="http://schemas.microsoft.com/office/drawing/2014/main" id="{DA74C39C-0C78-0915-55BC-E08BB4B6CE36}"/>
                  </a:ext>
                </a:extLst>
              </p:cNvPr>
              <p:cNvPicPr/>
              <p:nvPr/>
            </p:nvPicPr>
            <p:blipFill>
              <a:blip r:embed="rId7"/>
              <a:stretch>
                <a:fillRect/>
              </a:stretch>
            </p:blipFill>
            <p:spPr>
              <a:xfrm>
                <a:off x="2535680" y="2644916"/>
                <a:ext cx="144000" cy="288000"/>
              </a:xfrm>
              <a:prstGeom prst="rect">
                <a:avLst/>
              </a:prstGeom>
            </p:spPr>
          </p:pic>
        </mc:Fallback>
      </mc:AlternateContent>
      <p:grpSp>
        <p:nvGrpSpPr>
          <p:cNvPr id="21" name="Group 20">
            <a:extLst>
              <a:ext uri="{FF2B5EF4-FFF2-40B4-BE49-F238E27FC236}">
                <a16:creationId xmlns:a16="http://schemas.microsoft.com/office/drawing/2014/main" id="{B3BF6FC6-136B-3A77-2DFB-75420B3A4AA7}"/>
              </a:ext>
            </a:extLst>
          </p:cNvPr>
          <p:cNvGrpSpPr/>
          <p:nvPr/>
        </p:nvGrpSpPr>
        <p:grpSpPr>
          <a:xfrm>
            <a:off x="915286" y="1588911"/>
            <a:ext cx="3695329" cy="3166368"/>
            <a:chOff x="1486271" y="1435756"/>
            <a:chExt cx="3695329" cy="3166368"/>
          </a:xfrm>
        </p:grpSpPr>
        <p:pic>
          <p:nvPicPr>
            <p:cNvPr id="8" name="Picture 7">
              <a:extLst>
                <a:ext uri="{FF2B5EF4-FFF2-40B4-BE49-F238E27FC236}">
                  <a16:creationId xmlns:a16="http://schemas.microsoft.com/office/drawing/2014/main" id="{893A9466-195B-F4C2-C0C7-F1A341011C92}"/>
                </a:ext>
              </a:extLst>
            </p:cNvPr>
            <p:cNvPicPr>
              <a:picLocks noChangeAspect="1"/>
            </p:cNvPicPr>
            <p:nvPr/>
          </p:nvPicPr>
          <p:blipFill>
            <a:blip r:embed="rId8" cstate="print">
              <a:extLst>
                <a:ext uri="{28A0092B-C50C-407E-A947-70E740481C1C}">
                  <a14:useLocalDpi xmlns:a14="http://schemas.microsoft.com/office/drawing/2010/main" val="0"/>
                </a:ext>
              </a:extLst>
            </a:blip>
            <a:srcRect t="3125" b="40702"/>
            <a:stretch>
              <a:fillRect/>
            </a:stretch>
          </p:blipFill>
          <p:spPr>
            <a:xfrm>
              <a:off x="1486271" y="1435756"/>
              <a:ext cx="1645920" cy="2054578"/>
            </a:xfrm>
            <a:prstGeom prst="rect">
              <a:avLst/>
            </a:prstGeom>
          </p:spPr>
        </p:pic>
        <p:pic>
          <p:nvPicPr>
            <p:cNvPr id="10" name="Picture 9">
              <a:extLst>
                <a:ext uri="{FF2B5EF4-FFF2-40B4-BE49-F238E27FC236}">
                  <a16:creationId xmlns:a16="http://schemas.microsoft.com/office/drawing/2014/main" id="{AA361F65-0D13-F566-9EE6-786C2064C158}"/>
                </a:ext>
              </a:extLst>
            </p:cNvPr>
            <p:cNvPicPr>
              <a:picLocks noChangeAspect="1"/>
            </p:cNvPicPr>
            <p:nvPr/>
          </p:nvPicPr>
          <p:blipFill>
            <a:blip r:embed="rId9" cstate="print">
              <a:extLst>
                <a:ext uri="{28A0092B-C50C-407E-A947-70E740481C1C}">
                  <a14:useLocalDpi xmlns:a14="http://schemas.microsoft.com/office/drawing/2010/main" val="0"/>
                </a:ext>
              </a:extLst>
            </a:blip>
            <a:srcRect t="3333" b="23334"/>
            <a:stretch>
              <a:fillRect/>
            </a:stretch>
          </p:blipFill>
          <p:spPr>
            <a:xfrm>
              <a:off x="3194344" y="1447800"/>
              <a:ext cx="1730086" cy="2819400"/>
            </a:xfrm>
            <a:prstGeom prst="rect">
              <a:avLst/>
            </a:prstGeom>
          </p:spPr>
        </p:pic>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2A89428D-C130-BF6B-F92A-C7D1258E07B7}"/>
                    </a:ext>
                  </a:extLst>
                </p14:cNvPr>
                <p14:cNvContentPartPr/>
                <p14:nvPr/>
              </p14:nvContentPartPr>
              <p14:xfrm>
                <a:off x="2607680" y="2788916"/>
                <a:ext cx="462240" cy="360"/>
              </p14:xfrm>
            </p:contentPart>
          </mc:Choice>
          <mc:Fallback xmlns="">
            <p:pic>
              <p:nvPicPr>
                <p:cNvPr id="16" name="Ink 15">
                  <a:extLst>
                    <a:ext uri="{FF2B5EF4-FFF2-40B4-BE49-F238E27FC236}">
                      <a16:creationId xmlns:a16="http://schemas.microsoft.com/office/drawing/2014/main" id="{2A89428D-C130-BF6B-F92A-C7D1258E07B7}"/>
                    </a:ext>
                  </a:extLst>
                </p:cNvPr>
                <p:cNvPicPr/>
                <p:nvPr/>
              </p:nvPicPr>
              <p:blipFill>
                <a:blip r:embed="rId11"/>
                <a:stretch>
                  <a:fillRect/>
                </a:stretch>
              </p:blipFill>
              <p:spPr>
                <a:xfrm>
                  <a:off x="2535680" y="2644916"/>
                  <a:ext cx="6058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D544F622-6142-73B9-521D-77EF4CBF565C}"/>
                    </a:ext>
                  </a:extLst>
                </p14:cNvPr>
                <p14:cNvContentPartPr/>
                <p14:nvPr/>
              </p14:nvContentPartPr>
              <p14:xfrm>
                <a:off x="3860480" y="2788916"/>
                <a:ext cx="735120" cy="360"/>
              </p14:xfrm>
            </p:contentPart>
          </mc:Choice>
          <mc:Fallback xmlns="">
            <p:pic>
              <p:nvPicPr>
                <p:cNvPr id="17" name="Ink 16">
                  <a:extLst>
                    <a:ext uri="{FF2B5EF4-FFF2-40B4-BE49-F238E27FC236}">
                      <a16:creationId xmlns:a16="http://schemas.microsoft.com/office/drawing/2014/main" id="{D544F622-6142-73B9-521D-77EF4CBF565C}"/>
                    </a:ext>
                  </a:extLst>
                </p:cNvPr>
                <p:cNvPicPr/>
                <p:nvPr/>
              </p:nvPicPr>
              <p:blipFill>
                <a:blip r:embed="rId13"/>
                <a:stretch>
                  <a:fillRect/>
                </a:stretch>
              </p:blipFill>
              <p:spPr>
                <a:xfrm>
                  <a:off x="3788840" y="2644916"/>
                  <a:ext cx="878760" cy="288000"/>
                </a:xfrm>
                <a:prstGeom prst="rect">
                  <a:avLst/>
                </a:prstGeom>
              </p:spPr>
            </p:pic>
          </mc:Fallback>
        </mc:AlternateContent>
        <p:pic>
          <p:nvPicPr>
            <p:cNvPr id="1028" name="Picture 4" descr="Coptic Reader on the App Store">
              <a:extLst>
                <a:ext uri="{FF2B5EF4-FFF2-40B4-BE49-F238E27FC236}">
                  <a16:creationId xmlns:a16="http://schemas.microsoft.com/office/drawing/2014/main" id="{153053B0-AFE5-1F4D-EBA4-B845A84B1755}"/>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90" t="11319" r="30075" b="12377"/>
            <a:stretch>
              <a:fillRect/>
            </a:stretch>
          </p:blipFill>
          <p:spPr bwMode="auto">
            <a:xfrm>
              <a:off x="3953640" y="3429000"/>
              <a:ext cx="1227960" cy="11731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A8840E79-17CA-957E-794A-8EB3AE02FECF}"/>
              </a:ext>
            </a:extLst>
          </p:cNvPr>
          <p:cNvGrpSpPr/>
          <p:nvPr/>
        </p:nvGrpSpPr>
        <p:grpSpPr>
          <a:xfrm>
            <a:off x="5255131" y="1477069"/>
            <a:ext cx="3736469" cy="4314131"/>
            <a:chOff x="5255131" y="1477069"/>
            <a:chExt cx="3736469" cy="4314131"/>
          </a:xfrm>
        </p:grpSpPr>
        <p:pic>
          <p:nvPicPr>
            <p:cNvPr id="12" name="Picture 11">
              <a:extLst>
                <a:ext uri="{FF2B5EF4-FFF2-40B4-BE49-F238E27FC236}">
                  <a16:creationId xmlns:a16="http://schemas.microsoft.com/office/drawing/2014/main" id="{03C2C4B6-B13D-75B6-86F3-543272CAE57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74230" y="1492956"/>
              <a:ext cx="1817370" cy="4038600"/>
            </a:xfrm>
            <a:prstGeom prst="rect">
              <a:avLst/>
            </a:prstGeom>
          </p:spPr>
        </p:pic>
        <p:pic>
          <p:nvPicPr>
            <p:cNvPr id="14" name="Picture 13">
              <a:extLst>
                <a:ext uri="{FF2B5EF4-FFF2-40B4-BE49-F238E27FC236}">
                  <a16:creationId xmlns:a16="http://schemas.microsoft.com/office/drawing/2014/main" id="{577D7FFF-BC71-D888-D747-377BBB654CC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5131" y="1477069"/>
              <a:ext cx="1817370" cy="4038600"/>
            </a:xfrm>
            <a:prstGeom prst="rect">
              <a:avLst/>
            </a:prstGeom>
          </p:spPr>
        </p:pic>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71D02F66-D129-0CB6-4B3E-FF902ED84DB1}"/>
                    </a:ext>
                  </a:extLst>
                </p14:cNvPr>
                <p14:cNvContentPartPr/>
                <p14:nvPr/>
              </p14:nvContentPartPr>
              <p14:xfrm>
                <a:off x="5458353" y="5014491"/>
                <a:ext cx="529920" cy="360"/>
              </p14:xfrm>
            </p:contentPart>
          </mc:Choice>
          <mc:Fallback xmlns="">
            <p:pic>
              <p:nvPicPr>
                <p:cNvPr id="19" name="Ink 18">
                  <a:extLst>
                    <a:ext uri="{FF2B5EF4-FFF2-40B4-BE49-F238E27FC236}">
                      <a16:creationId xmlns:a16="http://schemas.microsoft.com/office/drawing/2014/main" id="{71D02F66-D129-0CB6-4B3E-FF902ED84DB1}"/>
                    </a:ext>
                  </a:extLst>
                </p:cNvPr>
                <p:cNvPicPr/>
                <p:nvPr/>
              </p:nvPicPr>
              <p:blipFill>
                <a:blip r:embed="rId19"/>
                <a:stretch>
                  <a:fillRect/>
                </a:stretch>
              </p:blipFill>
              <p:spPr>
                <a:xfrm>
                  <a:off x="5386353" y="4870491"/>
                  <a:ext cx="6735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155F10E6-5E7E-8949-BCDD-B001A2B706AA}"/>
                    </a:ext>
                  </a:extLst>
                </p14:cNvPr>
                <p14:cNvContentPartPr/>
                <p14:nvPr/>
              </p14:nvContentPartPr>
              <p14:xfrm>
                <a:off x="7603233" y="4912971"/>
                <a:ext cx="1019880" cy="360"/>
              </p14:xfrm>
            </p:contentPart>
          </mc:Choice>
          <mc:Fallback xmlns="">
            <p:pic>
              <p:nvPicPr>
                <p:cNvPr id="20" name="Ink 19">
                  <a:extLst>
                    <a:ext uri="{FF2B5EF4-FFF2-40B4-BE49-F238E27FC236}">
                      <a16:creationId xmlns:a16="http://schemas.microsoft.com/office/drawing/2014/main" id="{155F10E6-5E7E-8949-BCDD-B001A2B706AA}"/>
                    </a:ext>
                  </a:extLst>
                </p:cNvPr>
                <p:cNvPicPr/>
                <p:nvPr/>
              </p:nvPicPr>
              <p:blipFill>
                <a:blip r:embed="rId21"/>
                <a:stretch>
                  <a:fillRect/>
                </a:stretch>
              </p:blipFill>
              <p:spPr>
                <a:xfrm>
                  <a:off x="7531233" y="4768971"/>
                  <a:ext cx="1163520" cy="288000"/>
                </a:xfrm>
                <a:prstGeom prst="rect">
                  <a:avLst/>
                </a:prstGeom>
              </p:spPr>
            </p:pic>
          </mc:Fallback>
        </mc:AlternateContent>
        <p:pic>
          <p:nvPicPr>
            <p:cNvPr id="1030" name="Picture 6" descr="Spirit &amp; Truth – Apps on Google Play">
              <a:hlinkClick r:id="rId22"/>
              <a:extLst>
                <a:ext uri="{FF2B5EF4-FFF2-40B4-BE49-F238E27FC236}">
                  <a16:creationId xmlns:a16="http://schemas.microsoft.com/office/drawing/2014/main" id="{EBE13AB6-1DC8-E8EC-173D-DC225C1E9F9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29400" y="4771320"/>
              <a:ext cx="1019880" cy="1019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DB271264-3D10-5827-65FE-24375B3D2B26}"/>
              </a:ext>
            </a:extLst>
          </p:cNvPr>
          <p:cNvSpPr txBox="1"/>
          <p:nvPr/>
        </p:nvSpPr>
        <p:spPr>
          <a:xfrm>
            <a:off x="3191559" y="4687327"/>
            <a:ext cx="1605487" cy="338554"/>
          </a:xfrm>
          <a:prstGeom prst="rect">
            <a:avLst/>
          </a:prstGeom>
          <a:noFill/>
        </p:spPr>
        <p:txBody>
          <a:bodyPr wrap="square">
            <a:spAutoFit/>
          </a:bodyPr>
          <a:lstStyle/>
          <a:p>
            <a:pPr algn="ctr"/>
            <a:r>
              <a:rPr lang="en-CA" sz="1600" dirty="0">
                <a:hlinkClick r:id="rId24"/>
              </a:rPr>
              <a:t>Coptic Reader</a:t>
            </a:r>
            <a:endParaRPr lang="en-CA" sz="1600" dirty="0"/>
          </a:p>
        </p:txBody>
      </p:sp>
      <p:sp>
        <p:nvSpPr>
          <p:cNvPr id="2" name="TextBox 1">
            <a:extLst>
              <a:ext uri="{FF2B5EF4-FFF2-40B4-BE49-F238E27FC236}">
                <a16:creationId xmlns:a16="http://schemas.microsoft.com/office/drawing/2014/main" id="{DFA34226-E425-85B5-8CB9-0827CB6D7E84}"/>
              </a:ext>
            </a:extLst>
          </p:cNvPr>
          <p:cNvSpPr txBox="1"/>
          <p:nvPr/>
        </p:nvSpPr>
        <p:spPr>
          <a:xfrm>
            <a:off x="6336596" y="5655504"/>
            <a:ext cx="1605487" cy="338554"/>
          </a:xfrm>
          <a:prstGeom prst="rect">
            <a:avLst/>
          </a:prstGeom>
          <a:noFill/>
        </p:spPr>
        <p:txBody>
          <a:bodyPr wrap="square">
            <a:spAutoFit/>
          </a:bodyPr>
          <a:lstStyle/>
          <a:p>
            <a:pPr algn="ctr"/>
            <a:r>
              <a:rPr lang="en-CA" sz="1600" dirty="0">
                <a:hlinkClick r:id="rId22"/>
              </a:rPr>
              <a:t>Spirit and Truth</a:t>
            </a:r>
            <a:endParaRPr lang="en-CA" sz="1600" dirty="0"/>
          </a:p>
        </p:txBody>
      </p:sp>
    </p:spTree>
    <p:extLst>
      <p:ext uri="{BB962C8B-B14F-4D97-AF65-F5344CB8AC3E}">
        <p14:creationId xmlns:p14="http://schemas.microsoft.com/office/powerpoint/2010/main" val="324070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C9FDF30-B1E5-843D-50CD-74D1F0BD6DA2}"/>
              </a:ext>
            </a:extLst>
          </p:cNvPr>
          <p:cNvGraphicFramePr>
            <a:graphicFrameLocks noGrp="1"/>
          </p:cNvGraphicFramePr>
          <p:nvPr>
            <p:ph idx="1"/>
            <p:extLst>
              <p:ext uri="{D42A27DB-BD31-4B8C-83A1-F6EECF244321}">
                <p14:modId xmlns:p14="http://schemas.microsoft.com/office/powerpoint/2010/main" val="1775450246"/>
              </p:ext>
            </p:extLst>
          </p:nvPr>
        </p:nvGraphicFramePr>
        <p:xfrm>
          <a:off x="152400" y="14514"/>
          <a:ext cx="8762999" cy="6860612"/>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02404875"/>
                    </a:ext>
                  </a:extLst>
                </a:gridCol>
                <a:gridCol w="1752600">
                  <a:extLst>
                    <a:ext uri="{9D8B030D-6E8A-4147-A177-3AD203B41FA5}">
                      <a16:colId xmlns:a16="http://schemas.microsoft.com/office/drawing/2014/main" val="2795649052"/>
                    </a:ext>
                  </a:extLst>
                </a:gridCol>
                <a:gridCol w="4419600">
                  <a:extLst>
                    <a:ext uri="{9D8B030D-6E8A-4147-A177-3AD203B41FA5}">
                      <a16:colId xmlns:a16="http://schemas.microsoft.com/office/drawing/2014/main" val="1102523275"/>
                    </a:ext>
                  </a:extLst>
                </a:gridCol>
                <a:gridCol w="1142999">
                  <a:extLst>
                    <a:ext uri="{9D8B030D-6E8A-4147-A177-3AD203B41FA5}">
                      <a16:colId xmlns:a16="http://schemas.microsoft.com/office/drawing/2014/main" val="3815367814"/>
                    </a:ext>
                  </a:extLst>
                </a:gridCol>
              </a:tblGrid>
              <a:tr h="311846">
                <a:tc>
                  <a:txBody>
                    <a:bodyPr/>
                    <a:lstStyle/>
                    <a:p>
                      <a:pPr algn="ctr"/>
                      <a:r>
                        <a:rPr lang="en-CA" sz="1400" dirty="0"/>
                        <a:t>Saint</a:t>
                      </a:r>
                    </a:p>
                  </a:txBody>
                  <a:tcPr marL="45720" marR="45720"/>
                </a:tc>
                <a:tc>
                  <a:txBody>
                    <a:bodyPr/>
                    <a:lstStyle/>
                    <a:p>
                      <a:pPr algn="ctr"/>
                      <a:r>
                        <a:rPr lang="en-CA" sz="1400" dirty="0"/>
                        <a:t>Timeframe</a:t>
                      </a:r>
                    </a:p>
                  </a:txBody>
                  <a:tcPr marL="45720" marR="45720"/>
                </a:tc>
                <a:tc>
                  <a:txBody>
                    <a:bodyPr/>
                    <a:lstStyle/>
                    <a:p>
                      <a:r>
                        <a:rPr lang="en-CA" sz="1400" dirty="0"/>
                        <a:t>Titles</a:t>
                      </a:r>
                    </a:p>
                  </a:txBody>
                  <a:tcPr marL="45720" marR="45720"/>
                </a:tc>
                <a:tc>
                  <a:txBody>
                    <a:bodyPr/>
                    <a:lstStyle/>
                    <a:p>
                      <a:pPr algn="ctr"/>
                      <a:r>
                        <a:rPr lang="en-CA" sz="1400" dirty="0">
                          <a:solidFill>
                            <a:schemeClr val="bg1"/>
                          </a:solidFill>
                          <a:hlinkClick r:id="rId3">
                            <a:extLst>
                              <a:ext uri="{A12FA001-AC4F-418D-AE19-62706E023703}">
                                <ahyp:hlinkClr xmlns:ahyp="http://schemas.microsoft.com/office/drawing/2018/hyperlinkcolor" val="tx"/>
                              </a:ext>
                            </a:extLst>
                          </a:hlinkClick>
                        </a:rPr>
                        <a:t>Reference</a:t>
                      </a:r>
                      <a:endParaRPr lang="en-CA" sz="1400" dirty="0">
                        <a:solidFill>
                          <a:schemeClr val="bg1"/>
                        </a:solidFill>
                      </a:endParaRPr>
                    </a:p>
                  </a:txBody>
                  <a:tcPr marL="45720" marR="45720"/>
                </a:tc>
                <a:extLst>
                  <a:ext uri="{0D108BD9-81ED-4DB2-BD59-A6C34878D82A}">
                    <a16:rowId xmlns:a16="http://schemas.microsoft.com/office/drawing/2014/main" val="312179532"/>
                  </a:ext>
                </a:extLst>
              </a:tr>
              <a:tr h="311846">
                <a:tc>
                  <a:txBody>
                    <a:bodyPr/>
                    <a:lstStyle/>
                    <a:p>
                      <a:pPr algn="ctr"/>
                      <a:r>
                        <a:rPr lang="en-CA" sz="1400" b="1" dirty="0">
                          <a:highlight>
                            <a:srgbClr val="FFFF00"/>
                          </a:highlight>
                        </a:rPr>
                        <a:t>The Virgin Mary</a:t>
                      </a:r>
                    </a:p>
                  </a:txBody>
                  <a:tcPr marL="45720" marR="45720"/>
                </a:tc>
                <a:tc>
                  <a:txBody>
                    <a:bodyPr/>
                    <a:lstStyle/>
                    <a:p>
                      <a:pPr algn="ctr"/>
                      <a:r>
                        <a:rPr lang="en-CA" sz="1400" dirty="0"/>
                        <a:t>First Christian Century</a:t>
                      </a:r>
                    </a:p>
                  </a:txBody>
                  <a:tcPr marL="45720" marR="45720" anchor="ctr"/>
                </a:tc>
                <a:tc>
                  <a:txBody>
                    <a:bodyPr/>
                    <a:lstStyle/>
                    <a:p>
                      <a:r>
                        <a:rPr lang="en-CA" sz="1400" dirty="0"/>
                        <a:t>Holy Theotokos</a:t>
                      </a:r>
                    </a:p>
                  </a:txBody>
                  <a:tcPr marL="45720" marR="45720"/>
                </a:tc>
                <a:tc>
                  <a:txBody>
                    <a:bodyPr/>
                    <a:lstStyle/>
                    <a:p>
                      <a:pPr algn="ctr"/>
                      <a:r>
                        <a:rPr lang="en-CA" sz="1400" dirty="0">
                          <a:hlinkClick r:id="rId4"/>
                        </a:rPr>
                        <a:t>Tobe 21</a:t>
                      </a:r>
                      <a:endParaRPr lang="en-CA" sz="1400" dirty="0"/>
                    </a:p>
                  </a:txBody>
                  <a:tcPr marL="45720" marR="45720"/>
                </a:tc>
                <a:extLst>
                  <a:ext uri="{0D108BD9-81ED-4DB2-BD59-A6C34878D82A}">
                    <a16:rowId xmlns:a16="http://schemas.microsoft.com/office/drawing/2014/main" val="1448480005"/>
                  </a:ext>
                </a:extLst>
              </a:tr>
              <a:tr h="311846">
                <a:tc>
                  <a:txBody>
                    <a:bodyPr/>
                    <a:lstStyle/>
                    <a:p>
                      <a:pPr algn="ctr"/>
                      <a:r>
                        <a:rPr lang="en-CA" sz="1400" b="1" dirty="0">
                          <a:highlight>
                            <a:srgbClr val="FFFF00"/>
                          </a:highlight>
                        </a:rPr>
                        <a:t>John the Baptist</a:t>
                      </a: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t>First Christian Century</a:t>
                      </a:r>
                    </a:p>
                  </a:txBody>
                  <a:tcPr marL="45720" marR="45720" anchor="ctr"/>
                </a:tc>
                <a:tc>
                  <a:txBody>
                    <a:bodyPr/>
                    <a:lstStyle/>
                    <a:p>
                      <a:r>
                        <a:rPr lang="en-CA" sz="1400" dirty="0"/>
                        <a:t>Forerunner, Baptist, Martyr</a:t>
                      </a: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hlinkClick r:id="rId5"/>
                        </a:rPr>
                        <a:t>Thoout 2</a:t>
                      </a:r>
                      <a:endParaRPr lang="en-CA" sz="1400" dirty="0"/>
                    </a:p>
                  </a:txBody>
                  <a:tcPr marL="45720" marR="45720"/>
                </a:tc>
                <a:extLst>
                  <a:ext uri="{0D108BD9-81ED-4DB2-BD59-A6C34878D82A}">
                    <a16:rowId xmlns:a16="http://schemas.microsoft.com/office/drawing/2014/main" val="3419389277"/>
                  </a:ext>
                </a:extLst>
              </a:tr>
              <a:tr h="311846">
                <a:tc>
                  <a:txBody>
                    <a:bodyPr/>
                    <a:lstStyle/>
                    <a:p>
                      <a:pPr algn="ctr"/>
                      <a:r>
                        <a:rPr lang="en-CA" sz="1400" b="1" dirty="0">
                          <a:highlight>
                            <a:srgbClr val="FFFF00"/>
                          </a:highlight>
                        </a:rPr>
                        <a:t>Saint Stephen</a:t>
                      </a: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t>First Christian Century</a:t>
                      </a:r>
                    </a:p>
                  </a:txBody>
                  <a:tcPr marL="45720" marR="45720" anchor="ctr"/>
                </a:tc>
                <a:tc>
                  <a:txBody>
                    <a:bodyPr/>
                    <a:lstStyle/>
                    <a:p>
                      <a:r>
                        <a:rPr lang="en-CA" sz="1400" dirty="0"/>
                        <a:t>Archdeacon &amp; Protomartyr</a:t>
                      </a:r>
                    </a:p>
                  </a:txBody>
                  <a:tcPr marL="45720" marR="45720"/>
                </a:tc>
                <a:tc>
                  <a:txBody>
                    <a:bodyPr/>
                    <a:lstStyle/>
                    <a:p>
                      <a:pPr algn="ctr"/>
                      <a:r>
                        <a:rPr lang="en-CA" sz="1400" dirty="0">
                          <a:hlinkClick r:id="rId6"/>
                        </a:rPr>
                        <a:t>Tobe 1</a:t>
                      </a:r>
                      <a:endParaRPr lang="en-CA" sz="1400" dirty="0"/>
                    </a:p>
                  </a:txBody>
                  <a:tcPr marL="45720" marR="45720"/>
                </a:tc>
                <a:extLst>
                  <a:ext uri="{0D108BD9-81ED-4DB2-BD59-A6C34878D82A}">
                    <a16:rowId xmlns:a16="http://schemas.microsoft.com/office/drawing/2014/main" val="4257107306"/>
                  </a:ext>
                </a:extLst>
              </a:tr>
              <a:tr h="311846">
                <a:tc>
                  <a:txBody>
                    <a:bodyPr/>
                    <a:lstStyle/>
                    <a:p>
                      <a:pPr algn="ctr"/>
                      <a:r>
                        <a:rPr lang="en-CA" sz="1400" b="1" dirty="0">
                          <a:highlight>
                            <a:srgbClr val="FFFF00"/>
                          </a:highlight>
                        </a:rPr>
                        <a:t>Saint Mark</a:t>
                      </a:r>
                    </a:p>
                  </a:txBody>
                  <a:tcPr marL="45720" marR="45720"/>
                </a:tc>
                <a:tc>
                  <a:txBody>
                    <a:bodyPr/>
                    <a:lstStyle/>
                    <a:p>
                      <a:pPr algn="ctr"/>
                      <a:r>
                        <a:rPr lang="en-CA" sz="1400" dirty="0"/>
                        <a:t>12 AD – </a:t>
                      </a:r>
                      <a:r>
                        <a:rPr lang="en-CA" sz="1400" b="1" dirty="0"/>
                        <a:t>68 AD</a:t>
                      </a:r>
                    </a:p>
                  </a:txBody>
                  <a:tcPr marL="45720" marR="45720"/>
                </a:tc>
                <a:tc>
                  <a:txBody>
                    <a:bodyPr/>
                    <a:lstStyle/>
                    <a:p>
                      <a:r>
                        <a:rPr lang="en-CA" sz="1400" dirty="0"/>
                        <a:t>1</a:t>
                      </a:r>
                      <a:r>
                        <a:rPr lang="en-CA" sz="1400" baseline="30000" dirty="0"/>
                        <a:t>st</a:t>
                      </a:r>
                      <a:r>
                        <a:rPr lang="en-CA" sz="1400" dirty="0"/>
                        <a:t> Patriarch of Alexandria, Holy Apostle &amp; Martyr</a:t>
                      </a:r>
                    </a:p>
                  </a:txBody>
                  <a:tcPr marL="45720" marR="45720"/>
                </a:tc>
                <a:tc>
                  <a:txBody>
                    <a:bodyPr/>
                    <a:lstStyle/>
                    <a:p>
                      <a:pPr algn="ctr"/>
                      <a:r>
                        <a:rPr lang="en-CA" sz="1400" dirty="0">
                          <a:hlinkClick r:id="rId7"/>
                        </a:rPr>
                        <a:t>Parmoute 30</a:t>
                      </a:r>
                      <a:endParaRPr lang="en-CA" sz="1400" dirty="0"/>
                    </a:p>
                  </a:txBody>
                  <a:tcPr marL="45720" marR="45720"/>
                </a:tc>
                <a:extLst>
                  <a:ext uri="{0D108BD9-81ED-4DB2-BD59-A6C34878D82A}">
                    <a16:rowId xmlns:a16="http://schemas.microsoft.com/office/drawing/2014/main" val="4196277932"/>
                  </a:ext>
                </a:extLst>
              </a:tr>
              <a:tr h="311846">
                <a:tc>
                  <a:txBody>
                    <a:bodyPr/>
                    <a:lstStyle/>
                    <a:p>
                      <a:pPr algn="ctr"/>
                      <a:r>
                        <a:rPr lang="en-CA" sz="1400" b="1" dirty="0">
                          <a:highlight>
                            <a:srgbClr val="FFFF00"/>
                          </a:highlight>
                        </a:rPr>
                        <a:t>Severus</a:t>
                      </a:r>
                    </a:p>
                  </a:txBody>
                  <a:tcPr marL="45720" marR="45720"/>
                </a:tc>
                <a:tc>
                  <a:txBody>
                    <a:bodyPr/>
                    <a:lstStyle/>
                    <a:p>
                      <a:pPr algn="ctr"/>
                      <a:r>
                        <a:rPr lang="en-CA" sz="1400" dirty="0"/>
                        <a:t>Departed </a:t>
                      </a:r>
                      <a:r>
                        <a:rPr lang="en-CA" sz="1400" b="1" dirty="0"/>
                        <a:t>538 AD</a:t>
                      </a:r>
                    </a:p>
                  </a:txBody>
                  <a:tcPr marL="45720" marR="45720"/>
                </a:tc>
                <a:tc>
                  <a:txBody>
                    <a:bodyPr/>
                    <a:lstStyle/>
                    <a:p>
                      <a:r>
                        <a:rPr lang="en-CA" sz="1400" dirty="0"/>
                        <a:t>Patriarch of Antioch</a:t>
                      </a:r>
                    </a:p>
                  </a:txBody>
                  <a:tcPr marL="45720" marR="45720"/>
                </a:tc>
                <a:tc>
                  <a:txBody>
                    <a:bodyPr/>
                    <a:lstStyle/>
                    <a:p>
                      <a:pPr algn="ctr"/>
                      <a:r>
                        <a:rPr lang="en-CA" sz="1400" dirty="0">
                          <a:hlinkClick r:id="rId8"/>
                        </a:rPr>
                        <a:t>Meshir 14</a:t>
                      </a:r>
                      <a:endParaRPr lang="en-CA" sz="1400" dirty="0"/>
                    </a:p>
                  </a:txBody>
                  <a:tcPr marL="45720" marR="45720"/>
                </a:tc>
                <a:extLst>
                  <a:ext uri="{0D108BD9-81ED-4DB2-BD59-A6C34878D82A}">
                    <a16:rowId xmlns:a16="http://schemas.microsoft.com/office/drawing/2014/main" val="3388945748"/>
                  </a:ext>
                </a:extLst>
              </a:tr>
              <a:tr h="311846">
                <a:tc>
                  <a:txBody>
                    <a:bodyPr/>
                    <a:lstStyle/>
                    <a:p>
                      <a:pPr algn="ctr"/>
                      <a:r>
                        <a:rPr lang="en-CA" sz="1400" b="1" dirty="0">
                          <a:highlight>
                            <a:srgbClr val="FFFF00"/>
                          </a:highlight>
                        </a:rPr>
                        <a:t>Dioscorus</a:t>
                      </a:r>
                    </a:p>
                  </a:txBody>
                  <a:tcPr marL="45720" marR="45720"/>
                </a:tc>
                <a:tc>
                  <a:txBody>
                    <a:bodyPr/>
                    <a:lstStyle/>
                    <a:p>
                      <a:pPr algn="ctr"/>
                      <a:r>
                        <a:rPr lang="en-CA" sz="1400" dirty="0"/>
                        <a:t>Departed </a:t>
                      </a:r>
                      <a:r>
                        <a:rPr lang="en-CA" sz="1400" b="1" dirty="0"/>
                        <a:t>451 AD</a:t>
                      </a:r>
                    </a:p>
                  </a:txBody>
                  <a:tcPr marL="45720" marR="45720"/>
                </a:tc>
                <a:tc>
                  <a:txBody>
                    <a:bodyPr/>
                    <a:lstStyle/>
                    <a:p>
                      <a:r>
                        <a:rPr lang="en-CA" sz="1400" dirty="0"/>
                        <a:t>25</a:t>
                      </a:r>
                      <a:r>
                        <a:rPr lang="en-CA" sz="1400" baseline="30000" dirty="0"/>
                        <a:t>th</a:t>
                      </a:r>
                      <a:r>
                        <a:rPr lang="en-CA" sz="1400" dirty="0"/>
                        <a:t> Patriarch of Alexandria</a:t>
                      </a:r>
                    </a:p>
                  </a:txBody>
                  <a:tcPr marL="45720" marR="45720"/>
                </a:tc>
                <a:tc>
                  <a:txBody>
                    <a:bodyPr/>
                    <a:lstStyle/>
                    <a:p>
                      <a:pPr algn="ctr"/>
                      <a:r>
                        <a:rPr lang="en-CA" sz="1400" dirty="0">
                          <a:hlinkClick r:id="rId9"/>
                        </a:rPr>
                        <a:t>Thoout 7</a:t>
                      </a:r>
                      <a:endParaRPr lang="en-CA" sz="1400" dirty="0"/>
                    </a:p>
                  </a:txBody>
                  <a:tcPr marL="45720" marR="45720"/>
                </a:tc>
                <a:extLst>
                  <a:ext uri="{0D108BD9-81ED-4DB2-BD59-A6C34878D82A}">
                    <a16:rowId xmlns:a16="http://schemas.microsoft.com/office/drawing/2014/main" val="512554166"/>
                  </a:ext>
                </a:extLst>
              </a:tr>
              <a:tr h="311846">
                <a:tc>
                  <a:txBody>
                    <a:bodyPr/>
                    <a:lstStyle/>
                    <a:p>
                      <a:pPr algn="ctr"/>
                      <a:r>
                        <a:rPr lang="en-CA" sz="1400" b="1" dirty="0">
                          <a:highlight>
                            <a:srgbClr val="FFFF00"/>
                          </a:highlight>
                        </a:rPr>
                        <a:t>Athanasius</a:t>
                      </a:r>
                    </a:p>
                  </a:txBody>
                  <a:tcPr marL="45720" marR="45720"/>
                </a:tc>
                <a:tc>
                  <a:txBody>
                    <a:bodyPr/>
                    <a:lstStyle/>
                    <a:p>
                      <a:pPr algn="ctr"/>
                      <a:r>
                        <a:rPr lang="en-CA" sz="1400" dirty="0"/>
                        <a:t>296 AD – </a:t>
                      </a:r>
                      <a:r>
                        <a:rPr lang="en-CA" sz="1400" b="1" dirty="0"/>
                        <a:t>373 AD</a:t>
                      </a:r>
                    </a:p>
                  </a:txBody>
                  <a:tcPr marL="45720" marR="45720"/>
                </a:tc>
                <a:tc>
                  <a:txBody>
                    <a:bodyPr/>
                    <a:lstStyle/>
                    <a:p>
                      <a:r>
                        <a:rPr lang="en-CA" sz="1400" dirty="0"/>
                        <a:t>20</a:t>
                      </a:r>
                      <a:r>
                        <a:rPr lang="en-CA" sz="1400" baseline="30000" dirty="0"/>
                        <a:t>th</a:t>
                      </a:r>
                      <a:r>
                        <a:rPr lang="en-CA" sz="1400" dirty="0"/>
                        <a:t> Patriarch of Alexandria, The Apostolic</a:t>
                      </a:r>
                    </a:p>
                  </a:txBody>
                  <a:tcPr marL="45720" marR="45720"/>
                </a:tc>
                <a:tc>
                  <a:txBody>
                    <a:bodyPr/>
                    <a:lstStyle/>
                    <a:p>
                      <a:pPr algn="ctr"/>
                      <a:r>
                        <a:rPr lang="en-CA" sz="1400" dirty="0">
                          <a:hlinkClick r:id="rId10"/>
                        </a:rPr>
                        <a:t>Pashons 7</a:t>
                      </a:r>
                      <a:endParaRPr lang="en-CA" sz="1400" dirty="0"/>
                    </a:p>
                  </a:txBody>
                  <a:tcPr marL="45720" marR="45720"/>
                </a:tc>
                <a:extLst>
                  <a:ext uri="{0D108BD9-81ED-4DB2-BD59-A6C34878D82A}">
                    <a16:rowId xmlns:a16="http://schemas.microsoft.com/office/drawing/2014/main" val="3494426889"/>
                  </a:ext>
                </a:extLst>
              </a:tr>
              <a:tr h="311846">
                <a:tc>
                  <a:txBody>
                    <a:bodyPr/>
                    <a:lstStyle/>
                    <a:p>
                      <a:pPr algn="ctr"/>
                      <a:r>
                        <a:rPr lang="en-CA" sz="1400" b="1" dirty="0">
                          <a:highlight>
                            <a:srgbClr val="FFFF00"/>
                          </a:highlight>
                        </a:rPr>
                        <a:t>Pope Peter</a:t>
                      </a:r>
                    </a:p>
                  </a:txBody>
                  <a:tcPr marL="45720" marR="45720"/>
                </a:tc>
                <a:tc>
                  <a:txBody>
                    <a:bodyPr/>
                    <a:lstStyle/>
                    <a:p>
                      <a:pPr algn="ctr"/>
                      <a:r>
                        <a:rPr lang="en-CA" sz="1400" dirty="0"/>
                        <a:t>Departed </a:t>
                      </a:r>
                      <a:r>
                        <a:rPr lang="en-CA" sz="1400" b="1" dirty="0"/>
                        <a:t>311 AD</a:t>
                      </a:r>
                    </a:p>
                  </a:txBody>
                  <a:tcPr marL="45720" marR="45720"/>
                </a:tc>
                <a:tc>
                  <a:txBody>
                    <a:bodyPr/>
                    <a:lstStyle/>
                    <a:p>
                      <a:r>
                        <a:rPr lang="en-CA" sz="1400" dirty="0"/>
                        <a:t>17</a:t>
                      </a:r>
                      <a:r>
                        <a:rPr lang="en-CA" sz="1400" baseline="30000" dirty="0"/>
                        <a:t>th</a:t>
                      </a:r>
                      <a:r>
                        <a:rPr lang="en-CA" sz="1400" dirty="0"/>
                        <a:t> Patriarch of Alexandria, Holy Seal of the Martyrs</a:t>
                      </a:r>
                    </a:p>
                  </a:txBody>
                  <a:tcPr marL="45720" marR="45720"/>
                </a:tc>
                <a:tc>
                  <a:txBody>
                    <a:bodyPr/>
                    <a:lstStyle/>
                    <a:p>
                      <a:pPr algn="ctr"/>
                      <a:r>
                        <a:rPr lang="en-CA" sz="1400" dirty="0">
                          <a:hlinkClick r:id="rId11"/>
                        </a:rPr>
                        <a:t>Hathor 29</a:t>
                      </a:r>
                      <a:endParaRPr lang="en-CA" sz="1400" dirty="0"/>
                    </a:p>
                  </a:txBody>
                  <a:tcPr marL="45720" marR="45720"/>
                </a:tc>
                <a:extLst>
                  <a:ext uri="{0D108BD9-81ED-4DB2-BD59-A6C34878D82A}">
                    <a16:rowId xmlns:a16="http://schemas.microsoft.com/office/drawing/2014/main" val="4290883370"/>
                  </a:ext>
                </a:extLst>
              </a:tr>
              <a:tr h="311846">
                <a:tc>
                  <a:txBody>
                    <a:bodyPr/>
                    <a:lstStyle/>
                    <a:p>
                      <a:pPr algn="ctr"/>
                      <a:r>
                        <a:rPr lang="en-CA" sz="1400" b="1" dirty="0">
                          <a:highlight>
                            <a:srgbClr val="FFFF00"/>
                          </a:highlight>
                        </a:rPr>
                        <a:t>John Chrysostom</a:t>
                      </a:r>
                    </a:p>
                  </a:txBody>
                  <a:tcPr marL="45720" marR="45720"/>
                </a:tc>
                <a:tc>
                  <a:txBody>
                    <a:bodyPr/>
                    <a:lstStyle/>
                    <a:p>
                      <a:pPr algn="ctr"/>
                      <a:r>
                        <a:rPr lang="en-CA" sz="1400" dirty="0"/>
                        <a:t>347 AD – </a:t>
                      </a:r>
                      <a:r>
                        <a:rPr lang="en-CA" sz="1400" b="1" dirty="0"/>
                        <a:t>407 AD</a:t>
                      </a:r>
                    </a:p>
                  </a:txBody>
                  <a:tcPr marL="45720" marR="45720"/>
                </a:tc>
                <a:tc>
                  <a:txBody>
                    <a:bodyPr/>
                    <a:lstStyle/>
                    <a:p>
                      <a:r>
                        <a:rPr lang="en-CA" sz="1400" dirty="0"/>
                        <a:t>Patriarch of Constantinople</a:t>
                      </a:r>
                    </a:p>
                  </a:txBody>
                  <a:tcPr marL="45720" marR="45720"/>
                </a:tc>
                <a:tc>
                  <a:txBody>
                    <a:bodyPr/>
                    <a:lstStyle/>
                    <a:p>
                      <a:pPr algn="ctr"/>
                      <a:r>
                        <a:rPr lang="en-CA" sz="1400" dirty="0">
                          <a:hlinkClick r:id="rId12"/>
                        </a:rPr>
                        <a:t>Hathor 17</a:t>
                      </a:r>
                      <a:endParaRPr lang="en-CA" sz="1400" dirty="0"/>
                    </a:p>
                  </a:txBody>
                  <a:tcPr marL="45720" marR="45720"/>
                </a:tc>
                <a:extLst>
                  <a:ext uri="{0D108BD9-81ED-4DB2-BD59-A6C34878D82A}">
                    <a16:rowId xmlns:a16="http://schemas.microsoft.com/office/drawing/2014/main" val="4012210861"/>
                  </a:ext>
                </a:extLst>
              </a:tr>
              <a:tr h="311846">
                <a:tc>
                  <a:txBody>
                    <a:bodyPr/>
                    <a:lstStyle/>
                    <a:p>
                      <a:pPr algn="ctr"/>
                      <a:r>
                        <a:rPr lang="en-CA" sz="1400" b="1" dirty="0">
                          <a:highlight>
                            <a:srgbClr val="FFFF00"/>
                          </a:highlight>
                        </a:rPr>
                        <a:t>Theodosius</a:t>
                      </a:r>
                    </a:p>
                  </a:txBody>
                  <a:tcPr marL="45720" marR="45720"/>
                </a:tc>
                <a:tc>
                  <a:txBody>
                    <a:bodyPr/>
                    <a:lstStyle/>
                    <a:p>
                      <a:pPr algn="ctr"/>
                      <a:r>
                        <a:rPr lang="en-CA" sz="1400" dirty="0"/>
                        <a:t>Departed </a:t>
                      </a:r>
                      <a:r>
                        <a:rPr lang="en-CA" sz="1400" b="1" dirty="0"/>
                        <a:t>567 AD</a:t>
                      </a:r>
                    </a:p>
                  </a:txBody>
                  <a:tcPr marL="45720" marR="45720"/>
                </a:tc>
                <a:tc>
                  <a:txBody>
                    <a:bodyPr/>
                    <a:lstStyle/>
                    <a:p>
                      <a:r>
                        <a:rPr lang="en-CA" sz="1400" dirty="0"/>
                        <a:t>33</a:t>
                      </a:r>
                      <a:r>
                        <a:rPr lang="en-CA" sz="1400" baseline="30000" dirty="0"/>
                        <a:t>rd</a:t>
                      </a:r>
                      <a:r>
                        <a:rPr lang="en-CA" sz="1400" dirty="0"/>
                        <a:t> Patriarch of Alexandria</a:t>
                      </a:r>
                    </a:p>
                  </a:txBody>
                  <a:tcPr marL="45720" marR="45720"/>
                </a:tc>
                <a:tc>
                  <a:txBody>
                    <a:bodyPr/>
                    <a:lstStyle/>
                    <a:p>
                      <a:pPr algn="ctr"/>
                      <a:r>
                        <a:rPr lang="en-CA" sz="1400" dirty="0">
                          <a:hlinkClick r:id="rId13"/>
                        </a:rPr>
                        <a:t>Paone 28</a:t>
                      </a:r>
                      <a:endParaRPr lang="en-CA" sz="1400" dirty="0"/>
                    </a:p>
                  </a:txBody>
                  <a:tcPr marL="45720" marR="45720"/>
                </a:tc>
                <a:extLst>
                  <a:ext uri="{0D108BD9-81ED-4DB2-BD59-A6C34878D82A}">
                    <a16:rowId xmlns:a16="http://schemas.microsoft.com/office/drawing/2014/main" val="524366599"/>
                  </a:ext>
                </a:extLst>
              </a:tr>
              <a:tr h="311846">
                <a:tc>
                  <a:txBody>
                    <a:bodyPr/>
                    <a:lstStyle/>
                    <a:p>
                      <a:pPr algn="ctr"/>
                      <a:r>
                        <a:rPr lang="en-CA" sz="1400" b="1" dirty="0">
                          <a:highlight>
                            <a:srgbClr val="FFFF00"/>
                          </a:highlight>
                        </a:rPr>
                        <a:t>Theophilus</a:t>
                      </a:r>
                    </a:p>
                  </a:txBody>
                  <a:tcPr marL="45720" marR="45720"/>
                </a:tc>
                <a:tc>
                  <a:txBody>
                    <a:bodyPr/>
                    <a:lstStyle/>
                    <a:p>
                      <a:pPr algn="ctr"/>
                      <a:r>
                        <a:rPr lang="en-CA" sz="1400" dirty="0"/>
                        <a:t>Departed </a:t>
                      </a:r>
                      <a:r>
                        <a:rPr lang="en-CA" sz="1400" b="1" dirty="0"/>
                        <a:t>404 AD</a:t>
                      </a:r>
                    </a:p>
                  </a:txBody>
                  <a:tcPr marL="45720" marR="45720"/>
                </a:tc>
                <a:tc>
                  <a:txBody>
                    <a:bodyPr/>
                    <a:lstStyle/>
                    <a:p>
                      <a:r>
                        <a:rPr lang="en-CA" sz="1400" dirty="0"/>
                        <a:t>23</a:t>
                      </a:r>
                      <a:r>
                        <a:rPr lang="en-CA" sz="1400" baseline="30000" dirty="0"/>
                        <a:t>rd</a:t>
                      </a:r>
                      <a:r>
                        <a:rPr lang="en-CA" sz="1400" dirty="0"/>
                        <a:t> Patriarch of Alexandria</a:t>
                      </a:r>
                    </a:p>
                  </a:txBody>
                  <a:tcPr marL="45720" marR="45720"/>
                </a:tc>
                <a:tc>
                  <a:txBody>
                    <a:bodyPr/>
                    <a:lstStyle/>
                    <a:p>
                      <a:pPr algn="ctr"/>
                      <a:r>
                        <a:rPr lang="en-CA" sz="1400" dirty="0">
                          <a:hlinkClick r:id="rId14"/>
                        </a:rPr>
                        <a:t>Paope 18</a:t>
                      </a:r>
                      <a:endParaRPr lang="en-CA" sz="1400" dirty="0"/>
                    </a:p>
                  </a:txBody>
                  <a:tcPr marL="45720" marR="45720"/>
                </a:tc>
                <a:extLst>
                  <a:ext uri="{0D108BD9-81ED-4DB2-BD59-A6C34878D82A}">
                    <a16:rowId xmlns:a16="http://schemas.microsoft.com/office/drawing/2014/main" val="3147317463"/>
                  </a:ext>
                </a:extLst>
              </a:tr>
              <a:tr h="311846">
                <a:tc>
                  <a:txBody>
                    <a:bodyPr/>
                    <a:lstStyle/>
                    <a:p>
                      <a:pPr algn="ctr"/>
                      <a:r>
                        <a:rPr lang="en-CA" sz="1400" b="1" dirty="0">
                          <a:highlight>
                            <a:srgbClr val="FFFF00"/>
                          </a:highlight>
                        </a:rPr>
                        <a:t>Demetrius</a:t>
                      </a:r>
                    </a:p>
                  </a:txBody>
                  <a:tcPr marL="45720" marR="45720"/>
                </a:tc>
                <a:tc>
                  <a:txBody>
                    <a:bodyPr/>
                    <a:lstStyle/>
                    <a:p>
                      <a:pPr algn="ctr"/>
                      <a:r>
                        <a:rPr lang="en-CA" sz="1400" dirty="0"/>
                        <a:t>Departed </a:t>
                      </a:r>
                      <a:r>
                        <a:rPr lang="en-CA" sz="1400" b="1" dirty="0"/>
                        <a:t>224 AD</a:t>
                      </a:r>
                    </a:p>
                  </a:txBody>
                  <a:tcPr marL="45720" marR="45720"/>
                </a:tc>
                <a:tc>
                  <a:txBody>
                    <a:bodyPr/>
                    <a:lstStyle/>
                    <a:p>
                      <a:r>
                        <a:rPr lang="en-CA" sz="1400" dirty="0"/>
                        <a:t>12</a:t>
                      </a:r>
                      <a:r>
                        <a:rPr lang="en-CA" sz="1400" baseline="30000" dirty="0"/>
                        <a:t>th</a:t>
                      </a:r>
                      <a:r>
                        <a:rPr lang="en-CA" sz="1400" dirty="0"/>
                        <a:t> Patriarch of Alexandria</a:t>
                      </a:r>
                    </a:p>
                  </a:txBody>
                  <a:tcPr marL="45720" marR="45720"/>
                </a:tc>
                <a:tc>
                  <a:txBody>
                    <a:bodyPr/>
                    <a:lstStyle/>
                    <a:p>
                      <a:pPr algn="ctr"/>
                      <a:r>
                        <a:rPr lang="en-CA" sz="1400" dirty="0">
                          <a:hlinkClick r:id="rId15"/>
                        </a:rPr>
                        <a:t>Paope 12</a:t>
                      </a:r>
                      <a:endParaRPr lang="en-CA" sz="1400" dirty="0"/>
                    </a:p>
                  </a:txBody>
                  <a:tcPr marL="45720" marR="45720"/>
                </a:tc>
                <a:extLst>
                  <a:ext uri="{0D108BD9-81ED-4DB2-BD59-A6C34878D82A}">
                    <a16:rowId xmlns:a16="http://schemas.microsoft.com/office/drawing/2014/main" val="3232957000"/>
                  </a:ext>
                </a:extLst>
              </a:tr>
              <a:tr h="311846">
                <a:tc>
                  <a:txBody>
                    <a:bodyPr/>
                    <a:lstStyle/>
                    <a:p>
                      <a:pPr algn="ctr"/>
                      <a:r>
                        <a:rPr lang="en-CA" sz="1400" b="1" dirty="0">
                          <a:highlight>
                            <a:srgbClr val="FFFF00"/>
                          </a:highlight>
                        </a:rPr>
                        <a:t>Cyril</a:t>
                      </a:r>
                    </a:p>
                  </a:txBody>
                  <a:tcPr marL="45720" marR="45720"/>
                </a:tc>
                <a:tc>
                  <a:txBody>
                    <a:bodyPr/>
                    <a:lstStyle/>
                    <a:p>
                      <a:pPr algn="ctr"/>
                      <a:r>
                        <a:rPr lang="en-CA" sz="1400" dirty="0"/>
                        <a:t>376 AD – </a:t>
                      </a:r>
                      <a:r>
                        <a:rPr lang="en-CA" sz="1400" b="1" dirty="0"/>
                        <a:t>444 AD</a:t>
                      </a:r>
                    </a:p>
                  </a:txBody>
                  <a:tcPr marL="45720" marR="45720"/>
                </a:tc>
                <a:tc>
                  <a:txBody>
                    <a:bodyPr/>
                    <a:lstStyle/>
                    <a:p>
                      <a:r>
                        <a:rPr lang="en-CA" sz="1400" dirty="0"/>
                        <a:t>24</a:t>
                      </a:r>
                      <a:r>
                        <a:rPr lang="en-CA" sz="1400" baseline="30000" dirty="0"/>
                        <a:t>th</a:t>
                      </a:r>
                      <a:r>
                        <a:rPr lang="en-CA" sz="1400" dirty="0"/>
                        <a:t> Patriarch of Alexandria, Theologian</a:t>
                      </a:r>
                    </a:p>
                  </a:txBody>
                  <a:tcPr marL="45720" marR="45720"/>
                </a:tc>
                <a:tc>
                  <a:txBody>
                    <a:bodyPr/>
                    <a:lstStyle/>
                    <a:p>
                      <a:pPr algn="ctr"/>
                      <a:r>
                        <a:rPr lang="en-CA" sz="1400" dirty="0" err="1">
                          <a:hlinkClick r:id="rId16"/>
                        </a:rPr>
                        <a:t>Epip</a:t>
                      </a:r>
                      <a:r>
                        <a:rPr lang="en-CA" sz="1400" dirty="0">
                          <a:hlinkClick r:id="rId16"/>
                        </a:rPr>
                        <a:t> 3</a:t>
                      </a:r>
                      <a:endParaRPr lang="en-CA" sz="1400" dirty="0"/>
                    </a:p>
                  </a:txBody>
                  <a:tcPr marL="45720" marR="45720"/>
                </a:tc>
                <a:extLst>
                  <a:ext uri="{0D108BD9-81ED-4DB2-BD59-A6C34878D82A}">
                    <a16:rowId xmlns:a16="http://schemas.microsoft.com/office/drawing/2014/main" val="3972163708"/>
                  </a:ext>
                </a:extLst>
              </a:tr>
              <a:tr h="311846">
                <a:tc>
                  <a:txBody>
                    <a:bodyPr/>
                    <a:lstStyle/>
                    <a:p>
                      <a:pPr algn="ctr"/>
                      <a:r>
                        <a:rPr lang="en-CA" sz="1400" b="1" dirty="0">
                          <a:highlight>
                            <a:srgbClr val="FFFF00"/>
                          </a:highlight>
                        </a:rPr>
                        <a:t>Basil</a:t>
                      </a:r>
                    </a:p>
                  </a:txBody>
                  <a:tcPr marL="45720" marR="45720"/>
                </a:tc>
                <a:tc>
                  <a:txBody>
                    <a:bodyPr/>
                    <a:lstStyle/>
                    <a:p>
                      <a:pPr algn="ctr"/>
                      <a:r>
                        <a:rPr lang="en-CA" sz="1400" dirty="0"/>
                        <a:t>335 AD – </a:t>
                      </a:r>
                      <a:r>
                        <a:rPr lang="en-CA" sz="1400" b="1" dirty="0"/>
                        <a:t>379 AD</a:t>
                      </a:r>
                    </a:p>
                  </a:txBody>
                  <a:tcPr marL="45720" marR="45720"/>
                </a:tc>
                <a:tc>
                  <a:txBody>
                    <a:bodyPr/>
                    <a:lstStyle/>
                    <a:p>
                      <a:r>
                        <a:rPr lang="en-CA" sz="1400" dirty="0"/>
                        <a:t>The Great, Bishop of Caesarea, of the Cappadocian Fathers</a:t>
                      </a:r>
                    </a:p>
                  </a:txBody>
                  <a:tcPr marL="45720" marR="45720"/>
                </a:tc>
                <a:tc>
                  <a:txBody>
                    <a:bodyPr/>
                    <a:lstStyle/>
                    <a:p>
                      <a:pPr algn="ctr"/>
                      <a:r>
                        <a:rPr lang="en-CA" sz="1400" dirty="0">
                          <a:hlinkClick r:id="rId17"/>
                        </a:rPr>
                        <a:t>Tobe 6</a:t>
                      </a:r>
                      <a:endParaRPr lang="en-CA" sz="1400" dirty="0"/>
                    </a:p>
                  </a:txBody>
                  <a:tcPr marL="45720" marR="45720"/>
                </a:tc>
                <a:extLst>
                  <a:ext uri="{0D108BD9-81ED-4DB2-BD59-A6C34878D82A}">
                    <a16:rowId xmlns:a16="http://schemas.microsoft.com/office/drawing/2014/main" val="164675574"/>
                  </a:ext>
                </a:extLst>
              </a:tr>
              <a:tr h="311846">
                <a:tc>
                  <a:txBody>
                    <a:bodyPr/>
                    <a:lstStyle/>
                    <a:p>
                      <a:pPr algn="ctr"/>
                      <a:r>
                        <a:rPr lang="en-CA" sz="1400" b="1" dirty="0">
                          <a:highlight>
                            <a:srgbClr val="FFFF00"/>
                          </a:highlight>
                        </a:rPr>
                        <a:t>Gregory</a:t>
                      </a:r>
                    </a:p>
                  </a:txBody>
                  <a:tcPr marL="45720" marR="45720"/>
                </a:tc>
                <a:tc>
                  <a:txBody>
                    <a:bodyPr/>
                    <a:lstStyle/>
                    <a:p>
                      <a:pPr algn="ctr"/>
                      <a:r>
                        <a:rPr lang="en-CA" sz="1400" b="0" dirty="0"/>
                        <a:t>329 AD – </a:t>
                      </a:r>
                      <a:r>
                        <a:rPr lang="en-CA" sz="1400" b="1" dirty="0"/>
                        <a:t>390 AD</a:t>
                      </a:r>
                    </a:p>
                  </a:txBody>
                  <a:tcPr marL="45720" marR="45720"/>
                </a:tc>
                <a:tc>
                  <a:txBody>
                    <a:bodyPr/>
                    <a:lstStyle/>
                    <a:p>
                      <a:r>
                        <a:rPr lang="en-CA" sz="1400" dirty="0"/>
                        <a:t>Theologian, Gregory Nazianzen, of the Cappadocian Fathers</a:t>
                      </a:r>
                    </a:p>
                  </a:txBody>
                  <a:tcPr marL="45720" marR="45720"/>
                </a:tc>
                <a:tc>
                  <a:txBody>
                    <a:bodyPr/>
                    <a:lstStyle/>
                    <a:p>
                      <a:pPr algn="ctr"/>
                      <a:r>
                        <a:rPr lang="en-CA" sz="1400" dirty="0">
                          <a:hlinkClick r:id="rId18"/>
                        </a:rPr>
                        <a:t>Online</a:t>
                      </a:r>
                      <a:endParaRPr lang="en-CA" sz="1400" dirty="0"/>
                    </a:p>
                  </a:txBody>
                  <a:tcPr marL="45720" marR="45720"/>
                </a:tc>
                <a:extLst>
                  <a:ext uri="{0D108BD9-81ED-4DB2-BD59-A6C34878D82A}">
                    <a16:rowId xmlns:a16="http://schemas.microsoft.com/office/drawing/2014/main" val="3915930061"/>
                  </a:ext>
                </a:extLst>
              </a:tr>
              <a:tr h="311846">
                <a:tc>
                  <a:txBody>
                    <a:bodyPr/>
                    <a:lstStyle/>
                    <a:p>
                      <a:pPr algn="ctr"/>
                      <a:r>
                        <a:rPr lang="en-CA" sz="1400" b="1" dirty="0">
                          <a:highlight>
                            <a:srgbClr val="FFFF00"/>
                          </a:highlight>
                        </a:rPr>
                        <a:t>Gregory</a:t>
                      </a:r>
                    </a:p>
                  </a:txBody>
                  <a:tcPr marL="45720" marR="45720"/>
                </a:tc>
                <a:tc>
                  <a:txBody>
                    <a:bodyPr/>
                    <a:lstStyle/>
                    <a:p>
                      <a:pPr algn="ctr"/>
                      <a:r>
                        <a:rPr lang="en-CA" sz="1400" dirty="0"/>
                        <a:t>330 AD – </a:t>
                      </a:r>
                      <a:r>
                        <a:rPr lang="en-CA" sz="1400" b="1" dirty="0"/>
                        <a:t>396 AD</a:t>
                      </a:r>
                      <a:endParaRPr lang="en-CA" sz="1400" dirty="0"/>
                    </a:p>
                  </a:txBody>
                  <a:tcPr marL="45720" marR="45720"/>
                </a:tc>
                <a:tc>
                  <a:txBody>
                    <a:bodyPr/>
                    <a:lstStyle/>
                    <a:p>
                      <a:r>
                        <a:rPr lang="en-CA" sz="1400" dirty="0"/>
                        <a:t>Bishop of Nyssa, brother of Basil, of the Cappadocians</a:t>
                      </a:r>
                    </a:p>
                  </a:txBody>
                  <a:tcPr marL="45720" marR="45720"/>
                </a:tc>
                <a:tc>
                  <a:txBody>
                    <a:bodyPr/>
                    <a:lstStyle/>
                    <a:p>
                      <a:pPr algn="ctr"/>
                      <a:r>
                        <a:rPr lang="en-CA" sz="1400" dirty="0">
                          <a:hlinkClick r:id="rId19"/>
                        </a:rPr>
                        <a:t>Tobe 21</a:t>
                      </a:r>
                      <a:endParaRPr lang="en-CA" sz="1400" dirty="0"/>
                    </a:p>
                  </a:txBody>
                  <a:tcPr marL="45720" marR="45720"/>
                </a:tc>
                <a:extLst>
                  <a:ext uri="{0D108BD9-81ED-4DB2-BD59-A6C34878D82A}">
                    <a16:rowId xmlns:a16="http://schemas.microsoft.com/office/drawing/2014/main" val="3234469530"/>
                  </a:ext>
                </a:extLst>
              </a:tr>
              <a:tr h="311846">
                <a:tc>
                  <a:txBody>
                    <a:bodyPr/>
                    <a:lstStyle/>
                    <a:p>
                      <a:pPr algn="ctr"/>
                      <a:r>
                        <a:rPr lang="en-CA" sz="1400" b="1" dirty="0">
                          <a:highlight>
                            <a:srgbClr val="FFFF00"/>
                          </a:highlight>
                        </a:rPr>
                        <a:t>Gregory</a:t>
                      </a:r>
                    </a:p>
                  </a:txBody>
                  <a:tcPr marL="45720" marR="45720"/>
                </a:tc>
                <a:tc>
                  <a:txBody>
                    <a:bodyPr/>
                    <a:lstStyle/>
                    <a:p>
                      <a:pPr algn="ctr"/>
                      <a:r>
                        <a:rPr lang="en-CA" sz="1400" dirty="0"/>
                        <a:t>Departed </a:t>
                      </a:r>
                      <a:r>
                        <a:rPr lang="en-CA" sz="1400" b="1" dirty="0"/>
                        <a:t>270 AD</a:t>
                      </a:r>
                    </a:p>
                  </a:txBody>
                  <a:tcPr marL="45720" marR="45720"/>
                </a:tc>
                <a:tc>
                  <a:txBody>
                    <a:bodyPr/>
                    <a:lstStyle/>
                    <a:p>
                      <a:r>
                        <a:rPr lang="en-CA" sz="1400" dirty="0"/>
                        <a:t>Wonderworker</a:t>
                      </a:r>
                    </a:p>
                  </a:txBody>
                  <a:tcPr marL="45720" marR="45720"/>
                </a:tc>
                <a:tc>
                  <a:txBody>
                    <a:bodyPr/>
                    <a:lstStyle/>
                    <a:p>
                      <a:pPr algn="ctr"/>
                      <a:r>
                        <a:rPr lang="en-CA" sz="1400" dirty="0">
                          <a:hlinkClick r:id="rId20"/>
                        </a:rPr>
                        <a:t>Hathor 21</a:t>
                      </a:r>
                      <a:endParaRPr lang="en-CA" sz="1400" dirty="0"/>
                    </a:p>
                  </a:txBody>
                  <a:tcPr marL="45720" marR="45720"/>
                </a:tc>
                <a:extLst>
                  <a:ext uri="{0D108BD9-81ED-4DB2-BD59-A6C34878D82A}">
                    <a16:rowId xmlns:a16="http://schemas.microsoft.com/office/drawing/2014/main" val="391980057"/>
                  </a:ext>
                </a:extLst>
              </a:tr>
              <a:tr h="311846">
                <a:tc>
                  <a:txBody>
                    <a:bodyPr/>
                    <a:lstStyle/>
                    <a:p>
                      <a:pPr algn="ctr"/>
                      <a:r>
                        <a:rPr lang="en-CA" sz="1400" b="1" dirty="0">
                          <a:highlight>
                            <a:srgbClr val="FFFF00"/>
                          </a:highlight>
                        </a:rPr>
                        <a:t>Gregory</a:t>
                      </a:r>
                    </a:p>
                  </a:txBody>
                  <a:tcPr marL="45720" marR="45720"/>
                </a:tc>
                <a:tc>
                  <a:txBody>
                    <a:bodyPr/>
                    <a:lstStyle/>
                    <a:p>
                      <a:pPr algn="ctr"/>
                      <a:r>
                        <a:rPr lang="en-CA" sz="1400" dirty="0"/>
                        <a:t>257 AD – </a:t>
                      </a:r>
                      <a:r>
                        <a:rPr lang="en-CA" sz="1400" b="1" dirty="0"/>
                        <a:t>331 AD</a:t>
                      </a:r>
                    </a:p>
                  </a:txBody>
                  <a:tcPr marL="45720" marR="45720"/>
                </a:tc>
                <a:tc>
                  <a:txBody>
                    <a:bodyPr/>
                    <a:lstStyle/>
                    <a:p>
                      <a:r>
                        <a:rPr lang="en-CA" sz="1400" dirty="0"/>
                        <a:t>Armenian Patriarch</a:t>
                      </a:r>
                    </a:p>
                  </a:txBody>
                  <a:tcPr marL="45720" marR="45720"/>
                </a:tc>
                <a:tc>
                  <a:txBody>
                    <a:bodyPr/>
                    <a:lstStyle/>
                    <a:p>
                      <a:pPr algn="ctr"/>
                      <a:r>
                        <a:rPr lang="en-CA" sz="1400" dirty="0">
                          <a:hlinkClick r:id="rId21"/>
                        </a:rPr>
                        <a:t>Koiahk 15</a:t>
                      </a:r>
                      <a:endParaRPr lang="en-CA" sz="1400" dirty="0"/>
                    </a:p>
                  </a:txBody>
                  <a:tcPr marL="45720" marR="45720"/>
                </a:tc>
                <a:extLst>
                  <a:ext uri="{0D108BD9-81ED-4DB2-BD59-A6C34878D82A}">
                    <a16:rowId xmlns:a16="http://schemas.microsoft.com/office/drawing/2014/main" val="796072012"/>
                  </a:ext>
                </a:extLst>
              </a:tr>
              <a:tr h="311846">
                <a:tc>
                  <a:txBody>
                    <a:bodyPr/>
                    <a:lstStyle/>
                    <a:p>
                      <a:pPr algn="ctr"/>
                      <a:r>
                        <a:rPr lang="en-CA" sz="1400" b="1" dirty="0">
                          <a:highlight>
                            <a:srgbClr val="FFFF00"/>
                          </a:highlight>
                        </a:rPr>
                        <a:t>318 Fathers</a:t>
                      </a:r>
                    </a:p>
                  </a:txBody>
                  <a:tcPr marL="45720" marR="45720"/>
                </a:tc>
                <a:tc>
                  <a:txBody>
                    <a:bodyPr/>
                    <a:lstStyle/>
                    <a:p>
                      <a:pPr algn="ctr"/>
                      <a:r>
                        <a:rPr lang="en-CA" sz="1400" b="1" dirty="0">
                          <a:highlight>
                            <a:srgbClr val="FFFF00"/>
                          </a:highlight>
                        </a:rPr>
                        <a:t>325 AD</a:t>
                      </a:r>
                    </a:p>
                  </a:txBody>
                  <a:tcPr marL="45720" marR="45720"/>
                </a:tc>
                <a:tc>
                  <a:txBody>
                    <a:bodyPr/>
                    <a:lstStyle/>
                    <a:p>
                      <a:r>
                        <a:rPr lang="en-CA" sz="1400" b="1" dirty="0">
                          <a:highlight>
                            <a:srgbClr val="FFFF00"/>
                          </a:highlight>
                        </a:rPr>
                        <a:t>1</a:t>
                      </a:r>
                      <a:r>
                        <a:rPr lang="en-CA" sz="1400" b="1" baseline="30000" dirty="0">
                          <a:highlight>
                            <a:srgbClr val="FFFF00"/>
                          </a:highlight>
                        </a:rPr>
                        <a:t>st</a:t>
                      </a:r>
                      <a:r>
                        <a:rPr lang="en-CA" sz="1400" b="1" dirty="0">
                          <a:highlight>
                            <a:srgbClr val="FFFF00"/>
                          </a:highlight>
                        </a:rPr>
                        <a:t> Universal Council at Nicaea</a:t>
                      </a:r>
                    </a:p>
                  </a:txBody>
                  <a:tcPr marL="45720" marR="45720"/>
                </a:tc>
                <a:tc>
                  <a:txBody>
                    <a:bodyPr/>
                    <a:lstStyle/>
                    <a:p>
                      <a:pPr algn="ctr"/>
                      <a:r>
                        <a:rPr lang="en-CA" sz="1400" b="1" dirty="0">
                          <a:hlinkClick r:id="rId22"/>
                        </a:rPr>
                        <a:t>Hathor 9</a:t>
                      </a:r>
                      <a:r>
                        <a:rPr lang="en-CA" sz="1400" b="1" dirty="0"/>
                        <a:t> </a:t>
                      </a:r>
                    </a:p>
                  </a:txBody>
                  <a:tcPr marL="45720" marR="45720"/>
                </a:tc>
                <a:extLst>
                  <a:ext uri="{0D108BD9-81ED-4DB2-BD59-A6C34878D82A}">
                    <a16:rowId xmlns:a16="http://schemas.microsoft.com/office/drawing/2014/main" val="1302147210"/>
                  </a:ext>
                </a:extLst>
              </a:tr>
              <a:tr h="311846">
                <a:tc>
                  <a:txBody>
                    <a:bodyPr/>
                    <a:lstStyle/>
                    <a:p>
                      <a:pPr algn="ctr"/>
                      <a:r>
                        <a:rPr lang="en-CA" sz="1400" b="1" dirty="0">
                          <a:highlight>
                            <a:srgbClr val="FFFF00"/>
                          </a:highlight>
                        </a:rPr>
                        <a:t>150 Fathers</a:t>
                      </a:r>
                    </a:p>
                  </a:txBody>
                  <a:tcPr marL="45720" marR="45720"/>
                </a:tc>
                <a:tc>
                  <a:txBody>
                    <a:bodyPr/>
                    <a:lstStyle/>
                    <a:p>
                      <a:pPr algn="ctr"/>
                      <a:r>
                        <a:rPr lang="en-CA" sz="1400" b="1" dirty="0">
                          <a:highlight>
                            <a:srgbClr val="FFFF00"/>
                          </a:highlight>
                        </a:rPr>
                        <a:t>381 AD</a:t>
                      </a:r>
                    </a:p>
                  </a:txBody>
                  <a:tcPr marL="45720" marR="45720"/>
                </a:tc>
                <a:tc>
                  <a:txBody>
                    <a:bodyPr/>
                    <a:lstStyle/>
                    <a:p>
                      <a:r>
                        <a:rPr lang="en-CA" sz="1400" b="1" dirty="0">
                          <a:highlight>
                            <a:srgbClr val="FFFF00"/>
                          </a:highlight>
                        </a:rPr>
                        <a:t>2</a:t>
                      </a:r>
                      <a:r>
                        <a:rPr lang="en-CA" sz="1400" b="1" baseline="30000" dirty="0">
                          <a:highlight>
                            <a:srgbClr val="FFFF00"/>
                          </a:highlight>
                        </a:rPr>
                        <a:t>nd</a:t>
                      </a:r>
                      <a:r>
                        <a:rPr lang="en-CA" sz="1400" b="1" dirty="0">
                          <a:highlight>
                            <a:srgbClr val="FFFF00"/>
                          </a:highlight>
                        </a:rPr>
                        <a:t> Universal Council at Constantinople</a:t>
                      </a:r>
                    </a:p>
                  </a:txBody>
                  <a:tcPr marL="45720" marR="45720"/>
                </a:tc>
                <a:tc>
                  <a:txBody>
                    <a:bodyPr/>
                    <a:lstStyle/>
                    <a:p>
                      <a:pPr algn="ctr"/>
                      <a:r>
                        <a:rPr lang="en-CA" sz="1400" b="1" dirty="0">
                          <a:hlinkClick r:id="rId23"/>
                        </a:rPr>
                        <a:t>Meshir 1</a:t>
                      </a:r>
                      <a:endParaRPr lang="en-CA" sz="1400" b="1" dirty="0"/>
                    </a:p>
                  </a:txBody>
                  <a:tcPr marL="45720" marR="45720"/>
                </a:tc>
                <a:extLst>
                  <a:ext uri="{0D108BD9-81ED-4DB2-BD59-A6C34878D82A}">
                    <a16:rowId xmlns:a16="http://schemas.microsoft.com/office/drawing/2014/main" val="831090687"/>
                  </a:ext>
                </a:extLst>
              </a:tr>
              <a:tr h="311846">
                <a:tc>
                  <a:txBody>
                    <a:bodyPr/>
                    <a:lstStyle/>
                    <a:p>
                      <a:pPr algn="ctr"/>
                      <a:r>
                        <a:rPr lang="en-CA" sz="1400" b="1" dirty="0">
                          <a:highlight>
                            <a:srgbClr val="FFFF00"/>
                          </a:highlight>
                        </a:rPr>
                        <a:t>200 Fathers</a:t>
                      </a:r>
                    </a:p>
                  </a:txBody>
                  <a:tcPr marL="45720" marR="45720"/>
                </a:tc>
                <a:tc>
                  <a:txBody>
                    <a:bodyPr/>
                    <a:lstStyle/>
                    <a:p>
                      <a:pPr algn="ctr"/>
                      <a:r>
                        <a:rPr lang="en-CA" sz="1400" b="1" dirty="0">
                          <a:highlight>
                            <a:srgbClr val="FFFF00"/>
                          </a:highlight>
                        </a:rPr>
                        <a:t>431 AD</a:t>
                      </a:r>
                    </a:p>
                  </a:txBody>
                  <a:tcPr marL="45720" marR="45720"/>
                </a:tc>
                <a:tc>
                  <a:txBody>
                    <a:bodyPr/>
                    <a:lstStyle/>
                    <a:p>
                      <a:r>
                        <a:rPr lang="en-CA" sz="1400" b="1" dirty="0">
                          <a:highlight>
                            <a:srgbClr val="FFFF00"/>
                          </a:highlight>
                        </a:rPr>
                        <a:t>3</a:t>
                      </a:r>
                      <a:r>
                        <a:rPr lang="en-CA" sz="1400" b="1" baseline="30000" dirty="0">
                          <a:highlight>
                            <a:srgbClr val="FFFF00"/>
                          </a:highlight>
                        </a:rPr>
                        <a:t>rd</a:t>
                      </a:r>
                      <a:r>
                        <a:rPr lang="en-CA" sz="1400" b="1" dirty="0">
                          <a:highlight>
                            <a:srgbClr val="FFFF00"/>
                          </a:highlight>
                        </a:rPr>
                        <a:t> Universal Council at Ephesus</a:t>
                      </a:r>
                    </a:p>
                  </a:txBody>
                  <a:tcPr marL="45720" marR="45720"/>
                </a:tc>
                <a:tc>
                  <a:txBody>
                    <a:bodyPr/>
                    <a:lstStyle/>
                    <a:p>
                      <a:pPr algn="ctr"/>
                      <a:r>
                        <a:rPr lang="en-CA" sz="1400" b="1" dirty="0">
                          <a:hlinkClick r:id="rId24"/>
                        </a:rPr>
                        <a:t>Thoout 12</a:t>
                      </a:r>
                      <a:endParaRPr lang="en-CA" sz="1400" b="1" dirty="0"/>
                    </a:p>
                  </a:txBody>
                  <a:tcPr marL="45720" marR="45720"/>
                </a:tc>
                <a:extLst>
                  <a:ext uri="{0D108BD9-81ED-4DB2-BD59-A6C34878D82A}">
                    <a16:rowId xmlns:a16="http://schemas.microsoft.com/office/drawing/2014/main" val="2425914413"/>
                  </a:ext>
                </a:extLst>
              </a:tr>
            </a:tbl>
          </a:graphicData>
        </a:graphic>
      </p:graphicFrame>
      <p:pic>
        <p:nvPicPr>
          <p:cNvPr id="8" name="Graphic 7" descr="Star with solid fill">
            <a:extLst>
              <a:ext uri="{FF2B5EF4-FFF2-40B4-BE49-F238E27FC236}">
                <a16:creationId xmlns:a16="http://schemas.microsoft.com/office/drawing/2014/main" id="{579CBA73-A76F-4F9D-C514-F99E01D2EF5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620000" y="5943600"/>
            <a:ext cx="304800" cy="304800"/>
          </a:xfrm>
          <a:prstGeom prst="rect">
            <a:avLst/>
          </a:prstGeom>
        </p:spPr>
      </p:pic>
    </p:spTree>
    <p:extLst>
      <p:ext uri="{BB962C8B-B14F-4D97-AF65-F5344CB8AC3E}">
        <p14:creationId xmlns:p14="http://schemas.microsoft.com/office/powerpoint/2010/main" val="3523931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075A3-9E9C-6D19-0CBC-4C53F29C2E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483201C-AF0B-8A10-FE2A-AA736AA533BD}"/>
              </a:ext>
            </a:extLst>
          </p:cNvPr>
          <p:cNvSpPr/>
          <p:nvPr/>
        </p:nvSpPr>
        <p:spPr>
          <a:xfrm>
            <a:off x="3491720" y="424557"/>
            <a:ext cx="2160591"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Nicaea</a:t>
            </a:r>
          </a:p>
        </p:txBody>
      </p:sp>
      <p:pic>
        <p:nvPicPr>
          <p:cNvPr id="2052" name="Picture 4" descr="Hope and Fragility: An Interview With Neo Coptic Iconographer Stéphane René  – Orthodox Arts Journal">
            <a:extLst>
              <a:ext uri="{FF2B5EF4-FFF2-40B4-BE49-F238E27FC236}">
                <a16:creationId xmlns:a16="http://schemas.microsoft.com/office/drawing/2014/main" id="{B956C75E-8492-744F-4C82-E099423994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631244"/>
            <a:ext cx="3815080" cy="480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53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DFB1-5216-B5C2-7DB5-CE5C55A56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4EE6C-21D3-27B9-1CB6-34A5EB86819E}"/>
              </a:ext>
            </a:extLst>
          </p:cNvPr>
          <p:cNvSpPr>
            <a:spLocks noGrp="1"/>
          </p:cNvSpPr>
          <p:nvPr>
            <p:ph type="title"/>
          </p:nvPr>
        </p:nvSpPr>
        <p:spPr>
          <a:xfrm>
            <a:off x="457200" y="274638"/>
            <a:ext cx="8229600" cy="639762"/>
          </a:xfrm>
        </p:spPr>
        <p:txBody>
          <a:bodyPr>
            <a:normAutofit fontScale="90000"/>
          </a:bodyPr>
          <a:lstStyle/>
          <a:p>
            <a:pPr algn="l"/>
            <a:r>
              <a:rPr lang="en-US" dirty="0"/>
              <a:t>Council of </a:t>
            </a:r>
            <a:r>
              <a:rPr lang="en-US" b="1" dirty="0"/>
              <a:t>Nicaea</a:t>
            </a:r>
            <a:r>
              <a:rPr lang="en-US" dirty="0"/>
              <a:t> (325 AD)</a:t>
            </a:r>
            <a:endParaRPr lang="en-CA" dirty="0"/>
          </a:p>
        </p:txBody>
      </p:sp>
      <p:sp>
        <p:nvSpPr>
          <p:cNvPr id="3" name="Content Placeholder 2">
            <a:extLst>
              <a:ext uri="{FF2B5EF4-FFF2-40B4-BE49-F238E27FC236}">
                <a16:creationId xmlns:a16="http://schemas.microsoft.com/office/drawing/2014/main" id="{11511729-45F1-6DB3-2A4F-B424281862E4}"/>
              </a:ext>
            </a:extLst>
          </p:cNvPr>
          <p:cNvSpPr>
            <a:spLocks noGrp="1"/>
          </p:cNvSpPr>
          <p:nvPr>
            <p:ph idx="1"/>
          </p:nvPr>
        </p:nvSpPr>
        <p:spPr>
          <a:xfrm>
            <a:off x="457200" y="1066800"/>
            <a:ext cx="8229600" cy="5715000"/>
          </a:xfrm>
        </p:spPr>
        <p:txBody>
          <a:bodyPr>
            <a:normAutofit fontScale="62500" lnSpcReduction="20000"/>
          </a:bodyPr>
          <a:lstStyle/>
          <a:p>
            <a:pPr marL="0" indent="0">
              <a:buNone/>
            </a:pPr>
            <a:r>
              <a:rPr lang="en-US" b="1" dirty="0"/>
              <a:t>Against Heresy of Arianism</a:t>
            </a:r>
          </a:p>
          <a:p>
            <a:r>
              <a:rPr lang="en-US" dirty="0"/>
              <a:t>Arias, a priest from Alexandria, taught that Christ</a:t>
            </a:r>
            <a:br>
              <a:rPr lang="en-US" dirty="0"/>
            </a:br>
            <a:r>
              <a:rPr lang="en-US" dirty="0"/>
              <a:t>was created and not eternal with the Father</a:t>
            </a:r>
          </a:p>
          <a:p>
            <a:r>
              <a:rPr lang="en-US" dirty="0"/>
              <a:t>Arias claimed “there was a time when the Son was not”</a:t>
            </a:r>
          </a:p>
          <a:p>
            <a:r>
              <a:rPr lang="en-US" dirty="0"/>
              <a:t>This heresy denied Christ's full divinity and our salvation</a:t>
            </a:r>
            <a:br>
              <a:rPr lang="en-US" dirty="0"/>
            </a:br>
            <a:r>
              <a:rPr lang="en-US" dirty="0"/>
              <a:t>(only God can save us; if Christ is not God, we cannot be saved!)</a:t>
            </a:r>
          </a:p>
          <a:p>
            <a:endParaRPr lang="en-US" dirty="0"/>
          </a:p>
          <a:p>
            <a:pPr marL="0" indent="0">
              <a:buNone/>
            </a:pPr>
            <a:r>
              <a:rPr lang="en-US" b="1" dirty="0"/>
              <a:t>Heroes of Faith</a:t>
            </a:r>
          </a:p>
          <a:p>
            <a:r>
              <a:rPr lang="en-US" sz="3100" dirty="0"/>
              <a:t>Pope Alexander of Alexandria:</a:t>
            </a:r>
            <a:br>
              <a:rPr lang="en-US" sz="3100" dirty="0"/>
            </a:br>
            <a:r>
              <a:rPr lang="en-US" sz="3100" dirty="0"/>
              <a:t>First to confront Arius and defend the faith</a:t>
            </a:r>
          </a:p>
          <a:p>
            <a:r>
              <a:rPr lang="en-US" sz="3100" dirty="0"/>
              <a:t>Saint Athanasius the Apostolic (his deacon, later Pope):</a:t>
            </a:r>
            <a:br>
              <a:rPr lang="en-US" sz="3100" dirty="0"/>
            </a:br>
            <a:r>
              <a:rPr lang="en-US" sz="3100" dirty="0"/>
              <a:t>Chief defender of Orthodoxy, exiled five times for the faith</a:t>
            </a:r>
          </a:p>
          <a:p>
            <a:r>
              <a:rPr lang="en-US" sz="3100" dirty="0"/>
              <a:t>Saint Nicholas of Myra and other bishops who stood firm in the faith</a:t>
            </a:r>
          </a:p>
          <a:p>
            <a:endParaRPr lang="en-US" sz="3100" dirty="0"/>
          </a:p>
          <a:p>
            <a:pPr marL="0" indent="0">
              <a:buNone/>
            </a:pPr>
            <a:r>
              <a:rPr lang="en-US" sz="3100" b="1" dirty="0"/>
              <a:t>Orthodox Teaching</a:t>
            </a:r>
          </a:p>
          <a:p>
            <a:r>
              <a:rPr lang="en-US" sz="3100" dirty="0"/>
              <a:t>Christ is “homoousios” (consubstantial, of one essence) with the Father</a:t>
            </a:r>
          </a:p>
          <a:p>
            <a:r>
              <a:rPr lang="en-US" sz="3100" dirty="0"/>
              <a:t>The Son is eternally begotten, not created</a:t>
            </a:r>
          </a:p>
          <a:p>
            <a:r>
              <a:rPr lang="en-US" sz="3100" dirty="0"/>
              <a:t>The Nicene Creed was formulated to express this truth</a:t>
            </a:r>
          </a:p>
          <a:p>
            <a:pPr marL="0" indent="0">
              <a:buNone/>
            </a:pPr>
            <a:endParaRPr lang="en-US" dirty="0"/>
          </a:p>
          <a:p>
            <a:endParaRPr lang="en-US" dirty="0"/>
          </a:p>
          <a:p>
            <a:endParaRPr lang="en-CA" dirty="0"/>
          </a:p>
        </p:txBody>
      </p:sp>
      <p:pic>
        <p:nvPicPr>
          <p:cNvPr id="4" name="Picture 4" descr="Hope and Fragility: An Interview With Neo Coptic Iconographer Stéphane René  – Orthodox Arts Journal">
            <a:extLst>
              <a:ext uri="{FF2B5EF4-FFF2-40B4-BE49-F238E27FC236}">
                <a16:creationId xmlns:a16="http://schemas.microsoft.com/office/drawing/2014/main" id="{B49A33CD-D35A-D871-68B3-D44AE4993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37319"/>
            <a:ext cx="1705442" cy="214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895FA-9A01-3858-D59B-3E4404D2B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FB2105-79C5-59EB-C9CF-0711BABEAE37}"/>
              </a:ext>
            </a:extLst>
          </p:cNvPr>
          <p:cNvSpPr>
            <a:spLocks noGrp="1"/>
          </p:cNvSpPr>
          <p:nvPr>
            <p:ph type="title"/>
          </p:nvPr>
        </p:nvSpPr>
        <p:spPr>
          <a:xfrm>
            <a:off x="457200" y="274638"/>
            <a:ext cx="8229600" cy="639762"/>
          </a:xfrm>
        </p:spPr>
        <p:txBody>
          <a:bodyPr>
            <a:normAutofit fontScale="90000"/>
          </a:bodyPr>
          <a:lstStyle/>
          <a:p>
            <a:pPr algn="l"/>
            <a:r>
              <a:rPr lang="en-US" b="1" dirty="0">
                <a:solidFill>
                  <a:srgbClr val="0070C0"/>
                </a:solidFill>
              </a:rPr>
              <a:t>Saint Athanasius </a:t>
            </a:r>
            <a:r>
              <a:rPr lang="en-US" dirty="0">
                <a:solidFill>
                  <a:srgbClr val="0070C0"/>
                </a:solidFill>
                <a:latin typeface="Brush Script MT" panose="03060802040406070304" pitchFamily="66" charset="0"/>
              </a:rPr>
              <a:t>the Apostolic</a:t>
            </a:r>
            <a:endParaRPr lang="en-CA" dirty="0">
              <a:solidFill>
                <a:srgbClr val="0070C0"/>
              </a:solidFill>
              <a:latin typeface="Brush Script MT" panose="03060802040406070304" pitchFamily="66" charset="0"/>
            </a:endParaRPr>
          </a:p>
        </p:txBody>
      </p:sp>
      <p:sp>
        <p:nvSpPr>
          <p:cNvPr id="3" name="Content Placeholder 2">
            <a:extLst>
              <a:ext uri="{FF2B5EF4-FFF2-40B4-BE49-F238E27FC236}">
                <a16:creationId xmlns:a16="http://schemas.microsoft.com/office/drawing/2014/main" id="{8519F9F0-056B-AF18-C205-397595293EBB}"/>
              </a:ext>
            </a:extLst>
          </p:cNvPr>
          <p:cNvSpPr>
            <a:spLocks noGrp="1"/>
          </p:cNvSpPr>
          <p:nvPr>
            <p:ph idx="1"/>
          </p:nvPr>
        </p:nvSpPr>
        <p:spPr>
          <a:xfrm>
            <a:off x="2848938" y="914400"/>
            <a:ext cx="6295062" cy="5943600"/>
          </a:xfrm>
        </p:spPr>
        <p:txBody>
          <a:bodyPr>
            <a:normAutofit fontScale="77500" lnSpcReduction="20000"/>
          </a:bodyPr>
          <a:lstStyle/>
          <a:p>
            <a:pPr>
              <a:tabLst>
                <a:tab pos="1079500" algn="l"/>
              </a:tabLst>
            </a:pPr>
            <a:r>
              <a:rPr lang="en-CA" b="1" dirty="0"/>
              <a:t>297</a:t>
            </a:r>
            <a:r>
              <a:rPr lang="en-CA" dirty="0"/>
              <a:t>	Born</a:t>
            </a:r>
          </a:p>
          <a:p>
            <a:pPr>
              <a:tabLst>
                <a:tab pos="1079500" algn="l"/>
              </a:tabLst>
            </a:pPr>
            <a:r>
              <a:rPr lang="en-CA" b="1" dirty="0"/>
              <a:t>312</a:t>
            </a:r>
            <a:r>
              <a:rPr lang="en-CA" dirty="0"/>
              <a:t>	Reader</a:t>
            </a:r>
          </a:p>
          <a:p>
            <a:pPr>
              <a:tabLst>
                <a:tab pos="1079500" algn="l"/>
              </a:tabLst>
            </a:pPr>
            <a:r>
              <a:rPr lang="en-CA" b="1" dirty="0"/>
              <a:t>318</a:t>
            </a:r>
            <a:r>
              <a:rPr lang="en-CA" dirty="0"/>
              <a:t>	Deacon &amp; Papal Secretary</a:t>
            </a:r>
          </a:p>
          <a:p>
            <a:pPr>
              <a:tabLst>
                <a:tab pos="1079500" algn="l"/>
              </a:tabLst>
            </a:pPr>
            <a:r>
              <a:rPr lang="en-CA" b="1" dirty="0"/>
              <a:t>325</a:t>
            </a:r>
            <a:r>
              <a:rPr lang="en-CA" dirty="0"/>
              <a:t>	Went with Pope Alexander to Nicaea</a:t>
            </a:r>
          </a:p>
          <a:p>
            <a:pPr>
              <a:tabLst>
                <a:tab pos="1079500" algn="l"/>
              </a:tabLst>
            </a:pPr>
            <a:r>
              <a:rPr lang="en-CA" b="1" dirty="0"/>
              <a:t>328</a:t>
            </a:r>
            <a:r>
              <a:rPr lang="en-CA" dirty="0"/>
              <a:t>	Becomes Pope after Pope Alexander</a:t>
            </a:r>
          </a:p>
          <a:p>
            <a:pPr>
              <a:tabLst>
                <a:tab pos="1079500" algn="l"/>
              </a:tabLst>
            </a:pPr>
            <a:r>
              <a:rPr lang="en-CA" b="1" dirty="0"/>
              <a:t>338</a:t>
            </a:r>
            <a:r>
              <a:rPr lang="en-CA" dirty="0"/>
              <a:t>	Visited by Saint Anthony</a:t>
            </a:r>
          </a:p>
          <a:p>
            <a:pPr>
              <a:tabLst>
                <a:tab pos="1079500" algn="l"/>
              </a:tabLst>
            </a:pPr>
            <a:r>
              <a:rPr lang="en-CA" b="1" dirty="0"/>
              <a:t>373</a:t>
            </a:r>
            <a:r>
              <a:rPr lang="en-CA" dirty="0"/>
              <a:t>	Reposed in the Lord</a:t>
            </a:r>
          </a:p>
          <a:p>
            <a:pPr>
              <a:tabLst>
                <a:tab pos="1079500" algn="l"/>
              </a:tabLst>
            </a:pPr>
            <a:endParaRPr lang="en-CA" sz="2300" dirty="0"/>
          </a:p>
          <a:p>
            <a:pPr>
              <a:tabLst>
                <a:tab pos="1079500" algn="l"/>
              </a:tabLst>
            </a:pPr>
            <a:r>
              <a:rPr lang="en-CA" b="1" dirty="0"/>
              <a:t>46</a:t>
            </a:r>
            <a:r>
              <a:rPr lang="en-CA" dirty="0"/>
              <a:t> years as Patriarch</a:t>
            </a:r>
            <a:endParaRPr lang="en-CA" b="1" dirty="0"/>
          </a:p>
          <a:p>
            <a:pPr>
              <a:tabLst>
                <a:tab pos="1079500" algn="l"/>
              </a:tabLst>
            </a:pPr>
            <a:r>
              <a:rPr lang="en-CA" b="1" dirty="0"/>
              <a:t>17 years </a:t>
            </a:r>
            <a:r>
              <a:rPr lang="en-CA" dirty="0"/>
              <a:t>in exile for defending the faith</a:t>
            </a:r>
            <a:endParaRPr lang="en-CA" b="1" dirty="0"/>
          </a:p>
          <a:p>
            <a:pPr>
              <a:tabLst>
                <a:tab pos="1079500" algn="l"/>
              </a:tabLst>
            </a:pPr>
            <a:r>
              <a:rPr lang="en-US" dirty="0"/>
              <a:t>Famous quote:  </a:t>
            </a:r>
            <a:r>
              <a:rPr lang="en-US" sz="3600" dirty="0">
                <a:latin typeface="Brush Script MT" panose="03060802040406070304" pitchFamily="66" charset="0"/>
              </a:rPr>
              <a:t>Athanasius contra mundum</a:t>
            </a:r>
            <a:endParaRPr lang="en-CA" dirty="0">
              <a:latin typeface="Brush Script MT" panose="03060802040406070304" pitchFamily="66" charset="0"/>
            </a:endParaRPr>
          </a:p>
          <a:p>
            <a:pPr>
              <a:tabLst>
                <a:tab pos="1079500" algn="l"/>
              </a:tabLst>
            </a:pPr>
            <a:r>
              <a:rPr lang="en-CA" dirty="0"/>
              <a:t>Wrote Biography of Saint Anthony</a:t>
            </a:r>
          </a:p>
          <a:p>
            <a:pPr>
              <a:tabLst>
                <a:tab pos="1079500" algn="l"/>
              </a:tabLst>
            </a:pPr>
            <a:endParaRPr lang="en-CA" sz="2300" dirty="0"/>
          </a:p>
          <a:p>
            <a:pPr>
              <a:tabLst>
                <a:tab pos="1079500" algn="l"/>
              </a:tabLst>
            </a:pPr>
            <a:r>
              <a:rPr lang="en-CA" dirty="0"/>
              <a:t>Champion of the faith at Council of Nicaea</a:t>
            </a:r>
          </a:p>
          <a:p>
            <a:pPr>
              <a:tabLst>
                <a:tab pos="1079500" algn="l"/>
              </a:tabLst>
            </a:pPr>
            <a:r>
              <a:rPr lang="en-CA" dirty="0"/>
              <a:t>Credited with the Nicene Creed</a:t>
            </a:r>
          </a:p>
        </p:txBody>
      </p:sp>
      <p:grpSp>
        <p:nvGrpSpPr>
          <p:cNvPr id="5" name="Group 4">
            <a:extLst>
              <a:ext uri="{FF2B5EF4-FFF2-40B4-BE49-F238E27FC236}">
                <a16:creationId xmlns:a16="http://schemas.microsoft.com/office/drawing/2014/main" id="{8E91E0FA-C68B-19B5-A5F3-81CAF4C1AD04}"/>
              </a:ext>
            </a:extLst>
          </p:cNvPr>
          <p:cNvGrpSpPr/>
          <p:nvPr/>
        </p:nvGrpSpPr>
        <p:grpSpPr>
          <a:xfrm>
            <a:off x="412081" y="968790"/>
            <a:ext cx="2112481" cy="3222820"/>
            <a:chOff x="6781800" y="213519"/>
            <a:chExt cx="2150438" cy="3078162"/>
          </a:xfrm>
        </p:grpSpPr>
        <p:pic>
          <p:nvPicPr>
            <p:cNvPr id="1026" name="Picture 2" descr="undefined">
              <a:extLst>
                <a:ext uri="{FF2B5EF4-FFF2-40B4-BE49-F238E27FC236}">
                  <a16:creationId xmlns:a16="http://schemas.microsoft.com/office/drawing/2014/main" id="{B1A5C78B-F790-7A7C-25A1-F17140932F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13519"/>
              <a:ext cx="2150438" cy="30781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8DAAE8-46EF-D9E5-A28F-82FA951554C3}"/>
                </a:ext>
              </a:extLst>
            </p:cNvPr>
            <p:cNvSpPr/>
            <p:nvPr/>
          </p:nvSpPr>
          <p:spPr>
            <a:xfrm>
              <a:off x="7239000" y="2971800"/>
              <a:ext cx="1219200" cy="319881"/>
            </a:xfrm>
            <a:prstGeom prst="rect">
              <a:avLst/>
            </a:prstGeom>
            <a:solidFill>
              <a:srgbClr val="0808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8196" name="Picture 4">
            <a:extLst>
              <a:ext uri="{FF2B5EF4-FFF2-40B4-BE49-F238E27FC236}">
                <a16:creationId xmlns:a16="http://schemas.microsoft.com/office/drawing/2014/main" id="{4C1E7BB4-0D58-6F4F-D443-ADA2352CED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987"/>
          <a:stretch>
            <a:fillRect/>
          </a:stretch>
        </p:blipFill>
        <p:spPr bwMode="auto">
          <a:xfrm>
            <a:off x="96721" y="3733800"/>
            <a:ext cx="2743200" cy="2524115"/>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1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1552-39C5-5A35-B567-9EB4EBFFA0C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096336-E62C-9D06-6268-AB357BDB33E7}"/>
              </a:ext>
            </a:extLst>
          </p:cNvPr>
          <p:cNvSpPr/>
          <p:nvPr/>
        </p:nvSpPr>
        <p:spPr>
          <a:xfrm>
            <a:off x="228600" y="4008438"/>
            <a:ext cx="8610600" cy="2544762"/>
          </a:xfrm>
          <a:prstGeom prst="roundRect">
            <a:avLst/>
          </a:prstGeom>
          <a:noFill/>
          <a:ln>
            <a:solidFill>
              <a:srgbClr val="4F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96DBEE0C-D26A-364A-68A3-F97B7C0254BE}"/>
              </a:ext>
            </a:extLst>
          </p:cNvPr>
          <p:cNvSpPr>
            <a:spLocks noGrp="1"/>
          </p:cNvSpPr>
          <p:nvPr>
            <p:ph type="title"/>
          </p:nvPr>
        </p:nvSpPr>
        <p:spPr/>
        <p:txBody>
          <a:bodyPr/>
          <a:lstStyle/>
          <a:p>
            <a:r>
              <a:rPr lang="en-CA" dirty="0">
                <a:solidFill>
                  <a:schemeClr val="accent6">
                    <a:lumMod val="50000"/>
                  </a:schemeClr>
                </a:solidFill>
              </a:rPr>
              <a:t>Arius</a:t>
            </a:r>
            <a:r>
              <a:rPr lang="en-CA" dirty="0"/>
              <a:t> </a:t>
            </a:r>
            <a:r>
              <a:rPr lang="en-CA" dirty="0">
                <a:solidFill>
                  <a:schemeClr val="bg1">
                    <a:lumMod val="65000"/>
                  </a:schemeClr>
                </a:solidFill>
                <a:latin typeface="Brush Script MT" panose="03060802040406070304" pitchFamily="66" charset="0"/>
              </a:rPr>
              <a:t>versus</a:t>
            </a:r>
            <a:r>
              <a:rPr lang="en-CA" dirty="0"/>
              <a:t> </a:t>
            </a:r>
            <a:r>
              <a:rPr lang="en-CA" b="1" dirty="0">
                <a:solidFill>
                  <a:srgbClr val="0070C0"/>
                </a:solidFill>
              </a:rPr>
              <a:t>Athanasius</a:t>
            </a:r>
          </a:p>
        </p:txBody>
      </p:sp>
      <p:sp>
        <p:nvSpPr>
          <p:cNvPr id="3" name="Content Placeholder 2">
            <a:extLst>
              <a:ext uri="{FF2B5EF4-FFF2-40B4-BE49-F238E27FC236}">
                <a16:creationId xmlns:a16="http://schemas.microsoft.com/office/drawing/2014/main" id="{753CA30F-F457-2649-F17C-6888D5A2B5EF}"/>
              </a:ext>
            </a:extLst>
          </p:cNvPr>
          <p:cNvSpPr>
            <a:spLocks noGrp="1"/>
          </p:cNvSpPr>
          <p:nvPr>
            <p:ph idx="1"/>
          </p:nvPr>
        </p:nvSpPr>
        <p:spPr>
          <a:xfrm>
            <a:off x="457200" y="1600200"/>
            <a:ext cx="8229600" cy="4800600"/>
          </a:xfrm>
        </p:spPr>
        <p:txBody>
          <a:bodyPr>
            <a:normAutofit fontScale="92500"/>
          </a:bodyPr>
          <a:lstStyle/>
          <a:p>
            <a:pPr marL="0" indent="0">
              <a:buNone/>
            </a:pPr>
            <a:r>
              <a:rPr lang="en-CA" dirty="0">
                <a:solidFill>
                  <a:schemeClr val="accent6">
                    <a:lumMod val="50000"/>
                  </a:schemeClr>
                </a:solidFill>
              </a:rPr>
              <a:t>Arius</a:t>
            </a:r>
          </a:p>
          <a:p>
            <a:r>
              <a:rPr lang="en-CA" dirty="0"/>
              <a:t>“The Lord possessed me</a:t>
            </a:r>
            <a:br>
              <a:rPr lang="en-CA" dirty="0"/>
            </a:br>
            <a:r>
              <a:rPr lang="en-CA" dirty="0"/>
              <a:t>at the beginning of His way” </a:t>
            </a:r>
            <a:r>
              <a:rPr lang="en-CA" sz="2600" b="1" dirty="0"/>
              <a:t>(Proverbs 8:22)</a:t>
            </a:r>
          </a:p>
          <a:p>
            <a:endParaRPr lang="en-CA" dirty="0"/>
          </a:p>
          <a:p>
            <a:pPr marL="0" indent="0">
              <a:buNone/>
            </a:pPr>
            <a:r>
              <a:rPr lang="en-CA" b="1" dirty="0">
                <a:solidFill>
                  <a:srgbClr val="0070C0"/>
                </a:solidFill>
                <a:highlight>
                  <a:srgbClr val="C0C0C0"/>
                </a:highlight>
              </a:rPr>
              <a:t> Saint Athanasius </a:t>
            </a:r>
            <a:r>
              <a:rPr lang="en-CA" sz="400" b="1" dirty="0">
                <a:solidFill>
                  <a:srgbClr val="0070C0"/>
                </a:solidFill>
                <a:highlight>
                  <a:srgbClr val="C0C0C0"/>
                </a:highlight>
              </a:rPr>
              <a:t>.</a:t>
            </a:r>
          </a:p>
          <a:p>
            <a:r>
              <a:rPr lang="en-CA" dirty="0"/>
              <a:t>The Hebrew translation is “The Lord begot Me”</a:t>
            </a:r>
          </a:p>
          <a:p>
            <a:r>
              <a:rPr lang="en-CA" dirty="0"/>
              <a:t>“I have been established from everlasting, from the beginning, before there was ever an earth” </a:t>
            </a:r>
            <a:r>
              <a:rPr lang="en-CA" sz="2600" b="1" dirty="0"/>
              <a:t>(Proverbs 8:23)</a:t>
            </a:r>
            <a:endParaRPr lang="en-CA" b="1" dirty="0"/>
          </a:p>
        </p:txBody>
      </p:sp>
    </p:spTree>
    <p:extLst>
      <p:ext uri="{BB962C8B-B14F-4D97-AF65-F5344CB8AC3E}">
        <p14:creationId xmlns:p14="http://schemas.microsoft.com/office/powerpoint/2010/main" val="97179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8C88-89DA-F2AB-FD7B-35F2C372EE8E}"/>
              </a:ext>
            </a:extLst>
          </p:cNvPr>
          <p:cNvSpPr>
            <a:spLocks noGrp="1"/>
          </p:cNvSpPr>
          <p:nvPr>
            <p:ph type="title"/>
          </p:nvPr>
        </p:nvSpPr>
        <p:spPr>
          <a:xfrm>
            <a:off x="457200" y="0"/>
            <a:ext cx="8229600" cy="1600200"/>
          </a:xfrm>
        </p:spPr>
        <p:txBody>
          <a:bodyPr>
            <a:normAutofit/>
          </a:bodyPr>
          <a:lstStyle/>
          <a:p>
            <a:r>
              <a:rPr lang="en-CA" b="1" cap="small" dirty="0">
                <a:solidFill>
                  <a:schemeClr val="bg1">
                    <a:lumMod val="50000"/>
                  </a:schemeClr>
                </a:solidFill>
              </a:rPr>
              <a:t>Church History</a:t>
            </a:r>
            <a:br>
              <a:rPr lang="en-CA" b="1" cap="small" dirty="0">
                <a:solidFill>
                  <a:schemeClr val="bg1">
                    <a:lumMod val="50000"/>
                  </a:schemeClr>
                </a:solidFill>
              </a:rPr>
            </a:br>
            <a:r>
              <a:rPr lang="en-CA" dirty="0">
                <a:solidFill>
                  <a:schemeClr val="bg1">
                    <a:lumMod val="50000"/>
                  </a:schemeClr>
                </a:solidFill>
                <a:latin typeface="Brush Script MT" panose="03060802040406070304" pitchFamily="66" charset="0"/>
              </a:rPr>
              <a:t>and our faith</a:t>
            </a:r>
          </a:p>
        </p:txBody>
      </p:sp>
      <p:sp>
        <p:nvSpPr>
          <p:cNvPr id="3" name="Content Placeholder 2">
            <a:extLst>
              <a:ext uri="{FF2B5EF4-FFF2-40B4-BE49-F238E27FC236}">
                <a16:creationId xmlns:a16="http://schemas.microsoft.com/office/drawing/2014/main" id="{DF684F51-4B07-CD5D-0381-BDF4C3474A16}"/>
              </a:ext>
            </a:extLst>
          </p:cNvPr>
          <p:cNvSpPr>
            <a:spLocks noGrp="1"/>
          </p:cNvSpPr>
          <p:nvPr>
            <p:ph idx="1"/>
          </p:nvPr>
        </p:nvSpPr>
        <p:spPr>
          <a:xfrm>
            <a:off x="2514600" y="1371600"/>
            <a:ext cx="6432691" cy="5486399"/>
          </a:xfrm>
        </p:spPr>
        <p:txBody>
          <a:bodyPr>
            <a:normAutofit fontScale="92500" lnSpcReduction="20000"/>
          </a:bodyPr>
          <a:lstStyle/>
          <a:p>
            <a:pPr marL="0" indent="0">
              <a:buNone/>
            </a:pPr>
            <a:r>
              <a:rPr lang="en-US" dirty="0">
                <a:latin typeface="Brush Script MT" panose="03060802040406070304" pitchFamily="66" charset="0"/>
              </a:rPr>
              <a:t>Why does </a:t>
            </a:r>
            <a:r>
              <a:rPr lang="en-US" b="1" cap="small" dirty="0"/>
              <a:t>Church History </a:t>
            </a:r>
            <a:r>
              <a:rPr lang="en-US" dirty="0">
                <a:latin typeface="Brush Script MT" panose="03060802040406070304" pitchFamily="66" charset="0"/>
              </a:rPr>
              <a:t>matter</a:t>
            </a:r>
            <a:r>
              <a:rPr lang="en-US" b="1" cap="small" dirty="0"/>
              <a:t> </a:t>
            </a:r>
            <a:r>
              <a:rPr lang="en-US" sz="4400" dirty="0">
                <a:latin typeface="Brush Script MT" panose="03060802040406070304" pitchFamily="66" charset="0"/>
              </a:rPr>
              <a:t>?</a:t>
            </a:r>
          </a:p>
          <a:p>
            <a:r>
              <a:rPr lang="en-US" dirty="0"/>
              <a:t>So that we understand the</a:t>
            </a:r>
            <a:br>
              <a:rPr lang="en-US" dirty="0"/>
            </a:br>
            <a:r>
              <a:rPr lang="en-US" dirty="0"/>
              <a:t>foundation of our </a:t>
            </a:r>
            <a:r>
              <a:rPr lang="en-US" b="1" dirty="0"/>
              <a:t>faith</a:t>
            </a:r>
            <a:r>
              <a:rPr lang="en-US" dirty="0"/>
              <a:t> and how the Church protected Orthodox teaching</a:t>
            </a:r>
          </a:p>
          <a:p>
            <a:r>
              <a:rPr lang="en-US" dirty="0"/>
              <a:t>The Church faced challenges</a:t>
            </a:r>
            <a:br>
              <a:rPr lang="en-US" dirty="0"/>
            </a:br>
            <a:r>
              <a:rPr lang="en-US" dirty="0"/>
              <a:t> from the outside (</a:t>
            </a:r>
            <a:r>
              <a:rPr lang="en-US" b="1" dirty="0"/>
              <a:t>persecution</a:t>
            </a:r>
            <a:r>
              <a:rPr lang="en-US" dirty="0"/>
              <a:t>)</a:t>
            </a:r>
            <a:br>
              <a:rPr lang="en-US" dirty="0"/>
            </a:br>
            <a:r>
              <a:rPr lang="en-US" dirty="0"/>
              <a:t>  and from the inside (</a:t>
            </a:r>
            <a:r>
              <a:rPr lang="en-US" b="1" dirty="0"/>
              <a:t>heresies</a:t>
            </a:r>
            <a:r>
              <a:rPr lang="en-US" dirty="0"/>
              <a:t>)</a:t>
            </a:r>
          </a:p>
          <a:p>
            <a:r>
              <a:rPr lang="en-US" dirty="0"/>
              <a:t>Heroes of faith kept the apostolic teachings pure from heresies</a:t>
            </a:r>
          </a:p>
          <a:p>
            <a:r>
              <a:rPr lang="en-US" dirty="0"/>
              <a:t>Councils were gatherings of bishops</a:t>
            </a:r>
            <a:br>
              <a:rPr lang="en-US" dirty="0"/>
            </a:br>
            <a:r>
              <a:rPr lang="en-US" dirty="0"/>
              <a:t>to address threats, to correct doctrine</a:t>
            </a:r>
            <a:br>
              <a:rPr lang="en-US" dirty="0"/>
            </a:br>
            <a:r>
              <a:rPr lang="en-US" dirty="0"/>
              <a:t>and preserve apostolic teaching</a:t>
            </a:r>
          </a:p>
          <a:p>
            <a:endParaRPr lang="en-CA" dirty="0"/>
          </a:p>
        </p:txBody>
      </p:sp>
      <p:pic>
        <p:nvPicPr>
          <p:cNvPr id="2050" name="Picture 2" descr="Questioning Questions: Why your child needs to ask 'why'… - Parenting Hub">
            <a:extLst>
              <a:ext uri="{FF2B5EF4-FFF2-40B4-BE49-F238E27FC236}">
                <a16:creationId xmlns:a16="http://schemas.microsoft.com/office/drawing/2014/main" id="{B4828211-30C2-B6B0-ADA3-D20B59511D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3" r="5000"/>
          <a:stretch>
            <a:fillRect/>
          </a:stretch>
        </p:blipFill>
        <p:spPr bwMode="auto">
          <a:xfrm>
            <a:off x="196709" y="1371600"/>
            <a:ext cx="2203591" cy="1549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8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9285124-F427-6E04-8E04-8B5204408B53}"/>
              </a:ext>
            </a:extLst>
          </p:cNvPr>
          <p:cNvSpPr/>
          <p:nvPr/>
        </p:nvSpPr>
        <p:spPr>
          <a:xfrm>
            <a:off x="228600" y="3352800"/>
            <a:ext cx="8610600" cy="3048000"/>
          </a:xfrm>
          <a:prstGeom prst="roundRect">
            <a:avLst/>
          </a:prstGeom>
          <a:noFill/>
          <a:ln>
            <a:solidFill>
              <a:srgbClr val="4F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83808CBB-0AE0-23C9-C92C-92099E608747}"/>
              </a:ext>
            </a:extLst>
          </p:cNvPr>
          <p:cNvSpPr>
            <a:spLocks noGrp="1"/>
          </p:cNvSpPr>
          <p:nvPr>
            <p:ph type="title"/>
          </p:nvPr>
        </p:nvSpPr>
        <p:spPr/>
        <p:txBody>
          <a:bodyPr/>
          <a:lstStyle/>
          <a:p>
            <a:r>
              <a:rPr lang="en-CA" dirty="0">
                <a:solidFill>
                  <a:schemeClr val="accent6">
                    <a:lumMod val="50000"/>
                  </a:schemeClr>
                </a:solidFill>
              </a:rPr>
              <a:t>Arius</a:t>
            </a:r>
            <a:r>
              <a:rPr lang="en-CA" dirty="0"/>
              <a:t> </a:t>
            </a:r>
            <a:r>
              <a:rPr lang="en-CA" dirty="0">
                <a:solidFill>
                  <a:schemeClr val="bg1">
                    <a:lumMod val="65000"/>
                  </a:schemeClr>
                </a:solidFill>
                <a:latin typeface="Brush Script MT" panose="03060802040406070304" pitchFamily="66" charset="0"/>
              </a:rPr>
              <a:t>versus</a:t>
            </a:r>
            <a:r>
              <a:rPr lang="en-CA" dirty="0"/>
              <a:t> </a:t>
            </a:r>
            <a:r>
              <a:rPr lang="en-CA" b="1" dirty="0">
                <a:solidFill>
                  <a:srgbClr val="0070C0"/>
                </a:solidFill>
              </a:rPr>
              <a:t>Athanasius</a:t>
            </a:r>
          </a:p>
        </p:txBody>
      </p:sp>
      <p:sp>
        <p:nvSpPr>
          <p:cNvPr id="3" name="Content Placeholder 2">
            <a:extLst>
              <a:ext uri="{FF2B5EF4-FFF2-40B4-BE49-F238E27FC236}">
                <a16:creationId xmlns:a16="http://schemas.microsoft.com/office/drawing/2014/main" id="{33866B3D-0A00-4845-55E2-5553BA3FCAA8}"/>
              </a:ext>
            </a:extLst>
          </p:cNvPr>
          <p:cNvSpPr>
            <a:spLocks noGrp="1"/>
          </p:cNvSpPr>
          <p:nvPr>
            <p:ph idx="1"/>
          </p:nvPr>
        </p:nvSpPr>
        <p:spPr>
          <a:xfrm>
            <a:off x="457200" y="1600200"/>
            <a:ext cx="8229600" cy="4724400"/>
          </a:xfrm>
        </p:spPr>
        <p:txBody>
          <a:bodyPr>
            <a:normAutofit fontScale="92500" lnSpcReduction="10000"/>
          </a:bodyPr>
          <a:lstStyle/>
          <a:p>
            <a:pPr marL="0" indent="0">
              <a:buNone/>
            </a:pPr>
            <a:r>
              <a:rPr lang="en-CA" dirty="0">
                <a:solidFill>
                  <a:srgbClr val="953B16"/>
                </a:solidFill>
              </a:rPr>
              <a:t>Arius</a:t>
            </a:r>
          </a:p>
          <a:p>
            <a:r>
              <a:rPr lang="en-CA" dirty="0"/>
              <a:t>“My Father is greater than I” </a:t>
            </a:r>
            <a:r>
              <a:rPr lang="en-CA" sz="2600" b="1" dirty="0"/>
              <a:t>(John 14:28)</a:t>
            </a:r>
          </a:p>
          <a:p>
            <a:endParaRPr lang="en-CA" dirty="0"/>
          </a:p>
          <a:p>
            <a:pPr marL="0" indent="0">
              <a:buNone/>
            </a:pPr>
            <a:r>
              <a:rPr lang="en-CA" b="1" dirty="0">
                <a:solidFill>
                  <a:srgbClr val="0070C0"/>
                </a:solidFill>
                <a:highlight>
                  <a:srgbClr val="C0C0C0"/>
                </a:highlight>
              </a:rPr>
              <a:t> Saint Athanasius </a:t>
            </a:r>
            <a:r>
              <a:rPr lang="en-CA" sz="400" b="1" dirty="0">
                <a:solidFill>
                  <a:srgbClr val="0070C0"/>
                </a:solidFill>
                <a:highlight>
                  <a:srgbClr val="C0C0C0"/>
                </a:highlight>
              </a:rPr>
              <a:t>.</a:t>
            </a:r>
          </a:p>
          <a:p>
            <a:r>
              <a:rPr lang="en-CA" dirty="0"/>
              <a:t>The Son in the flesh is less than the Father as He is carrying the human nature in a mission to redeem the human being, but He is always in the bosom of the Father.</a:t>
            </a:r>
          </a:p>
          <a:p>
            <a:r>
              <a:rPr lang="en-CA" dirty="0"/>
              <a:t>“I am in My Father and My Father is in Me”</a:t>
            </a:r>
            <a:br>
              <a:rPr lang="en-CA" dirty="0"/>
            </a:br>
            <a:r>
              <a:rPr lang="en-CA" sz="2600" b="1" dirty="0"/>
              <a:t>  (John 14:10)</a:t>
            </a:r>
            <a:endParaRPr lang="en-CA" b="1" dirty="0"/>
          </a:p>
        </p:txBody>
      </p:sp>
    </p:spTree>
    <p:extLst>
      <p:ext uri="{BB962C8B-B14F-4D97-AF65-F5344CB8AC3E}">
        <p14:creationId xmlns:p14="http://schemas.microsoft.com/office/powerpoint/2010/main" val="1811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C4934-79B8-79B7-BBC9-988A2A2F5B4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20C57C-B039-2BC1-D200-02DD8D582377}"/>
              </a:ext>
            </a:extLst>
          </p:cNvPr>
          <p:cNvSpPr/>
          <p:nvPr/>
        </p:nvSpPr>
        <p:spPr>
          <a:xfrm>
            <a:off x="228600" y="3733800"/>
            <a:ext cx="8610600" cy="2514600"/>
          </a:xfrm>
          <a:prstGeom prst="roundRect">
            <a:avLst/>
          </a:prstGeom>
          <a:noFill/>
          <a:ln>
            <a:solidFill>
              <a:srgbClr val="4F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6AAEC089-1B0F-D485-32EF-B41D2FAEAEEA}"/>
              </a:ext>
            </a:extLst>
          </p:cNvPr>
          <p:cNvSpPr>
            <a:spLocks noGrp="1"/>
          </p:cNvSpPr>
          <p:nvPr>
            <p:ph type="title"/>
          </p:nvPr>
        </p:nvSpPr>
        <p:spPr/>
        <p:txBody>
          <a:bodyPr/>
          <a:lstStyle/>
          <a:p>
            <a:r>
              <a:rPr lang="en-CA" dirty="0">
                <a:solidFill>
                  <a:schemeClr val="accent6">
                    <a:lumMod val="50000"/>
                  </a:schemeClr>
                </a:solidFill>
              </a:rPr>
              <a:t>Arius</a:t>
            </a:r>
            <a:r>
              <a:rPr lang="en-CA" dirty="0"/>
              <a:t> </a:t>
            </a:r>
            <a:r>
              <a:rPr lang="en-CA" dirty="0">
                <a:solidFill>
                  <a:schemeClr val="bg1">
                    <a:lumMod val="65000"/>
                  </a:schemeClr>
                </a:solidFill>
                <a:latin typeface="Brush Script MT" panose="03060802040406070304" pitchFamily="66" charset="0"/>
              </a:rPr>
              <a:t>versus</a:t>
            </a:r>
            <a:r>
              <a:rPr lang="en-CA" dirty="0"/>
              <a:t> </a:t>
            </a:r>
            <a:r>
              <a:rPr lang="en-CA" b="1" dirty="0">
                <a:solidFill>
                  <a:srgbClr val="0070C0"/>
                </a:solidFill>
              </a:rPr>
              <a:t>Athanasius</a:t>
            </a:r>
            <a:endParaRPr lang="en-CA" b="1" dirty="0"/>
          </a:p>
        </p:txBody>
      </p:sp>
      <p:sp>
        <p:nvSpPr>
          <p:cNvPr id="3" name="Content Placeholder 2">
            <a:extLst>
              <a:ext uri="{FF2B5EF4-FFF2-40B4-BE49-F238E27FC236}">
                <a16:creationId xmlns:a16="http://schemas.microsoft.com/office/drawing/2014/main" id="{7D471AC9-586B-B05C-457A-13ADD6B87FEE}"/>
              </a:ext>
            </a:extLst>
          </p:cNvPr>
          <p:cNvSpPr>
            <a:spLocks noGrp="1"/>
          </p:cNvSpPr>
          <p:nvPr>
            <p:ph idx="1"/>
          </p:nvPr>
        </p:nvSpPr>
        <p:spPr>
          <a:xfrm>
            <a:off x="457200" y="1600200"/>
            <a:ext cx="8229600" cy="4800600"/>
          </a:xfrm>
        </p:spPr>
        <p:txBody>
          <a:bodyPr>
            <a:normAutofit fontScale="92500" lnSpcReduction="10000"/>
          </a:bodyPr>
          <a:lstStyle/>
          <a:p>
            <a:pPr marL="0" indent="0">
              <a:buNone/>
            </a:pPr>
            <a:r>
              <a:rPr lang="en-CA" dirty="0">
                <a:solidFill>
                  <a:srgbClr val="953B16"/>
                </a:solidFill>
              </a:rPr>
              <a:t>Arius</a:t>
            </a:r>
          </a:p>
          <a:p>
            <a:r>
              <a:rPr lang="en-CA" dirty="0"/>
              <a:t>“All authority has been given to Me in heaven and on earth” </a:t>
            </a:r>
            <a:r>
              <a:rPr lang="en-CA" sz="2600" b="1" dirty="0"/>
              <a:t>(Matthew 28:18)</a:t>
            </a:r>
          </a:p>
          <a:p>
            <a:endParaRPr lang="en-CA" dirty="0"/>
          </a:p>
          <a:p>
            <a:pPr marL="0" indent="0">
              <a:buNone/>
            </a:pPr>
            <a:r>
              <a:rPr lang="en-CA" b="1" dirty="0">
                <a:solidFill>
                  <a:srgbClr val="0070C0"/>
                </a:solidFill>
                <a:highlight>
                  <a:srgbClr val="C0C0C0"/>
                </a:highlight>
              </a:rPr>
              <a:t> Saint Athanasius </a:t>
            </a:r>
            <a:r>
              <a:rPr lang="en-CA" sz="400" b="1" dirty="0">
                <a:solidFill>
                  <a:srgbClr val="0070C0"/>
                </a:solidFill>
                <a:highlight>
                  <a:srgbClr val="C0C0C0"/>
                </a:highlight>
              </a:rPr>
              <a:t>.</a:t>
            </a:r>
          </a:p>
          <a:p>
            <a:r>
              <a:rPr lang="en-CA" dirty="0"/>
              <a:t>The Son, as He is born from the Father before all ages, has gained all authority because He told His disciples, “Go and baptize in the name of the Father, and of the Son, and of the Holy Spirit” </a:t>
            </a:r>
            <a:r>
              <a:rPr lang="en-CA" sz="2600" b="1" dirty="0"/>
              <a:t>(Matthew 28:19)</a:t>
            </a:r>
            <a:endParaRPr lang="en-CA" b="1" dirty="0"/>
          </a:p>
        </p:txBody>
      </p:sp>
    </p:spTree>
    <p:extLst>
      <p:ext uri="{BB962C8B-B14F-4D97-AF65-F5344CB8AC3E}">
        <p14:creationId xmlns:p14="http://schemas.microsoft.com/office/powerpoint/2010/main" val="18696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D811E-201D-D313-BA84-12C1254982D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67F8AE-951F-7558-DF57-778950280061}"/>
              </a:ext>
            </a:extLst>
          </p:cNvPr>
          <p:cNvSpPr/>
          <p:nvPr/>
        </p:nvSpPr>
        <p:spPr>
          <a:xfrm>
            <a:off x="228600" y="4114800"/>
            <a:ext cx="8610600" cy="1752600"/>
          </a:xfrm>
          <a:prstGeom prst="roundRect">
            <a:avLst/>
          </a:prstGeom>
          <a:noFill/>
          <a:ln>
            <a:solidFill>
              <a:srgbClr val="4F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0496CA5-AEB7-3D57-A11D-65209F23692A}"/>
              </a:ext>
            </a:extLst>
          </p:cNvPr>
          <p:cNvSpPr>
            <a:spLocks noGrp="1"/>
          </p:cNvSpPr>
          <p:nvPr>
            <p:ph type="title"/>
          </p:nvPr>
        </p:nvSpPr>
        <p:spPr/>
        <p:txBody>
          <a:bodyPr/>
          <a:lstStyle/>
          <a:p>
            <a:r>
              <a:rPr lang="en-CA" dirty="0">
                <a:solidFill>
                  <a:schemeClr val="accent6">
                    <a:lumMod val="50000"/>
                  </a:schemeClr>
                </a:solidFill>
              </a:rPr>
              <a:t>Arius</a:t>
            </a:r>
            <a:r>
              <a:rPr lang="en-CA" dirty="0"/>
              <a:t> </a:t>
            </a:r>
            <a:r>
              <a:rPr lang="en-CA" dirty="0">
                <a:solidFill>
                  <a:schemeClr val="bg1">
                    <a:lumMod val="65000"/>
                  </a:schemeClr>
                </a:solidFill>
                <a:latin typeface="Brush Script MT" panose="03060802040406070304" pitchFamily="66" charset="0"/>
              </a:rPr>
              <a:t>versus</a:t>
            </a:r>
            <a:r>
              <a:rPr lang="en-CA" dirty="0"/>
              <a:t> </a:t>
            </a:r>
            <a:r>
              <a:rPr lang="en-CA" b="1" dirty="0">
                <a:solidFill>
                  <a:srgbClr val="0070C0"/>
                </a:solidFill>
              </a:rPr>
              <a:t>Athanasius</a:t>
            </a:r>
            <a:endParaRPr lang="en-CA" b="1" dirty="0"/>
          </a:p>
        </p:txBody>
      </p:sp>
      <p:sp>
        <p:nvSpPr>
          <p:cNvPr id="3" name="Content Placeholder 2">
            <a:extLst>
              <a:ext uri="{FF2B5EF4-FFF2-40B4-BE49-F238E27FC236}">
                <a16:creationId xmlns:a16="http://schemas.microsoft.com/office/drawing/2014/main" id="{F3415CEA-8090-C9AE-84E9-7ED2AB1056AC}"/>
              </a:ext>
            </a:extLst>
          </p:cNvPr>
          <p:cNvSpPr>
            <a:spLocks noGrp="1"/>
          </p:cNvSpPr>
          <p:nvPr>
            <p:ph idx="1"/>
          </p:nvPr>
        </p:nvSpPr>
        <p:spPr>
          <a:xfrm>
            <a:off x="457200" y="1600200"/>
            <a:ext cx="8229600" cy="4419600"/>
          </a:xfrm>
        </p:spPr>
        <p:txBody>
          <a:bodyPr>
            <a:normAutofit fontScale="92500" lnSpcReduction="10000"/>
          </a:bodyPr>
          <a:lstStyle/>
          <a:p>
            <a:pPr marL="0" indent="0">
              <a:buNone/>
            </a:pPr>
            <a:r>
              <a:rPr lang="en-CA" dirty="0">
                <a:solidFill>
                  <a:srgbClr val="953B16"/>
                </a:solidFill>
              </a:rPr>
              <a:t>Arius</a:t>
            </a:r>
          </a:p>
          <a:p>
            <a:r>
              <a:rPr lang="en-CA" dirty="0"/>
              <a:t>“But of that day and hour, no one knows, not even the angels of heaven, but My Father only” </a:t>
            </a:r>
            <a:r>
              <a:rPr lang="en-CA" sz="2600" b="1" dirty="0"/>
              <a:t>(Matthew 24:36)</a:t>
            </a:r>
          </a:p>
          <a:p>
            <a:endParaRPr lang="en-CA" dirty="0"/>
          </a:p>
          <a:p>
            <a:pPr marL="0" indent="0">
              <a:buNone/>
            </a:pPr>
            <a:r>
              <a:rPr lang="en-CA" b="1" dirty="0">
                <a:solidFill>
                  <a:srgbClr val="0070C0"/>
                </a:solidFill>
                <a:highlight>
                  <a:srgbClr val="C0C0C0"/>
                </a:highlight>
              </a:rPr>
              <a:t> Saint Athanasius </a:t>
            </a:r>
            <a:r>
              <a:rPr lang="en-CA" sz="400" b="1" dirty="0">
                <a:solidFill>
                  <a:srgbClr val="0070C0"/>
                </a:solidFill>
                <a:highlight>
                  <a:srgbClr val="C0C0C0"/>
                </a:highlight>
              </a:rPr>
              <a:t>.</a:t>
            </a:r>
          </a:p>
          <a:p>
            <a:r>
              <a:rPr lang="en-CA" dirty="0"/>
              <a:t>Our Lord said this as He was in the flesh, the Son of Man. However, Saint Peter said to Him,</a:t>
            </a:r>
            <a:br>
              <a:rPr lang="en-CA" dirty="0"/>
            </a:br>
            <a:r>
              <a:rPr lang="en-CA" dirty="0"/>
              <a:t>“Lord, you know all things” </a:t>
            </a:r>
            <a:r>
              <a:rPr lang="en-CA" sz="2600" b="1" dirty="0"/>
              <a:t>(John 21:17)</a:t>
            </a:r>
            <a:endParaRPr lang="en-CA" b="1" dirty="0"/>
          </a:p>
        </p:txBody>
      </p:sp>
    </p:spTree>
    <p:extLst>
      <p:ext uri="{BB962C8B-B14F-4D97-AF65-F5344CB8AC3E}">
        <p14:creationId xmlns:p14="http://schemas.microsoft.com/office/powerpoint/2010/main" val="321648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03418-A721-0100-F952-A339288B59B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262BB2-ED68-98D4-6F7C-BCC5A6C1FDD6}"/>
              </a:ext>
            </a:extLst>
          </p:cNvPr>
          <p:cNvSpPr/>
          <p:nvPr/>
        </p:nvSpPr>
        <p:spPr>
          <a:xfrm>
            <a:off x="228600" y="3886200"/>
            <a:ext cx="8610600" cy="2209800"/>
          </a:xfrm>
          <a:prstGeom prst="roundRect">
            <a:avLst/>
          </a:prstGeom>
          <a:noFill/>
          <a:ln>
            <a:solidFill>
              <a:srgbClr val="4F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0B4FFE1-81F7-484F-5419-BABA4D62D343}"/>
              </a:ext>
            </a:extLst>
          </p:cNvPr>
          <p:cNvSpPr>
            <a:spLocks noGrp="1"/>
          </p:cNvSpPr>
          <p:nvPr>
            <p:ph type="title"/>
          </p:nvPr>
        </p:nvSpPr>
        <p:spPr/>
        <p:txBody>
          <a:bodyPr/>
          <a:lstStyle/>
          <a:p>
            <a:r>
              <a:rPr lang="en-CA" dirty="0">
                <a:solidFill>
                  <a:schemeClr val="accent6">
                    <a:lumMod val="50000"/>
                  </a:schemeClr>
                </a:solidFill>
              </a:rPr>
              <a:t>Arius</a:t>
            </a:r>
            <a:r>
              <a:rPr lang="en-CA" dirty="0"/>
              <a:t> </a:t>
            </a:r>
            <a:r>
              <a:rPr lang="en-CA" dirty="0">
                <a:solidFill>
                  <a:schemeClr val="bg1">
                    <a:lumMod val="65000"/>
                  </a:schemeClr>
                </a:solidFill>
                <a:latin typeface="Brush Script MT" panose="03060802040406070304" pitchFamily="66" charset="0"/>
              </a:rPr>
              <a:t>versus</a:t>
            </a:r>
            <a:r>
              <a:rPr lang="en-CA" dirty="0"/>
              <a:t> </a:t>
            </a:r>
            <a:r>
              <a:rPr lang="en-CA" b="1" dirty="0">
                <a:solidFill>
                  <a:srgbClr val="0070C0"/>
                </a:solidFill>
              </a:rPr>
              <a:t>Athanasius</a:t>
            </a:r>
            <a:endParaRPr lang="en-CA" b="1" dirty="0"/>
          </a:p>
        </p:txBody>
      </p:sp>
      <p:sp>
        <p:nvSpPr>
          <p:cNvPr id="3" name="Content Placeholder 2">
            <a:extLst>
              <a:ext uri="{FF2B5EF4-FFF2-40B4-BE49-F238E27FC236}">
                <a16:creationId xmlns:a16="http://schemas.microsoft.com/office/drawing/2014/main" id="{6F65B5ED-5630-2EF7-279C-568AE3EB933A}"/>
              </a:ext>
            </a:extLst>
          </p:cNvPr>
          <p:cNvSpPr>
            <a:spLocks noGrp="1"/>
          </p:cNvSpPr>
          <p:nvPr>
            <p:ph idx="1"/>
          </p:nvPr>
        </p:nvSpPr>
        <p:spPr>
          <a:xfrm>
            <a:off x="457200" y="1600200"/>
            <a:ext cx="8229600" cy="4495800"/>
          </a:xfrm>
        </p:spPr>
        <p:txBody>
          <a:bodyPr>
            <a:normAutofit lnSpcReduction="10000"/>
          </a:bodyPr>
          <a:lstStyle/>
          <a:p>
            <a:pPr marL="0" indent="0">
              <a:buNone/>
            </a:pPr>
            <a:r>
              <a:rPr lang="en-CA" dirty="0">
                <a:solidFill>
                  <a:srgbClr val="953B16"/>
                </a:solidFill>
              </a:rPr>
              <a:t>Arius</a:t>
            </a:r>
          </a:p>
          <a:p>
            <a:r>
              <a:rPr lang="en-CA" dirty="0"/>
              <a:t>“I do not seek My own will but the will of the Father who sent Me” </a:t>
            </a:r>
            <a:r>
              <a:rPr lang="en-CA" sz="2600" b="1" dirty="0"/>
              <a:t>(John 5:30)</a:t>
            </a:r>
          </a:p>
          <a:p>
            <a:endParaRPr lang="en-CA" dirty="0"/>
          </a:p>
          <a:p>
            <a:pPr marL="0" indent="0">
              <a:buNone/>
            </a:pPr>
            <a:r>
              <a:rPr lang="en-CA" b="1" dirty="0">
                <a:solidFill>
                  <a:srgbClr val="0070C0"/>
                </a:solidFill>
                <a:highlight>
                  <a:srgbClr val="C0C0C0"/>
                </a:highlight>
              </a:rPr>
              <a:t> Saint Athanasius </a:t>
            </a:r>
            <a:r>
              <a:rPr lang="en-CA" sz="400" b="1" dirty="0">
                <a:solidFill>
                  <a:srgbClr val="0070C0"/>
                </a:solidFill>
                <a:highlight>
                  <a:srgbClr val="C0C0C0"/>
                </a:highlight>
              </a:rPr>
              <a:t>.</a:t>
            </a:r>
          </a:p>
          <a:p>
            <a:r>
              <a:rPr lang="en-CA" dirty="0"/>
              <a:t>“He who has seen Me has seen My Father”</a:t>
            </a:r>
            <a:br>
              <a:rPr lang="en-CA" dirty="0"/>
            </a:br>
            <a:r>
              <a:rPr lang="en-CA" sz="2600" b="1" dirty="0"/>
              <a:t>(John 14:9)</a:t>
            </a:r>
          </a:p>
          <a:p>
            <a:r>
              <a:rPr lang="en-CA" dirty="0"/>
              <a:t>“I am in My Father and My Father is in Me”</a:t>
            </a:r>
            <a:br>
              <a:rPr lang="en-CA" dirty="0"/>
            </a:br>
            <a:r>
              <a:rPr lang="en-CA" sz="2600" b="1" dirty="0"/>
              <a:t>(John 14:10)</a:t>
            </a:r>
            <a:endParaRPr lang="en-CA" b="1" dirty="0"/>
          </a:p>
        </p:txBody>
      </p:sp>
    </p:spTree>
    <p:extLst>
      <p:ext uri="{BB962C8B-B14F-4D97-AF65-F5344CB8AC3E}">
        <p14:creationId xmlns:p14="http://schemas.microsoft.com/office/powerpoint/2010/main" val="295230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C67BE-BE18-31BF-419E-6110C0546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B6947-E400-A2A5-61BE-FD6A335AB479}"/>
              </a:ext>
            </a:extLst>
          </p:cNvPr>
          <p:cNvSpPr>
            <a:spLocks noGrp="1"/>
          </p:cNvSpPr>
          <p:nvPr>
            <p:ph type="title"/>
          </p:nvPr>
        </p:nvSpPr>
        <p:spPr/>
        <p:txBody>
          <a:bodyPr/>
          <a:lstStyle/>
          <a:p>
            <a:pPr algn="l"/>
            <a:r>
              <a:rPr lang="en-CA" b="1" dirty="0">
                <a:solidFill>
                  <a:srgbClr val="953B16"/>
                </a:solidFill>
              </a:rPr>
              <a:t>Statement of Anathema</a:t>
            </a:r>
          </a:p>
        </p:txBody>
      </p:sp>
      <p:sp>
        <p:nvSpPr>
          <p:cNvPr id="3" name="Content Placeholder 2">
            <a:extLst>
              <a:ext uri="{FF2B5EF4-FFF2-40B4-BE49-F238E27FC236}">
                <a16:creationId xmlns:a16="http://schemas.microsoft.com/office/drawing/2014/main" id="{29DB05BD-EECC-9FEB-C6DF-97E58F905CA5}"/>
              </a:ext>
            </a:extLst>
          </p:cNvPr>
          <p:cNvSpPr>
            <a:spLocks noGrp="1"/>
          </p:cNvSpPr>
          <p:nvPr>
            <p:ph idx="1"/>
          </p:nvPr>
        </p:nvSpPr>
        <p:spPr>
          <a:xfrm>
            <a:off x="457200" y="1430338"/>
            <a:ext cx="8229600" cy="4983162"/>
          </a:xfrm>
        </p:spPr>
        <p:txBody>
          <a:bodyPr>
            <a:normAutofit/>
          </a:bodyPr>
          <a:lstStyle/>
          <a:p>
            <a:pPr marL="0" indent="0">
              <a:buNone/>
            </a:pPr>
            <a:r>
              <a:rPr lang="en-CA" dirty="0"/>
              <a:t>“As for them who say</a:t>
            </a:r>
            <a:br>
              <a:rPr lang="en-CA" dirty="0"/>
            </a:br>
            <a:r>
              <a:rPr lang="en-CA" dirty="0"/>
              <a:t> concerning the Son of God,</a:t>
            </a:r>
          </a:p>
          <a:p>
            <a:r>
              <a:rPr lang="en-CA" dirty="0"/>
              <a:t>there was a time when He was not,</a:t>
            </a:r>
          </a:p>
          <a:p>
            <a:r>
              <a:rPr lang="en-CA" b="1" dirty="0">
                <a:solidFill>
                  <a:schemeClr val="bg1">
                    <a:lumMod val="50000"/>
                  </a:schemeClr>
                </a:solidFill>
              </a:rPr>
              <a:t>OR</a:t>
            </a:r>
            <a:r>
              <a:rPr lang="en-CA" dirty="0"/>
              <a:t> He was not before He was produced,</a:t>
            </a:r>
          </a:p>
          <a:p>
            <a:r>
              <a:rPr lang="en-CA" b="1" dirty="0">
                <a:solidFill>
                  <a:schemeClr val="bg1">
                    <a:lumMod val="50000"/>
                  </a:schemeClr>
                </a:solidFill>
              </a:rPr>
              <a:t>OR</a:t>
            </a:r>
            <a:r>
              <a:rPr lang="en-CA" dirty="0"/>
              <a:t> He was produced from things that are not,</a:t>
            </a:r>
          </a:p>
          <a:p>
            <a:r>
              <a:rPr lang="en-CA" b="1" dirty="0">
                <a:solidFill>
                  <a:schemeClr val="bg1">
                    <a:lumMod val="50000"/>
                  </a:schemeClr>
                </a:solidFill>
              </a:rPr>
              <a:t>OR</a:t>
            </a:r>
            <a:r>
              <a:rPr lang="en-CA" dirty="0"/>
              <a:t> He is of another substance or essence, or created, or subject to conversion or mutation,</a:t>
            </a:r>
          </a:p>
          <a:p>
            <a:pPr marL="0" indent="0">
              <a:buNone/>
            </a:pPr>
            <a:r>
              <a:rPr lang="en-CA" dirty="0"/>
              <a:t>the Universal Apostolic Church</a:t>
            </a:r>
            <a:br>
              <a:rPr lang="en-CA" dirty="0"/>
            </a:br>
            <a:r>
              <a:rPr lang="en-CA" dirty="0"/>
              <a:t> says let them be </a:t>
            </a:r>
            <a:r>
              <a:rPr lang="en-CA" b="1" dirty="0"/>
              <a:t>anathema</a:t>
            </a:r>
            <a:r>
              <a:rPr lang="en-CA" dirty="0"/>
              <a:t>”</a:t>
            </a:r>
          </a:p>
        </p:txBody>
      </p:sp>
    </p:spTree>
    <p:extLst>
      <p:ext uri="{BB962C8B-B14F-4D97-AF65-F5344CB8AC3E}">
        <p14:creationId xmlns:p14="http://schemas.microsoft.com/office/powerpoint/2010/main" val="3981427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D89D-E057-A5E0-7C59-54E9B3BB540E}"/>
              </a:ext>
            </a:extLst>
          </p:cNvPr>
          <p:cNvSpPr>
            <a:spLocks noGrp="1"/>
          </p:cNvSpPr>
          <p:nvPr>
            <p:ph type="title"/>
          </p:nvPr>
        </p:nvSpPr>
        <p:spPr>
          <a:xfrm>
            <a:off x="457200" y="198438"/>
            <a:ext cx="8229600" cy="563562"/>
          </a:xfrm>
        </p:spPr>
        <p:txBody>
          <a:bodyPr>
            <a:normAutofit fontScale="90000"/>
          </a:bodyPr>
          <a:lstStyle/>
          <a:p>
            <a:r>
              <a:rPr lang="en-CA" dirty="0">
                <a:latin typeface="Brush Script MT" panose="03060802040406070304" pitchFamily="66" charset="0"/>
              </a:rPr>
              <a:t>In Nicaea …</a:t>
            </a:r>
          </a:p>
        </p:txBody>
      </p:sp>
      <p:sp>
        <p:nvSpPr>
          <p:cNvPr id="3" name="Content Placeholder 2">
            <a:extLst>
              <a:ext uri="{FF2B5EF4-FFF2-40B4-BE49-F238E27FC236}">
                <a16:creationId xmlns:a16="http://schemas.microsoft.com/office/drawing/2014/main" id="{002FC749-8B76-888B-1315-FEEA65A775B3}"/>
              </a:ext>
            </a:extLst>
          </p:cNvPr>
          <p:cNvSpPr>
            <a:spLocks noGrp="1"/>
          </p:cNvSpPr>
          <p:nvPr>
            <p:ph idx="1"/>
          </p:nvPr>
        </p:nvSpPr>
        <p:spPr>
          <a:xfrm>
            <a:off x="228600" y="838200"/>
            <a:ext cx="8686800" cy="6019800"/>
          </a:xfrm>
        </p:spPr>
        <p:txBody>
          <a:bodyPr>
            <a:normAutofit fontScale="77500" lnSpcReduction="20000"/>
          </a:bodyPr>
          <a:lstStyle/>
          <a:p>
            <a:pPr marL="514350" indent="-514350">
              <a:buClr>
                <a:srgbClr val="A6A6A6"/>
              </a:buClr>
              <a:buFont typeface="+mj-lt"/>
              <a:buAutoNum type="arabicPeriod"/>
            </a:pPr>
            <a:r>
              <a:rPr lang="en-US" b="1" dirty="0"/>
              <a:t>Truly we believe in one God</a:t>
            </a:r>
            <a:r>
              <a:rPr lang="en-US" dirty="0"/>
              <a:t>, God the Father, the Pantocrator, Creator of heaven and earth, and all things seen and unseen.</a:t>
            </a:r>
          </a:p>
          <a:p>
            <a:pPr marL="514350" indent="-514350">
              <a:buClr>
                <a:srgbClr val="A6A6A6"/>
              </a:buClr>
              <a:buFont typeface="+mj-lt"/>
              <a:buAutoNum type="arabicPeriod"/>
            </a:pPr>
            <a:endParaRPr lang="en-US" sz="1500" b="1" dirty="0"/>
          </a:p>
          <a:p>
            <a:pPr marL="514350" indent="-514350">
              <a:buClr>
                <a:srgbClr val="A6A6A6"/>
              </a:buClr>
              <a:buFont typeface="+mj-lt"/>
              <a:buAutoNum type="arabicPeriod"/>
            </a:pPr>
            <a:r>
              <a:rPr lang="en-US" b="1" dirty="0"/>
              <a:t>We believe in one Lord</a:t>
            </a:r>
            <a:r>
              <a:rPr lang="en-US" dirty="0"/>
              <a:t>, Jesus Christ, the only-begotten Son of God, begotten of the Father before all ages.</a:t>
            </a:r>
          </a:p>
          <a:p>
            <a:pPr marL="514350" indent="-514350">
              <a:buClr>
                <a:srgbClr val="A6A6A6"/>
              </a:buClr>
              <a:buFont typeface="+mj-lt"/>
              <a:buAutoNum type="arabicPeriod"/>
            </a:pPr>
            <a:r>
              <a:rPr lang="en-US" dirty="0"/>
              <a:t>Light of Light, true God of true God; begotten, not created; of one essence with the Father; by whom all things were made.</a:t>
            </a:r>
          </a:p>
          <a:p>
            <a:pPr marL="514350" indent="-514350">
              <a:buClr>
                <a:srgbClr val="A6A6A6"/>
              </a:buClr>
              <a:buFont typeface="+mj-lt"/>
              <a:buAutoNum type="arabicPeriod"/>
            </a:pPr>
            <a:endParaRPr lang="en-US" sz="1500" dirty="0"/>
          </a:p>
          <a:p>
            <a:pPr marL="514350" indent="-514350">
              <a:buClr>
                <a:srgbClr val="A6A6A6"/>
              </a:buClr>
              <a:buFont typeface="+mj-lt"/>
              <a:buAutoNum type="arabicPeriod"/>
            </a:pPr>
            <a:r>
              <a:rPr lang="en-US" dirty="0"/>
              <a:t>Who for us men and for our salvation came down</a:t>
            </a:r>
            <a:br>
              <a:rPr lang="en-US" dirty="0"/>
            </a:br>
            <a:r>
              <a:rPr lang="en-US" dirty="0"/>
              <a:t>from heaven, was incarnate of the Holy Spirit and</a:t>
            </a:r>
            <a:br>
              <a:rPr lang="en-US" dirty="0"/>
            </a:br>
            <a:r>
              <a:rPr lang="en-US" dirty="0"/>
              <a:t>of the Virgin Mary, and became man.</a:t>
            </a:r>
          </a:p>
          <a:p>
            <a:pPr marL="514350" indent="-514350">
              <a:buClr>
                <a:srgbClr val="A6A6A6"/>
              </a:buClr>
              <a:buFont typeface="+mj-lt"/>
              <a:buAutoNum type="arabicPeriod"/>
            </a:pPr>
            <a:r>
              <a:rPr lang="en-US" dirty="0"/>
              <a:t>And He was crucified for us under Pontius Pilate,</a:t>
            </a:r>
            <a:br>
              <a:rPr lang="en-US" dirty="0"/>
            </a:br>
            <a:r>
              <a:rPr lang="en-US" dirty="0"/>
              <a:t>suffered and was buried, and on the third day</a:t>
            </a:r>
            <a:br>
              <a:rPr lang="en-US" dirty="0"/>
            </a:br>
            <a:r>
              <a:rPr lang="en-US" dirty="0"/>
              <a:t>He rose from the dead according to the Scriptures.</a:t>
            </a:r>
          </a:p>
          <a:p>
            <a:pPr marL="514350" indent="-514350">
              <a:buClr>
                <a:srgbClr val="A6A6A6"/>
              </a:buClr>
              <a:buFont typeface="+mj-lt"/>
              <a:buAutoNum type="arabicPeriod"/>
            </a:pPr>
            <a:r>
              <a:rPr lang="en-US" dirty="0"/>
              <a:t>Ascended into the heavens;</a:t>
            </a:r>
            <a:br>
              <a:rPr lang="en-US" dirty="0"/>
            </a:br>
            <a:r>
              <a:rPr lang="en-US" dirty="0"/>
              <a:t>He sits at the right hand of His Father,</a:t>
            </a:r>
          </a:p>
          <a:p>
            <a:pPr marL="514350" indent="-514350">
              <a:buClr>
                <a:srgbClr val="A6A6A6"/>
              </a:buClr>
              <a:buFont typeface="+mj-lt"/>
              <a:buAutoNum type="arabicPeriod"/>
            </a:pPr>
            <a:r>
              <a:rPr lang="en-US" dirty="0"/>
              <a:t>and He is coming again in His glory to judge the living</a:t>
            </a:r>
            <a:br>
              <a:rPr lang="en-US" dirty="0"/>
            </a:br>
            <a:r>
              <a:rPr lang="en-US" dirty="0"/>
              <a:t>and the dead, whose kingdom shall have no end.</a:t>
            </a:r>
          </a:p>
          <a:p>
            <a:pPr marL="514350" indent="-514350">
              <a:buClr>
                <a:srgbClr val="A6A6A6"/>
              </a:buClr>
              <a:buFont typeface="+mj-lt"/>
              <a:buAutoNum type="arabicPeriod"/>
            </a:pPr>
            <a:endParaRPr lang="en-CA" dirty="0"/>
          </a:p>
        </p:txBody>
      </p:sp>
    </p:spTree>
    <p:extLst>
      <p:ext uri="{BB962C8B-B14F-4D97-AF65-F5344CB8AC3E}">
        <p14:creationId xmlns:p14="http://schemas.microsoft.com/office/powerpoint/2010/main" val="3366396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1035E-3941-0AE5-C500-BD8FAD5BB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BB3D9D-0541-C426-F9D7-06DD421789DF}"/>
              </a:ext>
            </a:extLst>
          </p:cNvPr>
          <p:cNvSpPr>
            <a:spLocks noGrp="1"/>
          </p:cNvSpPr>
          <p:nvPr>
            <p:ph type="title"/>
          </p:nvPr>
        </p:nvSpPr>
        <p:spPr>
          <a:xfrm>
            <a:off x="457200" y="198438"/>
            <a:ext cx="8229600" cy="563562"/>
          </a:xfrm>
        </p:spPr>
        <p:txBody>
          <a:bodyPr>
            <a:normAutofit fontScale="90000"/>
          </a:bodyPr>
          <a:lstStyle/>
          <a:p>
            <a:r>
              <a:rPr lang="en-CA" dirty="0">
                <a:latin typeface="Brush Script MT" panose="03060802040406070304" pitchFamily="66" charset="0"/>
              </a:rPr>
              <a:t>In Nicaea …</a:t>
            </a:r>
          </a:p>
        </p:txBody>
      </p:sp>
      <p:sp>
        <p:nvSpPr>
          <p:cNvPr id="3" name="Content Placeholder 2">
            <a:extLst>
              <a:ext uri="{FF2B5EF4-FFF2-40B4-BE49-F238E27FC236}">
                <a16:creationId xmlns:a16="http://schemas.microsoft.com/office/drawing/2014/main" id="{54300718-A573-C3C7-7D63-59BB5077D93A}"/>
              </a:ext>
            </a:extLst>
          </p:cNvPr>
          <p:cNvSpPr>
            <a:spLocks noGrp="1"/>
          </p:cNvSpPr>
          <p:nvPr>
            <p:ph idx="1"/>
          </p:nvPr>
        </p:nvSpPr>
        <p:spPr>
          <a:xfrm>
            <a:off x="228600" y="838200"/>
            <a:ext cx="8686800" cy="6019800"/>
          </a:xfrm>
        </p:spPr>
        <p:txBody>
          <a:bodyPr>
            <a:normAutofit fontScale="77500" lnSpcReduction="20000"/>
          </a:bodyPr>
          <a:lstStyle/>
          <a:p>
            <a:pPr marL="514350" indent="-514350">
              <a:buFont typeface="+mj-lt"/>
              <a:buAutoNum type="arabicPeriod"/>
            </a:pPr>
            <a:r>
              <a:rPr lang="en-US" b="1" dirty="0"/>
              <a:t>Truly we believe in one God</a:t>
            </a:r>
            <a:r>
              <a:rPr lang="en-US" dirty="0"/>
              <a:t>, God the Father, the Pantocrator, Creator of heaven and earth, and all things seen and unseen.</a:t>
            </a:r>
          </a:p>
          <a:p>
            <a:pPr marL="514350" indent="-514350">
              <a:buFont typeface="+mj-lt"/>
              <a:buAutoNum type="arabicPeriod"/>
            </a:pPr>
            <a:endParaRPr lang="en-US" sz="1500" b="1" dirty="0"/>
          </a:p>
          <a:p>
            <a:pPr marL="514350" indent="-514350">
              <a:buFont typeface="+mj-lt"/>
              <a:buAutoNum type="arabicPeriod"/>
            </a:pPr>
            <a:r>
              <a:rPr lang="en-US" b="1" dirty="0"/>
              <a:t>We believe in one Lord</a:t>
            </a:r>
            <a:r>
              <a:rPr lang="en-US" dirty="0"/>
              <a:t>, Jesus Christ, the only-begotten Son of God, begotten of the Father before all ages.</a:t>
            </a:r>
          </a:p>
          <a:p>
            <a:pPr marL="514350" indent="-514350">
              <a:buFont typeface="+mj-lt"/>
              <a:buAutoNum type="arabicPeriod"/>
            </a:pPr>
            <a:r>
              <a:rPr lang="en-US" dirty="0"/>
              <a:t>Light of Light, true God of true God; begotten, not created; of one essence with the Father; by whom all things were made.</a:t>
            </a:r>
          </a:p>
          <a:p>
            <a:pPr marL="514350" indent="-514350">
              <a:buFont typeface="+mj-lt"/>
              <a:buAutoNum type="arabicPeriod"/>
            </a:pPr>
            <a:endParaRPr lang="en-US" sz="1500" dirty="0"/>
          </a:p>
          <a:p>
            <a:pPr marL="514350" indent="-514350">
              <a:buFont typeface="+mj-lt"/>
              <a:buAutoNum type="arabicPeriod"/>
            </a:pPr>
            <a:r>
              <a:rPr lang="en-US" dirty="0"/>
              <a:t>Who for us men and for our salvation came down</a:t>
            </a:r>
            <a:br>
              <a:rPr lang="en-US" dirty="0"/>
            </a:br>
            <a:r>
              <a:rPr lang="en-US" dirty="0"/>
              <a:t>from heaven, was incarnate of the Holy Spirit and</a:t>
            </a:r>
            <a:br>
              <a:rPr lang="en-US" dirty="0"/>
            </a:br>
            <a:r>
              <a:rPr lang="en-US" dirty="0"/>
              <a:t>of the Virgin Mary, and became man.</a:t>
            </a:r>
          </a:p>
          <a:p>
            <a:pPr marL="514350" indent="-514350">
              <a:buFont typeface="+mj-lt"/>
              <a:buAutoNum type="arabicPeriod"/>
            </a:pPr>
            <a:r>
              <a:rPr lang="en-US" dirty="0"/>
              <a:t>And He was crucified for us under Pontius Pilate,</a:t>
            </a:r>
            <a:br>
              <a:rPr lang="en-US" dirty="0"/>
            </a:br>
            <a:r>
              <a:rPr lang="en-US" dirty="0"/>
              <a:t>suffered and was buried, and on the third day</a:t>
            </a:r>
            <a:br>
              <a:rPr lang="en-US" dirty="0"/>
            </a:br>
            <a:r>
              <a:rPr lang="en-US" dirty="0"/>
              <a:t>He rose from the dead according to the Scriptures.</a:t>
            </a:r>
          </a:p>
          <a:p>
            <a:pPr marL="514350" indent="-514350">
              <a:buFont typeface="+mj-lt"/>
              <a:buAutoNum type="arabicPeriod"/>
            </a:pPr>
            <a:r>
              <a:rPr lang="en-US" dirty="0"/>
              <a:t>Ascended into the heavens;</a:t>
            </a:r>
            <a:br>
              <a:rPr lang="en-US" dirty="0"/>
            </a:br>
            <a:r>
              <a:rPr lang="en-US" dirty="0"/>
              <a:t>He sits at the right hand of His Father,</a:t>
            </a:r>
          </a:p>
          <a:p>
            <a:pPr marL="514350" indent="-514350">
              <a:buFont typeface="+mj-lt"/>
              <a:buAutoNum type="arabicPeriod"/>
            </a:pPr>
            <a:r>
              <a:rPr lang="en-US" dirty="0"/>
              <a:t>and He is coming again in His glory to judge the living</a:t>
            </a:r>
            <a:br>
              <a:rPr lang="en-US" dirty="0"/>
            </a:br>
            <a:r>
              <a:rPr lang="en-US" dirty="0"/>
              <a:t>and the dead, whose kingdom shall have no end.</a:t>
            </a:r>
          </a:p>
        </p:txBody>
      </p:sp>
      <p:sp>
        <p:nvSpPr>
          <p:cNvPr id="4" name="Rectangle: Rounded Corners 3">
            <a:extLst>
              <a:ext uri="{FF2B5EF4-FFF2-40B4-BE49-F238E27FC236}">
                <a16:creationId xmlns:a16="http://schemas.microsoft.com/office/drawing/2014/main" id="{73CFE313-A98B-08ED-6C93-D655A18584B7}"/>
              </a:ext>
            </a:extLst>
          </p:cNvPr>
          <p:cNvSpPr/>
          <p:nvPr/>
        </p:nvSpPr>
        <p:spPr>
          <a:xfrm>
            <a:off x="228600" y="762000"/>
            <a:ext cx="8686800" cy="762000"/>
          </a:xfrm>
          <a:prstGeom prst="roundRect">
            <a:avLst/>
          </a:prstGeom>
          <a:solidFill>
            <a:srgbClr val="4F81BD">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effectLst>
                  <a:outerShdw blurRad="38100" dist="38100" dir="2700000" algn="tl">
                    <a:srgbClr val="000000">
                      <a:alpha val="43137"/>
                    </a:srgbClr>
                  </a:outerShdw>
                </a:effectLst>
              </a:rPr>
              <a:t>We believe in God, the Father.</a:t>
            </a:r>
          </a:p>
        </p:txBody>
      </p:sp>
      <p:sp>
        <p:nvSpPr>
          <p:cNvPr id="5" name="Rectangle: Rounded Corners 4">
            <a:extLst>
              <a:ext uri="{FF2B5EF4-FFF2-40B4-BE49-F238E27FC236}">
                <a16:creationId xmlns:a16="http://schemas.microsoft.com/office/drawing/2014/main" id="{1291E714-E5A9-1DDE-3277-19F6E4827AE5}"/>
              </a:ext>
            </a:extLst>
          </p:cNvPr>
          <p:cNvSpPr/>
          <p:nvPr/>
        </p:nvSpPr>
        <p:spPr>
          <a:xfrm>
            <a:off x="228600" y="1676400"/>
            <a:ext cx="8686800" cy="1447800"/>
          </a:xfrm>
          <a:prstGeom prst="roundRect">
            <a:avLst/>
          </a:prstGeom>
          <a:solidFill>
            <a:srgbClr val="4F81BD">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effectLst>
                  <a:outerShdw blurRad="38100" dist="38100" dir="2700000" algn="tl">
                    <a:srgbClr val="000000">
                      <a:alpha val="43137"/>
                    </a:srgbClr>
                  </a:outerShdw>
                </a:effectLst>
              </a:rPr>
              <a:t>We believe in Jesus Christ our God, the Son.</a:t>
            </a:r>
          </a:p>
        </p:txBody>
      </p:sp>
      <p:sp>
        <p:nvSpPr>
          <p:cNvPr id="6" name="Rectangle: Rounded Corners 5">
            <a:extLst>
              <a:ext uri="{FF2B5EF4-FFF2-40B4-BE49-F238E27FC236}">
                <a16:creationId xmlns:a16="http://schemas.microsoft.com/office/drawing/2014/main" id="{3C9C8A99-3FD9-67C9-891A-8ADF048D7B0C}"/>
              </a:ext>
            </a:extLst>
          </p:cNvPr>
          <p:cNvSpPr/>
          <p:nvPr/>
        </p:nvSpPr>
        <p:spPr>
          <a:xfrm>
            <a:off x="228600" y="3276600"/>
            <a:ext cx="8686800" cy="3505200"/>
          </a:xfrm>
          <a:prstGeom prst="roundRect">
            <a:avLst>
              <a:gd name="adj" fmla="val 8334"/>
            </a:avLst>
          </a:prstGeom>
          <a:solidFill>
            <a:srgbClr val="4F81BD">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effectLst>
                  <a:outerShdw blurRad="38100" dist="38100" dir="2700000" algn="tl">
                    <a:srgbClr val="000000">
                      <a:alpha val="43137"/>
                    </a:srgbClr>
                  </a:outerShdw>
                </a:effectLst>
              </a:rPr>
              <a:t>Christ’s work for our Salvation</a:t>
            </a:r>
            <a:br>
              <a:rPr lang="en-CA" sz="3200" b="1" dirty="0">
                <a:effectLst>
                  <a:outerShdw blurRad="38100" dist="38100" dir="2700000" algn="tl">
                    <a:srgbClr val="000000">
                      <a:alpha val="43137"/>
                    </a:srgbClr>
                  </a:outerShdw>
                </a:effectLst>
              </a:rPr>
            </a:br>
            <a:r>
              <a:rPr lang="en-CA" sz="3200" b="1" dirty="0">
                <a:effectLst>
                  <a:outerShdw blurRad="38100" dist="38100" dir="2700000" algn="tl">
                    <a:srgbClr val="000000">
                      <a:alpha val="43137"/>
                    </a:srgbClr>
                  </a:outerShdw>
                </a:effectLst>
              </a:rPr>
              <a:t>(</a:t>
            </a:r>
            <a:r>
              <a:rPr lang="en-CA" sz="3200" b="1" u="sng" dirty="0">
                <a:effectLst>
                  <a:outerShdw blurRad="38100" dist="38100" dir="2700000" algn="tl">
                    <a:srgbClr val="000000">
                      <a:alpha val="43137"/>
                    </a:srgbClr>
                  </a:outerShdw>
                </a:effectLst>
              </a:rPr>
              <a:t>His First Coming is to Save</a:t>
            </a:r>
            <a:r>
              <a:rPr lang="en-CA" sz="3200" b="1" dirty="0">
                <a:effectLst>
                  <a:outerShdw blurRad="38100" dist="38100" dir="2700000" algn="tl">
                    <a:srgbClr val="000000">
                      <a:alpha val="43137"/>
                    </a:srgbClr>
                  </a:outerShdw>
                </a:effectLst>
              </a:rPr>
              <a:t>)</a:t>
            </a:r>
            <a:br>
              <a:rPr lang="en-CA" sz="3200" b="1" dirty="0">
                <a:effectLst>
                  <a:outerShdw blurRad="38100" dist="38100" dir="2700000" algn="tl">
                    <a:srgbClr val="000000">
                      <a:alpha val="43137"/>
                    </a:srgbClr>
                  </a:outerShdw>
                </a:effectLst>
              </a:rPr>
            </a:br>
            <a:r>
              <a:rPr lang="en-CA" sz="3200" b="1" dirty="0">
                <a:effectLst>
                  <a:outerShdw blurRad="38100" dist="38100" dir="2700000" algn="tl">
                    <a:srgbClr val="000000">
                      <a:alpha val="43137"/>
                    </a:srgbClr>
                  </a:outerShdw>
                </a:effectLst>
              </a:rPr>
              <a:t>Incarnation, Crucifixion, Resurrection, Ascension</a:t>
            </a:r>
          </a:p>
          <a:p>
            <a:pPr algn="ctr"/>
            <a:br>
              <a:rPr lang="en-CA" sz="3200" b="1" dirty="0">
                <a:effectLst>
                  <a:outerShdw blurRad="38100" dist="38100" dir="2700000" algn="tl">
                    <a:srgbClr val="000000">
                      <a:alpha val="43137"/>
                    </a:srgbClr>
                  </a:outerShdw>
                </a:effectLst>
              </a:rPr>
            </a:br>
            <a:r>
              <a:rPr lang="en-CA" sz="3200" b="1" dirty="0">
                <a:effectLst>
                  <a:outerShdw blurRad="38100" dist="38100" dir="2700000" algn="tl">
                    <a:srgbClr val="000000">
                      <a:alpha val="43137"/>
                    </a:srgbClr>
                  </a:outerShdw>
                </a:effectLst>
              </a:rPr>
              <a:t>Christ is coming again</a:t>
            </a:r>
            <a:br>
              <a:rPr lang="en-CA" sz="3200" b="1" dirty="0">
                <a:effectLst>
                  <a:outerShdw blurRad="38100" dist="38100" dir="2700000" algn="tl">
                    <a:srgbClr val="000000">
                      <a:alpha val="43137"/>
                    </a:srgbClr>
                  </a:outerShdw>
                </a:effectLst>
              </a:rPr>
            </a:br>
            <a:r>
              <a:rPr lang="en-CA" sz="3200" b="1" dirty="0">
                <a:effectLst>
                  <a:outerShdw blurRad="38100" dist="38100" dir="2700000" algn="tl">
                    <a:srgbClr val="000000">
                      <a:alpha val="43137"/>
                    </a:srgbClr>
                  </a:outerShdw>
                </a:effectLst>
              </a:rPr>
              <a:t>(</a:t>
            </a:r>
            <a:r>
              <a:rPr lang="en-CA" sz="3200" b="1" u="sng" dirty="0">
                <a:effectLst>
                  <a:outerShdw blurRad="38100" dist="38100" dir="2700000" algn="tl">
                    <a:srgbClr val="000000">
                      <a:alpha val="43137"/>
                    </a:srgbClr>
                  </a:outerShdw>
                </a:effectLst>
              </a:rPr>
              <a:t>His Second Coming is to Judge</a:t>
            </a:r>
            <a:r>
              <a:rPr lang="en-CA" sz="32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41736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9A001-EC20-771F-3B83-6D46B79CB76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FA8AA02-0ED3-DEDD-38C1-1AC1ED149696}"/>
              </a:ext>
            </a:extLst>
          </p:cNvPr>
          <p:cNvSpPr/>
          <p:nvPr/>
        </p:nvSpPr>
        <p:spPr>
          <a:xfrm>
            <a:off x="5017911" y="0"/>
            <a:ext cx="4114800" cy="6858000"/>
          </a:xfrm>
          <a:prstGeom prst="rect">
            <a:avLst/>
          </a:prstGeom>
          <a:solidFill>
            <a:srgbClr val="953B16"/>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CA" dirty="0"/>
          </a:p>
          <a:p>
            <a:pPr algn="ctr"/>
            <a:r>
              <a:rPr lang="en-CA" sz="2800" i="1" dirty="0">
                <a:solidFill>
                  <a:srgbClr val="E6CF99"/>
                </a:solidFill>
                <a:latin typeface="Brush Script MT" panose="03060802040406070304" pitchFamily="66" charset="0"/>
              </a:rPr>
              <a:t>1700 Year Anniversary!</a:t>
            </a:r>
          </a:p>
          <a:p>
            <a:pPr algn="ctr"/>
            <a:r>
              <a:rPr lang="en-CA" sz="2000" i="1" dirty="0">
                <a:solidFill>
                  <a:srgbClr val="E6CF99"/>
                </a:solidFill>
                <a:effectLst>
                  <a:outerShdw blurRad="38100" dist="38100" dir="2700000" algn="tl">
                    <a:srgbClr val="000000">
                      <a:alpha val="43137"/>
                    </a:srgbClr>
                  </a:outerShdw>
                </a:effectLst>
                <a:latin typeface="Brush Script MT" panose="03060802040406070304" pitchFamily="66" charset="0"/>
              </a:rPr>
              <a:t>( from 325 to 2025 )</a:t>
            </a:r>
          </a:p>
        </p:txBody>
      </p:sp>
      <p:pic>
        <p:nvPicPr>
          <p:cNvPr id="7" name="Picture 6">
            <a:extLst>
              <a:ext uri="{FF2B5EF4-FFF2-40B4-BE49-F238E27FC236}">
                <a16:creationId xmlns:a16="http://schemas.microsoft.com/office/drawing/2014/main" id="{A974300A-D2EA-6228-9B25-66C6942DF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8" y="0"/>
            <a:ext cx="5143500" cy="6858000"/>
          </a:xfrm>
          <a:prstGeom prst="rect">
            <a:avLst/>
          </a:prstGeom>
        </p:spPr>
      </p:pic>
      <p:sp>
        <p:nvSpPr>
          <p:cNvPr id="10" name="TextBox 9">
            <a:extLst>
              <a:ext uri="{FF2B5EF4-FFF2-40B4-BE49-F238E27FC236}">
                <a16:creationId xmlns:a16="http://schemas.microsoft.com/office/drawing/2014/main" id="{6F961153-E8DA-D38B-AC4F-B57EC8D1E560}"/>
              </a:ext>
            </a:extLst>
          </p:cNvPr>
          <p:cNvSpPr txBox="1"/>
          <p:nvPr/>
        </p:nvSpPr>
        <p:spPr>
          <a:xfrm>
            <a:off x="5181600" y="5458361"/>
            <a:ext cx="3810000" cy="1323439"/>
          </a:xfrm>
          <a:prstGeom prst="rect">
            <a:avLst/>
          </a:prstGeom>
          <a:noFill/>
        </p:spPr>
        <p:txBody>
          <a:bodyPr wrap="square" rtlCol="0">
            <a:spAutoFit/>
          </a:bodyPr>
          <a:lstStyle/>
          <a:p>
            <a:r>
              <a:rPr lang="en-CA" sz="1600" dirty="0">
                <a:solidFill>
                  <a:srgbClr val="E6CF99"/>
                </a:solidFill>
                <a:hlinkClick r:id="rId3">
                  <a:extLst>
                    <a:ext uri="{A12FA001-AC4F-418D-AE19-62706E023703}">
                      <ahyp:hlinkClr xmlns:ahyp="http://schemas.microsoft.com/office/drawing/2018/hyperlinkcolor" val="tx"/>
                    </a:ext>
                  </a:extLst>
                </a:hlinkClick>
              </a:rPr>
              <a:t>stgeorgestjoseph.ca</a:t>
            </a:r>
            <a:endParaRPr lang="en-CA" sz="1600" dirty="0">
              <a:solidFill>
                <a:srgbClr val="E6CF99"/>
              </a:solidFill>
            </a:endParaRPr>
          </a:p>
          <a:p>
            <a:r>
              <a:rPr lang="en-CA" sz="1600" b="1" i="1" dirty="0">
                <a:solidFill>
                  <a:srgbClr val="E6CF99"/>
                </a:solidFill>
              </a:rPr>
              <a:t>St George &amp; St Joseph, Montr</a:t>
            </a:r>
            <a:r>
              <a:rPr lang="en-CA" sz="1600" b="1" i="1" dirty="0">
                <a:solidFill>
                  <a:srgbClr val="E6CF99"/>
                </a:solidFill>
                <a:latin typeface="Calibri" panose="020F0502020204030204" pitchFamily="34" charset="0"/>
                <a:ea typeface="Calibri" panose="020F0502020204030204" pitchFamily="34" charset="0"/>
                <a:cs typeface="Calibri" panose="020F0502020204030204" pitchFamily="34" charset="0"/>
              </a:rPr>
              <a:t>é</a:t>
            </a:r>
            <a:r>
              <a:rPr lang="en-CA" sz="1600" b="1" i="1" dirty="0">
                <a:solidFill>
                  <a:srgbClr val="E6CF99"/>
                </a:solidFill>
              </a:rPr>
              <a:t>al</a:t>
            </a:r>
          </a:p>
          <a:p>
            <a:endParaRPr lang="en-CA" sz="1600" dirty="0">
              <a:solidFill>
                <a:srgbClr val="E6CF99"/>
              </a:solidFill>
              <a:hlinkClick r:id="rId4">
                <a:extLst>
                  <a:ext uri="{A12FA001-AC4F-418D-AE19-62706E023703}">
                    <ahyp:hlinkClr xmlns:ahyp="http://schemas.microsoft.com/office/drawing/2018/hyperlinkcolor" val="tx"/>
                  </a:ext>
                </a:extLst>
              </a:hlinkClick>
            </a:endParaRPr>
          </a:p>
          <a:p>
            <a:r>
              <a:rPr lang="en-CA" sz="1600" dirty="0">
                <a:solidFill>
                  <a:srgbClr val="E6CF99"/>
                </a:solidFill>
                <a:hlinkClick r:id="rId4">
                  <a:extLst>
                    <a:ext uri="{A12FA001-AC4F-418D-AE19-62706E023703}">
                      <ahyp:hlinkClr xmlns:ahyp="http://schemas.microsoft.com/office/drawing/2018/hyperlinkcolor" val="tx"/>
                    </a:ext>
                  </a:extLst>
                </a:hlinkClick>
              </a:rPr>
              <a:t>unityapp.ca/e/27663</a:t>
            </a:r>
            <a:br>
              <a:rPr lang="en-CA" sz="1600" dirty="0">
                <a:solidFill>
                  <a:srgbClr val="E6CF99"/>
                </a:solidFill>
              </a:rPr>
            </a:br>
            <a:r>
              <a:rPr lang="en-CA" sz="1600" b="1" i="1" dirty="0">
                <a:solidFill>
                  <a:srgbClr val="E6CF99"/>
                </a:solidFill>
              </a:rPr>
              <a:t>registration for Nov 8, 2025 celebration</a:t>
            </a:r>
          </a:p>
        </p:txBody>
      </p:sp>
      <p:sp>
        <p:nvSpPr>
          <p:cNvPr id="12" name="Content Placeholder 2">
            <a:extLst>
              <a:ext uri="{FF2B5EF4-FFF2-40B4-BE49-F238E27FC236}">
                <a16:creationId xmlns:a16="http://schemas.microsoft.com/office/drawing/2014/main" id="{CC95DF2A-667B-918A-79D8-FC2C5F5CD681}"/>
              </a:ext>
            </a:extLst>
          </p:cNvPr>
          <p:cNvSpPr>
            <a:spLocks noGrp="1"/>
          </p:cNvSpPr>
          <p:nvPr>
            <p:ph idx="1"/>
          </p:nvPr>
        </p:nvSpPr>
        <p:spPr>
          <a:xfrm>
            <a:off x="5304919" y="1600200"/>
            <a:ext cx="3540783" cy="3932872"/>
          </a:xfrm>
        </p:spPr>
        <p:txBody>
          <a:bodyPr>
            <a:normAutofit fontScale="40000" lnSpcReduction="20000"/>
          </a:bodyPr>
          <a:lstStyle/>
          <a:p>
            <a:pPr marL="0" indent="0" algn="ctr">
              <a:buClr>
                <a:srgbClr val="A6A6A6"/>
              </a:buClr>
              <a:buNone/>
            </a:pPr>
            <a:r>
              <a:rPr lang="en-US" b="1" i="1" dirty="0">
                <a:solidFill>
                  <a:srgbClr val="E6CF99"/>
                </a:solidFill>
                <a:effectLst>
                  <a:outerShdw blurRad="38100" dist="38100" dir="2700000" algn="tl">
                    <a:srgbClr val="000000">
                      <a:alpha val="43137"/>
                    </a:srgbClr>
                  </a:outerShdw>
                </a:effectLst>
              </a:rPr>
              <a:t>Truly we believe in one God</a:t>
            </a:r>
            <a:r>
              <a:rPr lang="en-US" i="1" dirty="0">
                <a:solidFill>
                  <a:srgbClr val="E6CF99"/>
                </a:solidFill>
                <a:effectLst>
                  <a:outerShdw blurRad="38100" dist="38100" dir="2700000" algn="tl">
                    <a:srgbClr val="000000">
                      <a:alpha val="43137"/>
                    </a:srgbClr>
                  </a:outerShdw>
                </a:effectLst>
              </a:rPr>
              <a:t>, God the Father, the Pantocrator, Creator of heaven and earth, and all things seen and unseen.</a:t>
            </a:r>
          </a:p>
          <a:p>
            <a:pPr marL="0" indent="0" algn="ctr">
              <a:buClr>
                <a:srgbClr val="A6A6A6"/>
              </a:buClr>
              <a:buNone/>
            </a:pPr>
            <a:endParaRPr lang="en-US" sz="1500" b="1" i="1" dirty="0">
              <a:solidFill>
                <a:srgbClr val="E6CF99"/>
              </a:solidFill>
              <a:effectLst>
                <a:outerShdw blurRad="38100" dist="38100" dir="2700000" algn="tl">
                  <a:srgbClr val="000000">
                    <a:alpha val="43137"/>
                  </a:srgbClr>
                </a:outerShdw>
              </a:effectLst>
            </a:endParaRPr>
          </a:p>
          <a:p>
            <a:pPr marL="0" indent="0" algn="ctr">
              <a:buClr>
                <a:srgbClr val="A6A6A6"/>
              </a:buClr>
              <a:buNone/>
            </a:pPr>
            <a:r>
              <a:rPr lang="en-US" b="1" i="1" dirty="0">
                <a:solidFill>
                  <a:srgbClr val="E6CF99"/>
                </a:solidFill>
                <a:effectLst>
                  <a:outerShdw blurRad="38100" dist="38100" dir="2700000" algn="tl">
                    <a:srgbClr val="000000">
                      <a:alpha val="43137"/>
                    </a:srgbClr>
                  </a:outerShdw>
                </a:effectLst>
              </a:rPr>
              <a:t>We believe in one Lord</a:t>
            </a:r>
            <a:r>
              <a:rPr lang="en-US" i="1" dirty="0">
                <a:solidFill>
                  <a:srgbClr val="E6CF99"/>
                </a:solidFill>
                <a:effectLst>
                  <a:outerShdw blurRad="38100" dist="38100" dir="2700000" algn="tl">
                    <a:srgbClr val="000000">
                      <a:alpha val="43137"/>
                    </a:srgbClr>
                  </a:outerShdw>
                </a:effectLst>
              </a:rPr>
              <a:t>, Jesus Christ, the only-begotten Son of God, begotten of the Father before all ages. Light of Light, true God of true God; begotten, not created; of one essence with the Father; by whom all things were made.</a:t>
            </a:r>
          </a:p>
          <a:p>
            <a:pPr marL="0" indent="0" algn="ctr">
              <a:buClr>
                <a:srgbClr val="A6A6A6"/>
              </a:buClr>
              <a:buNone/>
            </a:pPr>
            <a:endParaRPr lang="en-US" sz="1500" i="1" dirty="0">
              <a:solidFill>
                <a:srgbClr val="E6CF99"/>
              </a:solidFill>
              <a:effectLst>
                <a:outerShdw blurRad="38100" dist="38100" dir="2700000" algn="tl">
                  <a:srgbClr val="000000">
                    <a:alpha val="43137"/>
                  </a:srgbClr>
                </a:outerShdw>
              </a:effectLst>
            </a:endParaRPr>
          </a:p>
          <a:p>
            <a:pPr marL="0" indent="0" algn="ctr">
              <a:buClr>
                <a:srgbClr val="A6A6A6"/>
              </a:buClr>
              <a:buNone/>
            </a:pPr>
            <a:r>
              <a:rPr lang="en-US" i="1" dirty="0">
                <a:solidFill>
                  <a:srgbClr val="E6CF99"/>
                </a:solidFill>
                <a:effectLst>
                  <a:outerShdw blurRad="38100" dist="38100" dir="2700000" algn="tl">
                    <a:srgbClr val="000000">
                      <a:alpha val="43137"/>
                    </a:srgbClr>
                  </a:outerShdw>
                </a:effectLst>
              </a:rPr>
              <a:t>Who for us men and for our salvation came down</a:t>
            </a:r>
            <a:br>
              <a:rPr lang="en-US" i="1" dirty="0">
                <a:solidFill>
                  <a:srgbClr val="E6CF99"/>
                </a:solidFill>
                <a:effectLst>
                  <a:outerShdw blurRad="38100" dist="38100" dir="2700000" algn="tl">
                    <a:srgbClr val="000000">
                      <a:alpha val="43137"/>
                    </a:srgbClr>
                  </a:outerShdw>
                </a:effectLst>
              </a:rPr>
            </a:br>
            <a:r>
              <a:rPr lang="en-US" i="1" dirty="0">
                <a:solidFill>
                  <a:srgbClr val="E6CF99"/>
                </a:solidFill>
                <a:effectLst>
                  <a:outerShdw blurRad="38100" dist="38100" dir="2700000" algn="tl">
                    <a:srgbClr val="000000">
                      <a:alpha val="43137"/>
                    </a:srgbClr>
                  </a:outerShdw>
                </a:effectLst>
              </a:rPr>
              <a:t>from heaven, was incarnate of the Holy Spirit and</a:t>
            </a:r>
            <a:br>
              <a:rPr lang="en-US" i="1" dirty="0">
                <a:solidFill>
                  <a:srgbClr val="E6CF99"/>
                </a:solidFill>
                <a:effectLst>
                  <a:outerShdw blurRad="38100" dist="38100" dir="2700000" algn="tl">
                    <a:srgbClr val="000000">
                      <a:alpha val="43137"/>
                    </a:srgbClr>
                  </a:outerShdw>
                </a:effectLst>
              </a:rPr>
            </a:br>
            <a:r>
              <a:rPr lang="en-US" i="1" dirty="0">
                <a:solidFill>
                  <a:srgbClr val="E6CF99"/>
                </a:solidFill>
                <a:effectLst>
                  <a:outerShdw blurRad="38100" dist="38100" dir="2700000" algn="tl">
                    <a:srgbClr val="000000">
                      <a:alpha val="43137"/>
                    </a:srgbClr>
                  </a:outerShdw>
                </a:effectLst>
              </a:rPr>
              <a:t>of the Virgin Mary, and became man.</a:t>
            </a:r>
          </a:p>
          <a:p>
            <a:pPr marL="0" indent="0" algn="ctr">
              <a:buClr>
                <a:srgbClr val="A6A6A6"/>
              </a:buClr>
              <a:buNone/>
            </a:pPr>
            <a:r>
              <a:rPr lang="en-US" i="1" dirty="0">
                <a:solidFill>
                  <a:srgbClr val="E6CF99"/>
                </a:solidFill>
                <a:effectLst>
                  <a:outerShdw blurRad="38100" dist="38100" dir="2700000" algn="tl">
                    <a:srgbClr val="000000">
                      <a:alpha val="43137"/>
                    </a:srgbClr>
                  </a:outerShdw>
                </a:effectLst>
              </a:rPr>
              <a:t>And He was crucified for us under Pontius Pilate,</a:t>
            </a:r>
            <a:br>
              <a:rPr lang="en-US" i="1" dirty="0">
                <a:solidFill>
                  <a:srgbClr val="E6CF99"/>
                </a:solidFill>
                <a:effectLst>
                  <a:outerShdw blurRad="38100" dist="38100" dir="2700000" algn="tl">
                    <a:srgbClr val="000000">
                      <a:alpha val="43137"/>
                    </a:srgbClr>
                  </a:outerShdw>
                </a:effectLst>
              </a:rPr>
            </a:br>
            <a:r>
              <a:rPr lang="en-US" i="1" dirty="0">
                <a:solidFill>
                  <a:srgbClr val="E6CF99"/>
                </a:solidFill>
                <a:effectLst>
                  <a:outerShdw blurRad="38100" dist="38100" dir="2700000" algn="tl">
                    <a:srgbClr val="000000">
                      <a:alpha val="43137"/>
                    </a:srgbClr>
                  </a:outerShdw>
                </a:effectLst>
              </a:rPr>
              <a:t>suffered and was buried, and on the third day</a:t>
            </a:r>
            <a:br>
              <a:rPr lang="en-US" i="1" dirty="0">
                <a:solidFill>
                  <a:srgbClr val="E6CF99"/>
                </a:solidFill>
                <a:effectLst>
                  <a:outerShdw blurRad="38100" dist="38100" dir="2700000" algn="tl">
                    <a:srgbClr val="000000">
                      <a:alpha val="43137"/>
                    </a:srgbClr>
                  </a:outerShdw>
                </a:effectLst>
              </a:rPr>
            </a:br>
            <a:r>
              <a:rPr lang="en-US" i="1" dirty="0">
                <a:solidFill>
                  <a:srgbClr val="E6CF99"/>
                </a:solidFill>
                <a:effectLst>
                  <a:outerShdw blurRad="38100" dist="38100" dir="2700000" algn="tl">
                    <a:srgbClr val="000000">
                      <a:alpha val="43137"/>
                    </a:srgbClr>
                  </a:outerShdw>
                </a:effectLst>
              </a:rPr>
              <a:t>He rose from the dead according to the Scriptures. Ascended into the heavens; He sits at the right hand of His Father, and He is coming again in His glory to judge the living and the dead, whose kingdom shall have no end.</a:t>
            </a:r>
          </a:p>
          <a:p>
            <a:pPr marL="0" indent="0" algn="ctr">
              <a:buClr>
                <a:srgbClr val="A6A6A6"/>
              </a:buClr>
              <a:buNone/>
            </a:pPr>
            <a:endParaRPr lang="en-CA" i="1" dirty="0">
              <a:solidFill>
                <a:srgbClr val="E6CF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414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66EB-EB7F-8E03-E758-E8398FFB4F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0C83EB-8A8E-DAB5-6C0D-CA71C58583AA}"/>
              </a:ext>
            </a:extLst>
          </p:cNvPr>
          <p:cNvSpPr/>
          <p:nvPr/>
        </p:nvSpPr>
        <p:spPr>
          <a:xfrm>
            <a:off x="2315761" y="1688785"/>
            <a:ext cx="4512517"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Constantinople</a:t>
            </a:r>
          </a:p>
        </p:txBody>
      </p:sp>
      <p:pic>
        <p:nvPicPr>
          <p:cNvPr id="2" name="Picture 1">
            <a:extLst>
              <a:ext uri="{FF2B5EF4-FFF2-40B4-BE49-F238E27FC236}">
                <a16:creationId xmlns:a16="http://schemas.microsoft.com/office/drawing/2014/main" id="{E39E6713-D531-6C25-70B0-13E86EBCB7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4"/>
          <a:stretch>
            <a:fillRect/>
          </a:stretch>
        </p:blipFill>
        <p:spPr bwMode="auto">
          <a:xfrm>
            <a:off x="2933700" y="2743200"/>
            <a:ext cx="3276600" cy="2588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129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2C866-DA1F-80D4-64CD-A70B3412D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1CB59-B45D-3B6C-C591-33EA8C1AE4C8}"/>
              </a:ext>
            </a:extLst>
          </p:cNvPr>
          <p:cNvSpPr>
            <a:spLocks noGrp="1"/>
          </p:cNvSpPr>
          <p:nvPr>
            <p:ph type="title"/>
          </p:nvPr>
        </p:nvSpPr>
        <p:spPr>
          <a:xfrm>
            <a:off x="457200" y="274638"/>
            <a:ext cx="8229600" cy="639762"/>
          </a:xfrm>
        </p:spPr>
        <p:txBody>
          <a:bodyPr>
            <a:normAutofit fontScale="90000"/>
          </a:bodyPr>
          <a:lstStyle/>
          <a:p>
            <a:pPr algn="l"/>
            <a:r>
              <a:rPr lang="en-US" dirty="0"/>
              <a:t>Council of </a:t>
            </a:r>
            <a:r>
              <a:rPr lang="en-US" b="1" dirty="0"/>
              <a:t>Constantinople</a:t>
            </a:r>
            <a:r>
              <a:rPr lang="en-US" dirty="0"/>
              <a:t> (381 AD)</a:t>
            </a:r>
            <a:endParaRPr lang="en-CA" dirty="0"/>
          </a:p>
        </p:txBody>
      </p:sp>
      <p:sp>
        <p:nvSpPr>
          <p:cNvPr id="3" name="Content Placeholder 2">
            <a:extLst>
              <a:ext uri="{FF2B5EF4-FFF2-40B4-BE49-F238E27FC236}">
                <a16:creationId xmlns:a16="http://schemas.microsoft.com/office/drawing/2014/main" id="{F33D1FB9-D0DE-CE80-3E9C-08CA74639D15}"/>
              </a:ext>
            </a:extLst>
          </p:cNvPr>
          <p:cNvSpPr>
            <a:spLocks noGrp="1"/>
          </p:cNvSpPr>
          <p:nvPr>
            <p:ph idx="1"/>
          </p:nvPr>
        </p:nvSpPr>
        <p:spPr>
          <a:xfrm>
            <a:off x="457200" y="1066800"/>
            <a:ext cx="8229600" cy="5715000"/>
          </a:xfrm>
        </p:spPr>
        <p:txBody>
          <a:bodyPr>
            <a:normAutofit fontScale="77500" lnSpcReduction="20000"/>
          </a:bodyPr>
          <a:lstStyle/>
          <a:p>
            <a:pPr marL="0" indent="0">
              <a:buNone/>
            </a:pPr>
            <a:r>
              <a:rPr lang="en-US" b="1" dirty="0"/>
              <a:t>Heresy of Macedonius</a:t>
            </a:r>
          </a:p>
          <a:p>
            <a:r>
              <a:rPr lang="en-US" dirty="0"/>
              <a:t>Macedonius denied the</a:t>
            </a:r>
            <a:br>
              <a:rPr lang="en-US" dirty="0"/>
            </a:br>
            <a:r>
              <a:rPr lang="en-US" dirty="0"/>
              <a:t> divinity of the Holy Spirit</a:t>
            </a:r>
          </a:p>
          <a:p>
            <a:endParaRPr lang="en-US" dirty="0"/>
          </a:p>
          <a:p>
            <a:pPr marL="0" indent="0">
              <a:buNone/>
            </a:pPr>
            <a:r>
              <a:rPr lang="en-US" b="1" dirty="0"/>
              <a:t>Heroes of Faith</a:t>
            </a:r>
          </a:p>
          <a:p>
            <a:r>
              <a:rPr lang="en-US" sz="3100" dirty="0"/>
              <a:t>Pope Timothy of Alexandria</a:t>
            </a:r>
          </a:p>
          <a:p>
            <a:r>
              <a:rPr lang="en-US" sz="3100" dirty="0"/>
              <a:t>Gregory the Theologian (Gregory Nazianzen)</a:t>
            </a:r>
          </a:p>
          <a:p>
            <a:r>
              <a:rPr lang="en-US" sz="3100" dirty="0"/>
              <a:t>Gregory of Nyssa (brother of Saint Basil the Great)</a:t>
            </a:r>
          </a:p>
          <a:p>
            <a:endParaRPr lang="en-US" sz="3100" dirty="0"/>
          </a:p>
          <a:p>
            <a:pPr marL="0" indent="0">
              <a:buNone/>
            </a:pPr>
            <a:r>
              <a:rPr lang="en-US" sz="3100" b="1" dirty="0"/>
              <a:t>Orthodox Teaching</a:t>
            </a:r>
          </a:p>
          <a:p>
            <a:r>
              <a:rPr lang="en-US" sz="3100" dirty="0"/>
              <a:t>The Holy Spirit is “the Lord,</a:t>
            </a:r>
            <a:br>
              <a:rPr lang="en-US" sz="3100" dirty="0"/>
            </a:br>
            <a:r>
              <a:rPr lang="en-US" sz="3100" dirty="0"/>
              <a:t>the Giver of Life, who proceeds from the Father”</a:t>
            </a:r>
          </a:p>
          <a:p>
            <a:r>
              <a:rPr lang="en-US" sz="3100" dirty="0"/>
              <a:t>The Spirit is worshipped and glorified</a:t>
            </a:r>
            <a:br>
              <a:rPr lang="en-US" sz="3100" dirty="0"/>
            </a:br>
            <a:r>
              <a:rPr lang="en-US" sz="3100" dirty="0"/>
              <a:t>together with the Father and the Son.</a:t>
            </a:r>
          </a:p>
          <a:p>
            <a:r>
              <a:rPr lang="en-US" sz="3100" dirty="0"/>
              <a:t>Completion of the Nicene-Constantinopolitan</a:t>
            </a:r>
            <a:br>
              <a:rPr lang="en-US" sz="3100" dirty="0"/>
            </a:br>
            <a:r>
              <a:rPr lang="en-US" sz="3100" dirty="0"/>
              <a:t>Creed that we pray today.</a:t>
            </a:r>
            <a:endParaRPr lang="en-US" dirty="0"/>
          </a:p>
          <a:p>
            <a:endParaRPr lang="en-US" dirty="0"/>
          </a:p>
          <a:p>
            <a:endParaRPr lang="en-CA" dirty="0"/>
          </a:p>
        </p:txBody>
      </p:sp>
      <p:pic>
        <p:nvPicPr>
          <p:cNvPr id="4" name="Picture 3">
            <a:extLst>
              <a:ext uri="{FF2B5EF4-FFF2-40B4-BE49-F238E27FC236}">
                <a16:creationId xmlns:a16="http://schemas.microsoft.com/office/drawing/2014/main" id="{B46F4C0A-CC0E-0EB7-FE41-5F345BE90A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4"/>
          <a:stretch>
            <a:fillRect/>
          </a:stretch>
        </p:blipFill>
        <p:spPr bwMode="auto">
          <a:xfrm>
            <a:off x="5638800" y="903111"/>
            <a:ext cx="2743200" cy="21670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C206-C1F2-BADC-923D-80434237B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0D61F-C3FA-7AC0-B9E0-304C27BB30BB}"/>
              </a:ext>
            </a:extLst>
          </p:cNvPr>
          <p:cNvSpPr>
            <a:spLocks noGrp="1"/>
          </p:cNvSpPr>
          <p:nvPr>
            <p:ph type="title"/>
          </p:nvPr>
        </p:nvSpPr>
        <p:spPr>
          <a:xfrm>
            <a:off x="336884" y="1863177"/>
            <a:ext cx="3733800" cy="769441"/>
          </a:xfrm>
        </p:spPr>
        <p:txBody>
          <a:bodyPr>
            <a:normAutofit/>
          </a:bodyPr>
          <a:lstStyle/>
          <a:p>
            <a:r>
              <a:rPr lang="en-CA" sz="4000" dirty="0">
                <a:solidFill>
                  <a:srgbClr val="008000"/>
                </a:solidFill>
                <a:latin typeface="Brush Script MT" panose="03060802040406070304" pitchFamily="66" charset="0"/>
              </a:rPr>
              <a:t>1st Century</a:t>
            </a:r>
          </a:p>
        </p:txBody>
      </p:sp>
      <p:sp>
        <p:nvSpPr>
          <p:cNvPr id="3" name="Content Placeholder 2">
            <a:extLst>
              <a:ext uri="{FF2B5EF4-FFF2-40B4-BE49-F238E27FC236}">
                <a16:creationId xmlns:a16="http://schemas.microsoft.com/office/drawing/2014/main" id="{785BB8E9-85C9-6228-1757-3F11406ABF2E}"/>
              </a:ext>
            </a:extLst>
          </p:cNvPr>
          <p:cNvSpPr>
            <a:spLocks noGrp="1"/>
          </p:cNvSpPr>
          <p:nvPr>
            <p:ph idx="1"/>
          </p:nvPr>
        </p:nvSpPr>
        <p:spPr>
          <a:xfrm>
            <a:off x="336884" y="2548978"/>
            <a:ext cx="4038600" cy="2590800"/>
          </a:xfrm>
        </p:spPr>
        <p:txBody>
          <a:bodyPr/>
          <a:lstStyle/>
          <a:p>
            <a:r>
              <a:rPr lang="en-CA" sz="2800" b="1" dirty="0">
                <a:solidFill>
                  <a:srgbClr val="008000"/>
                </a:solidFill>
              </a:rPr>
              <a:t>John</a:t>
            </a:r>
            <a:r>
              <a:rPr lang="en-CA" sz="2800" dirty="0">
                <a:solidFill>
                  <a:srgbClr val="008000"/>
                </a:solidFill>
              </a:rPr>
              <a:t> the Beloved</a:t>
            </a:r>
          </a:p>
          <a:p>
            <a:r>
              <a:rPr lang="en-CA" sz="2800" b="1" dirty="0">
                <a:solidFill>
                  <a:srgbClr val="008000"/>
                </a:solidFill>
              </a:rPr>
              <a:t>Clement</a:t>
            </a:r>
            <a:r>
              <a:rPr lang="en-CA" sz="2800" dirty="0">
                <a:solidFill>
                  <a:srgbClr val="008000"/>
                </a:solidFill>
              </a:rPr>
              <a:t> of Rome</a:t>
            </a:r>
          </a:p>
          <a:p>
            <a:r>
              <a:rPr lang="en-CA" sz="2800" b="1" dirty="0">
                <a:solidFill>
                  <a:srgbClr val="008000"/>
                </a:solidFill>
              </a:rPr>
              <a:t>Ignatius</a:t>
            </a:r>
            <a:r>
              <a:rPr lang="en-CA" sz="2800" dirty="0">
                <a:solidFill>
                  <a:srgbClr val="008000"/>
                </a:solidFill>
              </a:rPr>
              <a:t> of Antioch</a:t>
            </a:r>
          </a:p>
          <a:p>
            <a:r>
              <a:rPr lang="en-CA" sz="2800" b="1" dirty="0">
                <a:solidFill>
                  <a:srgbClr val="008000"/>
                </a:solidFill>
              </a:rPr>
              <a:t>Polycarp</a:t>
            </a:r>
            <a:r>
              <a:rPr lang="en-CA" sz="2800" dirty="0">
                <a:solidFill>
                  <a:srgbClr val="008000"/>
                </a:solidFill>
              </a:rPr>
              <a:t> of Smyrna</a:t>
            </a:r>
          </a:p>
          <a:p>
            <a:pPr marL="0" indent="0">
              <a:buNone/>
            </a:pPr>
            <a:endParaRPr lang="en-CA" dirty="0">
              <a:solidFill>
                <a:srgbClr val="008000"/>
              </a:solidFill>
            </a:endParaRPr>
          </a:p>
        </p:txBody>
      </p:sp>
      <p:sp>
        <p:nvSpPr>
          <p:cNvPr id="4" name="Title 1">
            <a:extLst>
              <a:ext uri="{FF2B5EF4-FFF2-40B4-BE49-F238E27FC236}">
                <a16:creationId xmlns:a16="http://schemas.microsoft.com/office/drawing/2014/main" id="{F4031194-9FD5-3D6E-B6DC-25AA521279BB}"/>
              </a:ext>
            </a:extLst>
          </p:cNvPr>
          <p:cNvSpPr txBox="1">
            <a:spLocks/>
          </p:cNvSpPr>
          <p:nvPr/>
        </p:nvSpPr>
        <p:spPr>
          <a:xfrm>
            <a:off x="4478866" y="152400"/>
            <a:ext cx="4382912" cy="14478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dirty="0">
                <a:solidFill>
                  <a:srgbClr val="4F81BD"/>
                </a:solidFill>
                <a:latin typeface="Brush Script MT" panose="03060802040406070304" pitchFamily="66" charset="0"/>
              </a:rPr>
              <a:t>Early Church</a:t>
            </a:r>
            <a:br>
              <a:rPr lang="en-CA" sz="4000" dirty="0">
                <a:solidFill>
                  <a:srgbClr val="4F81BD"/>
                </a:solidFill>
                <a:latin typeface="Brush Script MT" panose="03060802040406070304" pitchFamily="66" charset="0"/>
              </a:rPr>
            </a:br>
            <a:r>
              <a:rPr lang="en-CA" sz="3200" dirty="0">
                <a:solidFill>
                  <a:srgbClr val="4F81BD"/>
                </a:solidFill>
                <a:latin typeface="Brush Script MT" panose="03060802040406070304" pitchFamily="66" charset="0"/>
              </a:rPr>
              <a:t>(4</a:t>
            </a:r>
            <a:r>
              <a:rPr lang="en-CA" sz="3200" baseline="30000" dirty="0">
                <a:solidFill>
                  <a:srgbClr val="4F81BD"/>
                </a:solidFill>
                <a:latin typeface="Brush Script MT" panose="03060802040406070304" pitchFamily="66" charset="0"/>
              </a:rPr>
              <a:t>th </a:t>
            </a:r>
            <a:r>
              <a:rPr lang="en-CA" sz="3200" dirty="0">
                <a:solidFill>
                  <a:srgbClr val="4F81BD"/>
                </a:solidFill>
                <a:latin typeface="Brush Script MT" panose="03060802040406070304" pitchFamily="66" charset="0"/>
              </a:rPr>
              <a:t>- 5</a:t>
            </a:r>
            <a:r>
              <a:rPr lang="en-CA" sz="3200" baseline="30000" dirty="0">
                <a:solidFill>
                  <a:srgbClr val="4F81BD"/>
                </a:solidFill>
                <a:latin typeface="Brush Script MT" panose="03060802040406070304" pitchFamily="66" charset="0"/>
              </a:rPr>
              <a:t>th</a:t>
            </a:r>
            <a:r>
              <a:rPr lang="en-CA" sz="3200" dirty="0">
                <a:solidFill>
                  <a:srgbClr val="4F81BD"/>
                </a:solidFill>
                <a:latin typeface="Brush Script MT" panose="03060802040406070304" pitchFamily="66" charset="0"/>
              </a:rPr>
              <a:t> Centuries)</a:t>
            </a:r>
            <a:endParaRPr lang="en-CA" sz="4000" dirty="0">
              <a:solidFill>
                <a:srgbClr val="4F81BD"/>
              </a:solidFill>
              <a:latin typeface="Brush Script MT" panose="03060802040406070304" pitchFamily="66" charset="0"/>
            </a:endParaRPr>
          </a:p>
        </p:txBody>
      </p:sp>
      <p:sp>
        <p:nvSpPr>
          <p:cNvPr id="5" name="Content Placeholder 2">
            <a:extLst>
              <a:ext uri="{FF2B5EF4-FFF2-40B4-BE49-F238E27FC236}">
                <a16:creationId xmlns:a16="http://schemas.microsoft.com/office/drawing/2014/main" id="{1A44F5D7-A3CA-784F-A5C0-14E988380BB3}"/>
              </a:ext>
            </a:extLst>
          </p:cNvPr>
          <p:cNvSpPr txBox="1">
            <a:spLocks/>
          </p:cNvSpPr>
          <p:nvPr/>
        </p:nvSpPr>
        <p:spPr>
          <a:xfrm>
            <a:off x="4380088" y="1447801"/>
            <a:ext cx="4611512"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2800" b="1" dirty="0">
                <a:solidFill>
                  <a:srgbClr val="4F81BD"/>
                </a:solidFill>
              </a:rPr>
              <a:t>Athanasius</a:t>
            </a:r>
            <a:r>
              <a:rPr lang="en-CA" sz="2800" dirty="0">
                <a:solidFill>
                  <a:srgbClr val="4F81BD"/>
                </a:solidFill>
              </a:rPr>
              <a:t> </a:t>
            </a:r>
            <a:r>
              <a:rPr lang="en-CA" sz="2800" dirty="0">
                <a:solidFill>
                  <a:srgbClr val="4F81BD"/>
                </a:solidFill>
                <a:latin typeface="Brush Script MT" panose="03060802040406070304" pitchFamily="66" charset="0"/>
              </a:rPr>
              <a:t>the Apostolic</a:t>
            </a:r>
          </a:p>
          <a:p>
            <a:r>
              <a:rPr lang="en-CA" sz="2800" b="1" dirty="0">
                <a:solidFill>
                  <a:srgbClr val="4F81BD"/>
                </a:solidFill>
              </a:rPr>
              <a:t>Basil</a:t>
            </a:r>
            <a:r>
              <a:rPr lang="en-CA" sz="2800" dirty="0">
                <a:solidFill>
                  <a:srgbClr val="4F81BD"/>
                </a:solidFill>
              </a:rPr>
              <a:t> </a:t>
            </a:r>
            <a:r>
              <a:rPr lang="en-CA" sz="2800" dirty="0">
                <a:solidFill>
                  <a:srgbClr val="4F81BD"/>
                </a:solidFill>
                <a:latin typeface="Brush Script MT" panose="03060802040406070304" pitchFamily="66" charset="0"/>
              </a:rPr>
              <a:t>the Great</a:t>
            </a:r>
          </a:p>
          <a:p>
            <a:r>
              <a:rPr lang="en-CA" sz="2800" b="1" dirty="0">
                <a:solidFill>
                  <a:srgbClr val="4F81BD"/>
                </a:solidFill>
              </a:rPr>
              <a:t>Gregory</a:t>
            </a:r>
            <a:r>
              <a:rPr lang="en-CA" sz="2800" dirty="0">
                <a:solidFill>
                  <a:srgbClr val="4F81BD"/>
                </a:solidFill>
              </a:rPr>
              <a:t> </a:t>
            </a:r>
            <a:r>
              <a:rPr lang="en-CA" sz="2800" dirty="0">
                <a:solidFill>
                  <a:srgbClr val="4F81BD"/>
                </a:solidFill>
                <a:latin typeface="Brush Script MT" panose="03060802040406070304" pitchFamily="66" charset="0"/>
              </a:rPr>
              <a:t>the Theologian</a:t>
            </a:r>
          </a:p>
          <a:p>
            <a:r>
              <a:rPr lang="en-CA" sz="2800" b="1" dirty="0">
                <a:solidFill>
                  <a:srgbClr val="4F81BD"/>
                </a:solidFill>
              </a:rPr>
              <a:t>Cyril</a:t>
            </a:r>
            <a:r>
              <a:rPr lang="en-CA" sz="2800" dirty="0">
                <a:solidFill>
                  <a:srgbClr val="4F81BD"/>
                </a:solidFill>
              </a:rPr>
              <a:t> </a:t>
            </a:r>
            <a:r>
              <a:rPr lang="en-CA" sz="2800" dirty="0">
                <a:solidFill>
                  <a:srgbClr val="4F81BD"/>
                </a:solidFill>
                <a:latin typeface="Brush Script MT" panose="03060802040406070304" pitchFamily="66" charset="0"/>
              </a:rPr>
              <a:t>the Pillar of Faith</a:t>
            </a:r>
          </a:p>
          <a:p>
            <a:pPr marL="0" indent="0">
              <a:buFont typeface="Arial" panose="020B0604020202020204" pitchFamily="34" charset="0"/>
              <a:buNone/>
            </a:pPr>
            <a:endParaRPr lang="en-CA" dirty="0">
              <a:solidFill>
                <a:srgbClr val="4F81BD"/>
              </a:solidFill>
            </a:endParaRPr>
          </a:p>
        </p:txBody>
      </p:sp>
      <p:sp>
        <p:nvSpPr>
          <p:cNvPr id="9" name="TextBox 8">
            <a:extLst>
              <a:ext uri="{FF2B5EF4-FFF2-40B4-BE49-F238E27FC236}">
                <a16:creationId xmlns:a16="http://schemas.microsoft.com/office/drawing/2014/main" id="{27998C7E-6204-FF33-1AEB-C76B99AF9894}"/>
              </a:ext>
            </a:extLst>
          </p:cNvPr>
          <p:cNvSpPr txBox="1"/>
          <p:nvPr/>
        </p:nvSpPr>
        <p:spPr>
          <a:xfrm>
            <a:off x="457200" y="331737"/>
            <a:ext cx="8153399" cy="769441"/>
          </a:xfrm>
          <a:prstGeom prst="rect">
            <a:avLst/>
          </a:prstGeom>
          <a:noFill/>
        </p:spPr>
        <p:txBody>
          <a:bodyPr wrap="square">
            <a:spAutoFit/>
          </a:bodyPr>
          <a:lstStyle/>
          <a:p>
            <a:r>
              <a:rPr kumimoji="0" lang="en-CA" sz="4400" b="0" i="0" u="none" strike="noStrike" kern="1200" cap="none" spc="0" normalizeH="0" baseline="0" noProof="0" dirty="0">
                <a:ln>
                  <a:noFill/>
                </a:ln>
                <a:solidFill>
                  <a:srgbClr val="C00000"/>
                </a:solidFill>
                <a:effectLst/>
                <a:uLnTx/>
                <a:uFillTx/>
                <a:latin typeface="Brush Script MT" panose="03060802040406070304" pitchFamily="66" charset="0"/>
                <a:ea typeface="+mj-ea"/>
                <a:cs typeface="+mj-cs"/>
              </a:rPr>
              <a:t>heroes of the faith</a:t>
            </a:r>
            <a:endParaRPr lang="en-CA" dirty="0">
              <a:solidFill>
                <a:srgbClr val="C00000"/>
              </a:solidFill>
            </a:endParaRPr>
          </a:p>
        </p:txBody>
      </p:sp>
      <p:sp>
        <p:nvSpPr>
          <p:cNvPr id="10" name="Rectangle: Rounded Corners 9">
            <a:extLst>
              <a:ext uri="{FF2B5EF4-FFF2-40B4-BE49-F238E27FC236}">
                <a16:creationId xmlns:a16="http://schemas.microsoft.com/office/drawing/2014/main" id="{E5E88A41-A685-0164-5A7F-F2C299567970}"/>
              </a:ext>
            </a:extLst>
          </p:cNvPr>
          <p:cNvSpPr/>
          <p:nvPr/>
        </p:nvSpPr>
        <p:spPr>
          <a:xfrm>
            <a:off x="4343400" y="179338"/>
            <a:ext cx="4648200" cy="3859263"/>
          </a:xfrm>
          <a:prstGeom prst="roundRect">
            <a:avLst>
              <a:gd name="adj" fmla="val 10848"/>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F46CE8FC-A521-6E4C-C033-6299FB86293E}"/>
              </a:ext>
            </a:extLst>
          </p:cNvPr>
          <p:cNvSpPr/>
          <p:nvPr/>
        </p:nvSpPr>
        <p:spPr>
          <a:xfrm>
            <a:off x="260684" y="1863177"/>
            <a:ext cx="3886200" cy="2937423"/>
          </a:xfrm>
          <a:prstGeom prst="round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a:extLst>
              <a:ext uri="{FF2B5EF4-FFF2-40B4-BE49-F238E27FC236}">
                <a16:creationId xmlns:a16="http://schemas.microsoft.com/office/drawing/2014/main" id="{AE9C47A3-E93A-0E65-395C-A550D7DF14F7}"/>
              </a:ext>
            </a:extLst>
          </p:cNvPr>
          <p:cNvSpPr txBox="1">
            <a:spLocks/>
          </p:cNvSpPr>
          <p:nvPr/>
        </p:nvSpPr>
        <p:spPr>
          <a:xfrm>
            <a:off x="4450792" y="4025131"/>
            <a:ext cx="4382912" cy="9413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dirty="0">
                <a:solidFill>
                  <a:schemeClr val="accent4">
                    <a:lumMod val="75000"/>
                  </a:schemeClr>
                </a:solidFill>
                <a:latin typeface="Brush Script MT" panose="03060802040406070304" pitchFamily="66" charset="0"/>
              </a:rPr>
              <a:t>Early Councils</a:t>
            </a:r>
          </a:p>
        </p:txBody>
      </p:sp>
      <p:sp>
        <p:nvSpPr>
          <p:cNvPr id="13" name="Content Placeholder 2">
            <a:extLst>
              <a:ext uri="{FF2B5EF4-FFF2-40B4-BE49-F238E27FC236}">
                <a16:creationId xmlns:a16="http://schemas.microsoft.com/office/drawing/2014/main" id="{A00AF2C3-4C88-30D7-7B61-511D4610B9A9}"/>
              </a:ext>
            </a:extLst>
          </p:cNvPr>
          <p:cNvSpPr txBox="1">
            <a:spLocks/>
          </p:cNvSpPr>
          <p:nvPr/>
        </p:nvSpPr>
        <p:spPr>
          <a:xfrm>
            <a:off x="4352014" y="4876800"/>
            <a:ext cx="4611512" cy="1703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2800" b="1" dirty="0">
                <a:solidFill>
                  <a:schemeClr val="accent4">
                    <a:lumMod val="75000"/>
                  </a:schemeClr>
                </a:solidFill>
              </a:rPr>
              <a:t>Nicaea</a:t>
            </a:r>
            <a:r>
              <a:rPr lang="en-CA" sz="2800" dirty="0">
                <a:solidFill>
                  <a:schemeClr val="accent4">
                    <a:lumMod val="75000"/>
                  </a:schemeClr>
                </a:solidFill>
              </a:rPr>
              <a:t> (325 AD)</a:t>
            </a:r>
          </a:p>
          <a:p>
            <a:r>
              <a:rPr lang="en-CA" sz="2800" b="1" dirty="0">
                <a:solidFill>
                  <a:schemeClr val="accent4">
                    <a:lumMod val="75000"/>
                  </a:schemeClr>
                </a:solidFill>
              </a:rPr>
              <a:t>Constantinople</a:t>
            </a:r>
            <a:r>
              <a:rPr lang="en-CA" sz="2800" dirty="0">
                <a:solidFill>
                  <a:schemeClr val="accent4">
                    <a:lumMod val="75000"/>
                  </a:schemeClr>
                </a:solidFill>
              </a:rPr>
              <a:t> (381 AD)</a:t>
            </a:r>
          </a:p>
          <a:p>
            <a:r>
              <a:rPr lang="en-CA" sz="2800" b="1" dirty="0">
                <a:solidFill>
                  <a:schemeClr val="accent4">
                    <a:lumMod val="75000"/>
                  </a:schemeClr>
                </a:solidFill>
              </a:rPr>
              <a:t>Ephesus</a:t>
            </a:r>
            <a:r>
              <a:rPr lang="en-CA" sz="2800" dirty="0">
                <a:solidFill>
                  <a:schemeClr val="accent4">
                    <a:lumMod val="75000"/>
                  </a:schemeClr>
                </a:solidFill>
              </a:rPr>
              <a:t> (431 AD)</a:t>
            </a:r>
          </a:p>
          <a:p>
            <a:pPr marL="0" indent="0">
              <a:buFont typeface="Arial" panose="020B0604020202020204" pitchFamily="34" charset="0"/>
              <a:buNone/>
            </a:pPr>
            <a:endParaRPr lang="en-CA" dirty="0">
              <a:solidFill>
                <a:schemeClr val="accent4">
                  <a:lumMod val="75000"/>
                </a:schemeClr>
              </a:solidFill>
            </a:endParaRPr>
          </a:p>
        </p:txBody>
      </p:sp>
      <p:sp>
        <p:nvSpPr>
          <p:cNvPr id="14" name="Rectangle: Rounded Corners 13">
            <a:extLst>
              <a:ext uri="{FF2B5EF4-FFF2-40B4-BE49-F238E27FC236}">
                <a16:creationId xmlns:a16="http://schemas.microsoft.com/office/drawing/2014/main" id="{7FBAF32E-0C94-DBC8-5B35-F1EE7F7FA502}"/>
              </a:ext>
            </a:extLst>
          </p:cNvPr>
          <p:cNvSpPr/>
          <p:nvPr/>
        </p:nvSpPr>
        <p:spPr>
          <a:xfrm>
            <a:off x="4315326" y="4114801"/>
            <a:ext cx="4648200" cy="2590800"/>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undefined">
            <a:extLst>
              <a:ext uri="{FF2B5EF4-FFF2-40B4-BE49-F238E27FC236}">
                <a16:creationId xmlns:a16="http://schemas.microsoft.com/office/drawing/2014/main" id="{FD968F4F-F056-24DD-FBDD-4330A569C3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359" y="3341511"/>
            <a:ext cx="1446459"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45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2" grpId="0"/>
      <p:bldP spid="1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1F16B-BFBB-3E77-E9BB-CEAFC2C1F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60BFD-8CD7-4F54-40A7-8CA1A739ED56}"/>
              </a:ext>
            </a:extLst>
          </p:cNvPr>
          <p:cNvSpPr>
            <a:spLocks noGrp="1"/>
          </p:cNvSpPr>
          <p:nvPr>
            <p:ph type="title"/>
          </p:nvPr>
        </p:nvSpPr>
        <p:spPr>
          <a:xfrm>
            <a:off x="457200" y="198438"/>
            <a:ext cx="8229600" cy="563562"/>
          </a:xfrm>
        </p:spPr>
        <p:txBody>
          <a:bodyPr>
            <a:normAutofit fontScale="90000"/>
          </a:bodyPr>
          <a:lstStyle/>
          <a:p>
            <a:r>
              <a:rPr lang="en-CA" dirty="0">
                <a:latin typeface="Brush Script MT" panose="03060802040406070304" pitchFamily="66" charset="0"/>
              </a:rPr>
              <a:t>Completion of the Creed in Constantinople …</a:t>
            </a:r>
          </a:p>
        </p:txBody>
      </p:sp>
      <p:sp>
        <p:nvSpPr>
          <p:cNvPr id="3" name="Content Placeholder 2">
            <a:extLst>
              <a:ext uri="{FF2B5EF4-FFF2-40B4-BE49-F238E27FC236}">
                <a16:creationId xmlns:a16="http://schemas.microsoft.com/office/drawing/2014/main" id="{D7FADF43-448F-A009-1319-72F8F3CC78BB}"/>
              </a:ext>
            </a:extLst>
          </p:cNvPr>
          <p:cNvSpPr>
            <a:spLocks noGrp="1"/>
          </p:cNvSpPr>
          <p:nvPr>
            <p:ph idx="1"/>
          </p:nvPr>
        </p:nvSpPr>
        <p:spPr>
          <a:xfrm>
            <a:off x="228600" y="1447800"/>
            <a:ext cx="8686800" cy="2895600"/>
          </a:xfrm>
        </p:spPr>
        <p:txBody>
          <a:bodyPr>
            <a:normAutofit fontScale="77500" lnSpcReduction="20000"/>
          </a:bodyPr>
          <a:lstStyle/>
          <a:p>
            <a:pPr marL="514350" indent="-514350">
              <a:buClr>
                <a:srgbClr val="A6A6A6"/>
              </a:buClr>
              <a:buFont typeface="+mj-lt"/>
              <a:buAutoNum type="arabicPeriod" startAt="8"/>
            </a:pPr>
            <a:r>
              <a:rPr lang="en-US" b="1" dirty="0"/>
              <a:t>Yes, we believe in the Holy Spirit</a:t>
            </a:r>
            <a:r>
              <a:rPr lang="en-US" dirty="0"/>
              <a:t>, the Lord, the Giver of Life, Who proceeds from the Father, who with the Father and the Son, is worshipped and glorified, who spoke by the prophets.</a:t>
            </a:r>
            <a:br>
              <a:rPr lang="en-US" dirty="0"/>
            </a:br>
            <a:endParaRPr lang="en-US" dirty="0"/>
          </a:p>
          <a:p>
            <a:pPr marL="514350" indent="-514350">
              <a:buClr>
                <a:srgbClr val="A6A6A6"/>
              </a:buClr>
              <a:buFont typeface="+mj-lt"/>
              <a:buAutoNum type="arabicPeriod" startAt="8"/>
            </a:pPr>
            <a:r>
              <a:rPr lang="en-US" dirty="0"/>
              <a:t>And in one holy, catholic (universal), and apostolic Church.</a:t>
            </a:r>
          </a:p>
          <a:p>
            <a:pPr marL="514350" indent="-514350">
              <a:buClr>
                <a:srgbClr val="A6A6A6"/>
              </a:buClr>
              <a:buFont typeface="+mj-lt"/>
              <a:buAutoNum type="arabicPeriod" startAt="8"/>
            </a:pPr>
            <a:r>
              <a:rPr lang="en-US" dirty="0"/>
              <a:t>We confess one baptism, for the remission of sins.</a:t>
            </a:r>
          </a:p>
          <a:p>
            <a:pPr marL="514350" indent="-514350">
              <a:buClr>
                <a:srgbClr val="A6A6A6"/>
              </a:buClr>
              <a:buFont typeface="+mj-lt"/>
              <a:buAutoNum type="arabicPeriod" startAt="8"/>
            </a:pPr>
            <a:r>
              <a:rPr lang="en-US" dirty="0"/>
              <a:t>We look for the resurrection of the dead,</a:t>
            </a:r>
          </a:p>
          <a:p>
            <a:pPr marL="514350" indent="-514350">
              <a:buClr>
                <a:srgbClr val="A6A6A6"/>
              </a:buClr>
              <a:buFont typeface="+mj-lt"/>
              <a:buAutoNum type="arabicPeriod" startAt="8"/>
            </a:pPr>
            <a:r>
              <a:rPr lang="en-US" dirty="0"/>
              <a:t>and the life of the age to come. Amen.</a:t>
            </a:r>
          </a:p>
        </p:txBody>
      </p:sp>
    </p:spTree>
    <p:extLst>
      <p:ext uri="{BB962C8B-B14F-4D97-AF65-F5344CB8AC3E}">
        <p14:creationId xmlns:p14="http://schemas.microsoft.com/office/powerpoint/2010/main" val="275035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40314-3892-16BC-2167-2BB3DADA6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7538B-64C0-D52F-754C-5FF3FFBE43C8}"/>
              </a:ext>
            </a:extLst>
          </p:cNvPr>
          <p:cNvSpPr>
            <a:spLocks noGrp="1"/>
          </p:cNvSpPr>
          <p:nvPr>
            <p:ph type="title"/>
          </p:nvPr>
        </p:nvSpPr>
        <p:spPr>
          <a:xfrm>
            <a:off x="457200" y="198438"/>
            <a:ext cx="8229600" cy="563562"/>
          </a:xfrm>
        </p:spPr>
        <p:txBody>
          <a:bodyPr>
            <a:normAutofit fontScale="90000"/>
          </a:bodyPr>
          <a:lstStyle/>
          <a:p>
            <a:r>
              <a:rPr lang="en-CA" dirty="0">
                <a:latin typeface="Brush Script MT" panose="03060802040406070304" pitchFamily="66" charset="0"/>
              </a:rPr>
              <a:t>In Constantinople …</a:t>
            </a:r>
          </a:p>
        </p:txBody>
      </p:sp>
      <p:sp>
        <p:nvSpPr>
          <p:cNvPr id="3" name="Content Placeholder 2">
            <a:extLst>
              <a:ext uri="{FF2B5EF4-FFF2-40B4-BE49-F238E27FC236}">
                <a16:creationId xmlns:a16="http://schemas.microsoft.com/office/drawing/2014/main" id="{2A22A6C2-F8FA-BB00-A14C-EA04FC53B9A1}"/>
              </a:ext>
            </a:extLst>
          </p:cNvPr>
          <p:cNvSpPr>
            <a:spLocks noGrp="1"/>
          </p:cNvSpPr>
          <p:nvPr>
            <p:ph idx="1"/>
          </p:nvPr>
        </p:nvSpPr>
        <p:spPr>
          <a:xfrm>
            <a:off x="228600" y="1447800"/>
            <a:ext cx="8686800" cy="2895600"/>
          </a:xfrm>
        </p:spPr>
        <p:txBody>
          <a:bodyPr>
            <a:normAutofit fontScale="77500" lnSpcReduction="20000"/>
          </a:bodyPr>
          <a:lstStyle/>
          <a:p>
            <a:pPr marL="514350" indent="-514350">
              <a:buClr>
                <a:srgbClr val="A6A6A6"/>
              </a:buClr>
              <a:buFont typeface="+mj-lt"/>
              <a:buAutoNum type="arabicPeriod" startAt="8"/>
            </a:pPr>
            <a:r>
              <a:rPr lang="en-US" b="1" dirty="0"/>
              <a:t>Yes, we believe in the Holy Spirit</a:t>
            </a:r>
            <a:r>
              <a:rPr lang="en-US" dirty="0"/>
              <a:t>, the Lord, the Giver of Life, Who proceeds from the Father, who with the Father and the Son, is worshipped and glorified, who spoke by the prophets.</a:t>
            </a:r>
            <a:br>
              <a:rPr lang="en-US" dirty="0"/>
            </a:br>
            <a:endParaRPr lang="en-US" dirty="0"/>
          </a:p>
          <a:p>
            <a:pPr marL="514350" indent="-514350">
              <a:buClr>
                <a:srgbClr val="A6A6A6"/>
              </a:buClr>
              <a:buFont typeface="+mj-lt"/>
              <a:buAutoNum type="arabicPeriod" startAt="8"/>
            </a:pPr>
            <a:r>
              <a:rPr lang="en-US" dirty="0"/>
              <a:t>And in one holy, catholic (universal), and apostolic Church.</a:t>
            </a:r>
          </a:p>
          <a:p>
            <a:pPr marL="514350" indent="-514350">
              <a:buClr>
                <a:srgbClr val="A6A6A6"/>
              </a:buClr>
              <a:buFont typeface="+mj-lt"/>
              <a:buAutoNum type="arabicPeriod" startAt="8"/>
            </a:pPr>
            <a:r>
              <a:rPr lang="en-US" dirty="0"/>
              <a:t>We confess one baptism, for the remission of sins.</a:t>
            </a:r>
          </a:p>
          <a:p>
            <a:pPr marL="514350" indent="-514350">
              <a:buClr>
                <a:srgbClr val="A6A6A6"/>
              </a:buClr>
              <a:buFont typeface="+mj-lt"/>
              <a:buAutoNum type="arabicPeriod" startAt="8"/>
            </a:pPr>
            <a:r>
              <a:rPr lang="en-US" dirty="0"/>
              <a:t>We look for the resurrection of the dead,</a:t>
            </a:r>
          </a:p>
          <a:p>
            <a:pPr marL="514350" indent="-514350">
              <a:buClr>
                <a:srgbClr val="A6A6A6"/>
              </a:buClr>
              <a:buFont typeface="+mj-lt"/>
              <a:buAutoNum type="arabicPeriod" startAt="8"/>
            </a:pPr>
            <a:r>
              <a:rPr lang="en-US" dirty="0"/>
              <a:t>and the life of the age to come. Amen.</a:t>
            </a:r>
          </a:p>
        </p:txBody>
      </p:sp>
      <p:sp>
        <p:nvSpPr>
          <p:cNvPr id="4" name="Rectangle: Rounded Corners 3">
            <a:extLst>
              <a:ext uri="{FF2B5EF4-FFF2-40B4-BE49-F238E27FC236}">
                <a16:creationId xmlns:a16="http://schemas.microsoft.com/office/drawing/2014/main" id="{8E66D37D-C920-EBB7-C71F-77BFC9F09C43}"/>
              </a:ext>
            </a:extLst>
          </p:cNvPr>
          <p:cNvSpPr/>
          <p:nvPr/>
        </p:nvSpPr>
        <p:spPr>
          <a:xfrm>
            <a:off x="228600" y="1371600"/>
            <a:ext cx="8686800" cy="1095828"/>
          </a:xfrm>
          <a:prstGeom prst="roundRect">
            <a:avLst>
              <a:gd name="adj" fmla="val 8334"/>
            </a:avLst>
          </a:prstGeom>
          <a:solidFill>
            <a:srgbClr val="4F81BD">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effectLst>
                  <a:outerShdw blurRad="38100" dist="38100" dir="2700000" algn="tl">
                    <a:srgbClr val="000000">
                      <a:alpha val="43137"/>
                    </a:srgbClr>
                  </a:outerShdw>
                </a:effectLst>
              </a:rPr>
              <a:t>We believe in God, the Holy Spirit.</a:t>
            </a:r>
          </a:p>
        </p:txBody>
      </p:sp>
      <p:sp>
        <p:nvSpPr>
          <p:cNvPr id="5" name="Rectangle: Rounded Corners 4">
            <a:extLst>
              <a:ext uri="{FF2B5EF4-FFF2-40B4-BE49-F238E27FC236}">
                <a16:creationId xmlns:a16="http://schemas.microsoft.com/office/drawing/2014/main" id="{CDA26773-3B22-476E-16A2-2FAFE8D7E094}"/>
              </a:ext>
            </a:extLst>
          </p:cNvPr>
          <p:cNvSpPr/>
          <p:nvPr/>
        </p:nvSpPr>
        <p:spPr>
          <a:xfrm>
            <a:off x="228600" y="2743200"/>
            <a:ext cx="8686800" cy="1494972"/>
          </a:xfrm>
          <a:prstGeom prst="roundRect">
            <a:avLst>
              <a:gd name="adj" fmla="val 8334"/>
            </a:avLst>
          </a:prstGeom>
          <a:solidFill>
            <a:srgbClr val="4F81BD">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b="1" dirty="0">
                <a:effectLst>
                  <a:outerShdw blurRad="38100" dist="38100" dir="2700000" algn="tl">
                    <a:srgbClr val="000000">
                      <a:alpha val="43137"/>
                    </a:srgbClr>
                  </a:outerShdw>
                </a:effectLst>
              </a:rPr>
              <a:t>We believe in the Holy Church.</a:t>
            </a:r>
          </a:p>
        </p:txBody>
      </p:sp>
    </p:spTree>
    <p:extLst>
      <p:ext uri="{BB962C8B-B14F-4D97-AF65-F5344CB8AC3E}">
        <p14:creationId xmlns:p14="http://schemas.microsoft.com/office/powerpoint/2010/main" val="340258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72D5468-4581-3F07-5021-7A464765214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C617B11-E0B1-C37F-82D7-FAA55B600391}"/>
              </a:ext>
            </a:extLst>
          </p:cNvPr>
          <p:cNvPicPr>
            <a:picLocks noChangeAspect="1"/>
          </p:cNvPicPr>
          <p:nvPr/>
        </p:nvPicPr>
        <p:blipFill>
          <a:blip r:embed="rId2">
            <a:extLst>
              <a:ext uri="{28A0092B-C50C-407E-A947-70E740481C1C}">
                <a14:useLocalDpi xmlns:a14="http://schemas.microsoft.com/office/drawing/2010/main" val="0"/>
              </a:ext>
            </a:extLst>
          </a:blip>
          <a:srcRect b="16667"/>
          <a:stretch>
            <a:fillRect/>
          </a:stretch>
        </p:blipFill>
        <p:spPr>
          <a:xfrm>
            <a:off x="0" y="571500"/>
            <a:ext cx="9144000" cy="5715000"/>
          </a:xfrm>
          <a:prstGeom prst="rect">
            <a:avLst/>
          </a:prstGeom>
        </p:spPr>
      </p:pic>
    </p:spTree>
    <p:extLst>
      <p:ext uri="{BB962C8B-B14F-4D97-AF65-F5344CB8AC3E}">
        <p14:creationId xmlns:p14="http://schemas.microsoft.com/office/powerpoint/2010/main" val="2679198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CE268-930C-8DDC-485C-40B2EE1958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5FCF52-0D37-8ABC-AB9B-194E7F3DFBDC}"/>
              </a:ext>
            </a:extLst>
          </p:cNvPr>
          <p:cNvSpPr/>
          <p:nvPr/>
        </p:nvSpPr>
        <p:spPr>
          <a:xfrm>
            <a:off x="3321614" y="695116"/>
            <a:ext cx="2500814"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Ephesus</a:t>
            </a:r>
          </a:p>
        </p:txBody>
      </p:sp>
      <p:pic>
        <p:nvPicPr>
          <p:cNvPr id="2" name="Picture 2">
            <a:extLst>
              <a:ext uri="{FF2B5EF4-FFF2-40B4-BE49-F238E27FC236}">
                <a16:creationId xmlns:a16="http://schemas.microsoft.com/office/drawing/2014/main" id="{738AF885-D4D0-F453-EAC3-8FD0FFF6B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745" y="1618446"/>
            <a:ext cx="4458509" cy="4191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697A42-07ED-C86B-9788-BCAF25E28152}"/>
              </a:ext>
            </a:extLst>
          </p:cNvPr>
          <p:cNvSpPr txBox="1"/>
          <p:nvPr/>
        </p:nvSpPr>
        <p:spPr>
          <a:xfrm>
            <a:off x="1752599" y="4343400"/>
            <a:ext cx="2819400" cy="707886"/>
          </a:xfrm>
          <a:prstGeom prst="rect">
            <a:avLst/>
          </a:prstGeom>
          <a:noFill/>
        </p:spPr>
        <p:txBody>
          <a:bodyPr wrap="square">
            <a:spAutoFit/>
          </a:bodyPr>
          <a:lstStyle/>
          <a:p>
            <a:pPr algn="ctr"/>
            <a:r>
              <a:rPr lang="en-CA" sz="2000" b="1" dirty="0">
                <a:solidFill>
                  <a:schemeClr val="bg1"/>
                </a:solidFill>
                <a:effectLst>
                  <a:outerShdw blurRad="38100" dist="38100" dir="2700000" algn="tl">
                    <a:srgbClr val="000000">
                      <a:alpha val="43137"/>
                    </a:srgbClr>
                  </a:outerShdw>
                </a:effectLst>
              </a:rPr>
              <a:t>Theotokos</a:t>
            </a:r>
            <a:br>
              <a:rPr lang="en-CA" sz="2000" b="1" dirty="0">
                <a:solidFill>
                  <a:schemeClr val="bg1"/>
                </a:solidFill>
                <a:effectLst>
                  <a:outerShdw blurRad="38100" dist="38100" dir="2700000" algn="tl">
                    <a:srgbClr val="000000">
                      <a:alpha val="43137"/>
                    </a:srgbClr>
                  </a:outerShdw>
                </a:effectLst>
              </a:rPr>
            </a:br>
            <a:r>
              <a:rPr lang="el-GR" sz="2000" dirty="0">
                <a:solidFill>
                  <a:schemeClr val="bg1"/>
                </a:solidFill>
                <a:effectLst>
                  <a:outerShdw blurRad="38100" dist="38100" dir="2700000" algn="tl">
                    <a:srgbClr val="000000">
                      <a:alpha val="43137"/>
                    </a:srgbClr>
                  </a:outerShdw>
                </a:effectLst>
              </a:rPr>
              <a:t>Θεοτόκος</a:t>
            </a:r>
            <a:endParaRPr lang="en-CA"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346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C504-8035-254D-05AD-DCEBE79BB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84E50-843C-E6FF-8B0C-20BBB2023AE8}"/>
              </a:ext>
            </a:extLst>
          </p:cNvPr>
          <p:cNvSpPr>
            <a:spLocks noGrp="1"/>
          </p:cNvSpPr>
          <p:nvPr>
            <p:ph type="title"/>
          </p:nvPr>
        </p:nvSpPr>
        <p:spPr>
          <a:xfrm>
            <a:off x="457200" y="274638"/>
            <a:ext cx="8229600" cy="639762"/>
          </a:xfrm>
        </p:spPr>
        <p:txBody>
          <a:bodyPr>
            <a:normAutofit fontScale="90000"/>
          </a:bodyPr>
          <a:lstStyle/>
          <a:p>
            <a:pPr algn="l"/>
            <a:r>
              <a:rPr lang="en-US" dirty="0"/>
              <a:t>Council of </a:t>
            </a:r>
            <a:r>
              <a:rPr lang="en-US" b="1" dirty="0"/>
              <a:t>Ephesus</a:t>
            </a:r>
            <a:r>
              <a:rPr lang="en-US" dirty="0"/>
              <a:t> (431 AD)</a:t>
            </a:r>
            <a:endParaRPr lang="en-CA" dirty="0"/>
          </a:p>
        </p:txBody>
      </p:sp>
      <p:sp>
        <p:nvSpPr>
          <p:cNvPr id="3" name="Content Placeholder 2">
            <a:extLst>
              <a:ext uri="{FF2B5EF4-FFF2-40B4-BE49-F238E27FC236}">
                <a16:creationId xmlns:a16="http://schemas.microsoft.com/office/drawing/2014/main" id="{76F87405-5577-BB45-8C16-3E6567BD44F3}"/>
              </a:ext>
            </a:extLst>
          </p:cNvPr>
          <p:cNvSpPr>
            <a:spLocks noGrp="1"/>
          </p:cNvSpPr>
          <p:nvPr>
            <p:ph idx="1"/>
          </p:nvPr>
        </p:nvSpPr>
        <p:spPr>
          <a:xfrm>
            <a:off x="457200" y="1066800"/>
            <a:ext cx="8229600" cy="5715000"/>
          </a:xfrm>
        </p:spPr>
        <p:txBody>
          <a:bodyPr>
            <a:normAutofit fontScale="62500" lnSpcReduction="20000"/>
          </a:bodyPr>
          <a:lstStyle/>
          <a:p>
            <a:pPr marL="0" indent="0">
              <a:buNone/>
            </a:pPr>
            <a:r>
              <a:rPr lang="en-US" b="1" dirty="0"/>
              <a:t>Heresy of Nestorianism</a:t>
            </a:r>
          </a:p>
          <a:p>
            <a:r>
              <a:rPr lang="en-US" dirty="0"/>
              <a:t>Nestorius, Patriarch of Constantinople,</a:t>
            </a:r>
            <a:br>
              <a:rPr lang="en-US" dirty="0"/>
            </a:br>
            <a:r>
              <a:rPr lang="en-US" dirty="0"/>
              <a:t>refused to call Saint Mary “Theotokos” (Mother of God)</a:t>
            </a:r>
          </a:p>
          <a:p>
            <a:r>
              <a:rPr lang="en-US" dirty="0"/>
              <a:t>He preferred to </a:t>
            </a:r>
            <a:r>
              <a:rPr lang="en-US" u="sng" dirty="0"/>
              <a:t>only</a:t>
            </a:r>
            <a:r>
              <a:rPr lang="en-US" dirty="0"/>
              <a:t> use the term, “Christotokos” (Mother of Christ)</a:t>
            </a:r>
          </a:p>
          <a:p>
            <a:r>
              <a:rPr lang="en-US" dirty="0"/>
              <a:t>Taught Christ was two separate persons (divine and human) loosely joined</a:t>
            </a:r>
          </a:p>
          <a:p>
            <a:r>
              <a:rPr lang="en-US" dirty="0"/>
              <a:t>This divided Christ's unity and threatened our salvation</a:t>
            </a:r>
          </a:p>
          <a:p>
            <a:endParaRPr lang="en-US" dirty="0"/>
          </a:p>
          <a:p>
            <a:pPr marL="0" indent="0">
              <a:buNone/>
            </a:pPr>
            <a:r>
              <a:rPr lang="en-US" b="1" dirty="0"/>
              <a:t>Hero of Faith</a:t>
            </a:r>
          </a:p>
          <a:p>
            <a:pPr marL="0" indent="0">
              <a:buNone/>
            </a:pPr>
            <a:r>
              <a:rPr lang="en-US" sz="3100" dirty="0"/>
              <a:t>Saint Cyril, Pope of Alexandria</a:t>
            </a:r>
          </a:p>
          <a:p>
            <a:r>
              <a:rPr lang="en-US" sz="3100" dirty="0"/>
              <a:t>The pillar of faith who defended Christology</a:t>
            </a:r>
          </a:p>
          <a:p>
            <a:r>
              <a:rPr lang="en-US" sz="3100" dirty="0"/>
              <a:t>Wrote letters and treatises explaining the Hypostatic Union</a:t>
            </a:r>
          </a:p>
          <a:p>
            <a:r>
              <a:rPr lang="en-US" sz="3100" dirty="0"/>
              <a:t>Led the council with wisdom and firmness</a:t>
            </a:r>
          </a:p>
          <a:p>
            <a:endParaRPr lang="en-US" sz="3100" dirty="0"/>
          </a:p>
          <a:p>
            <a:pPr marL="0" indent="0">
              <a:buNone/>
            </a:pPr>
            <a:r>
              <a:rPr lang="en-US" sz="3100" b="1" dirty="0"/>
              <a:t>Orthodox Teaching</a:t>
            </a:r>
          </a:p>
          <a:p>
            <a:r>
              <a:rPr lang="en-US" sz="3100" dirty="0"/>
              <a:t> Christ is one Person with two complete natures</a:t>
            </a:r>
            <a:br>
              <a:rPr lang="en-US" sz="3100" dirty="0"/>
            </a:br>
            <a:r>
              <a:rPr lang="en-US" sz="3100" dirty="0"/>
              <a:t>(divine and human) united without confusion</a:t>
            </a:r>
          </a:p>
          <a:p>
            <a:r>
              <a:rPr lang="en-US" sz="3100" dirty="0"/>
              <a:t>The Virgin Saint Mary is truly the “Theotokos”</a:t>
            </a:r>
            <a:br>
              <a:rPr lang="en-US" sz="3100" dirty="0"/>
            </a:br>
            <a:r>
              <a:rPr lang="en-US" sz="3100" dirty="0"/>
              <a:t>because she gave birth to Christ who is God incarnate</a:t>
            </a:r>
          </a:p>
          <a:p>
            <a:r>
              <a:rPr lang="en-US" sz="3100" dirty="0"/>
              <a:t>The Hypostatic Union: one nature of God the Word Incarnate</a:t>
            </a:r>
            <a:endParaRPr lang="en-US" dirty="0"/>
          </a:p>
        </p:txBody>
      </p:sp>
      <p:pic>
        <p:nvPicPr>
          <p:cNvPr id="5" name="Picture 2">
            <a:extLst>
              <a:ext uri="{FF2B5EF4-FFF2-40B4-BE49-F238E27FC236}">
                <a16:creationId xmlns:a16="http://schemas.microsoft.com/office/drawing/2014/main" id="{C06E6CAA-BED3-CD30-3895-A926108B9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880162"/>
            <a:ext cx="1938377" cy="1822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4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7B31C49-81F7-29C9-EF43-4BF95274F77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0894D6-0EB6-A155-3637-6B92662A209A}"/>
              </a:ext>
            </a:extLst>
          </p:cNvPr>
          <p:cNvPicPr>
            <a:picLocks noChangeAspect="1"/>
          </p:cNvPicPr>
          <p:nvPr/>
        </p:nvPicPr>
        <p:blipFill>
          <a:blip r:embed="rId2">
            <a:extLst>
              <a:ext uri="{28A0092B-C50C-407E-A947-70E740481C1C}">
                <a14:useLocalDpi xmlns:a14="http://schemas.microsoft.com/office/drawing/2010/main" val="0"/>
              </a:ext>
            </a:extLst>
          </a:blip>
          <a:srcRect b="64444"/>
          <a:stretch>
            <a:fillRect/>
          </a:stretch>
        </p:blipFill>
        <p:spPr>
          <a:xfrm>
            <a:off x="0" y="1447800"/>
            <a:ext cx="9144000" cy="2438400"/>
          </a:xfrm>
          <a:prstGeom prst="rect">
            <a:avLst/>
          </a:prstGeom>
        </p:spPr>
      </p:pic>
    </p:spTree>
    <p:extLst>
      <p:ext uri="{BB962C8B-B14F-4D97-AF65-F5344CB8AC3E}">
        <p14:creationId xmlns:p14="http://schemas.microsoft.com/office/powerpoint/2010/main" val="1740225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CE268-930C-8DDC-485C-40B2EE1958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5FCF52-0D37-8ABC-AB9B-194E7F3DFBDC}"/>
              </a:ext>
            </a:extLst>
          </p:cNvPr>
          <p:cNvSpPr/>
          <p:nvPr/>
        </p:nvSpPr>
        <p:spPr>
          <a:xfrm>
            <a:off x="2232284" y="1688785"/>
            <a:ext cx="4679487" cy="923330"/>
          </a:xfrm>
          <a:prstGeom prst="rect">
            <a:avLst/>
          </a:prstGeom>
          <a:noFill/>
        </p:spPr>
        <p:txBody>
          <a:bodyPr wrap="none" lIns="91440" tIns="45720" rIns="91440" bIns="45720">
            <a:spAutoFit/>
          </a:bodyPr>
          <a:lstStyle/>
          <a:p>
            <a:pPr algn="ctr"/>
            <a:r>
              <a:rPr lang="en-US" sz="5400" b="1" i="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Church </a:t>
            </a: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Councils</a:t>
            </a:r>
          </a:p>
        </p:txBody>
      </p:sp>
    </p:spTree>
    <p:extLst>
      <p:ext uri="{BB962C8B-B14F-4D97-AF65-F5344CB8AC3E}">
        <p14:creationId xmlns:p14="http://schemas.microsoft.com/office/powerpoint/2010/main" val="602125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0197F-05CC-98F0-DEBB-402544274FFD}"/>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5B126D-EA60-4BDA-D2D6-968B9F05A191}"/>
              </a:ext>
            </a:extLst>
          </p:cNvPr>
          <p:cNvGraphicFramePr>
            <a:graphicFrameLocks noGrp="1"/>
          </p:cNvGraphicFramePr>
          <p:nvPr>
            <p:ph idx="1"/>
            <p:extLst>
              <p:ext uri="{D42A27DB-BD31-4B8C-83A1-F6EECF244321}">
                <p14:modId xmlns:p14="http://schemas.microsoft.com/office/powerpoint/2010/main" val="2818986355"/>
              </p:ext>
            </p:extLst>
          </p:nvPr>
        </p:nvGraphicFramePr>
        <p:xfrm>
          <a:off x="152400" y="381000"/>
          <a:ext cx="8762999" cy="6121888"/>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302404875"/>
                    </a:ext>
                  </a:extLst>
                </a:gridCol>
                <a:gridCol w="1219200">
                  <a:extLst>
                    <a:ext uri="{9D8B030D-6E8A-4147-A177-3AD203B41FA5}">
                      <a16:colId xmlns:a16="http://schemas.microsoft.com/office/drawing/2014/main" val="2795649052"/>
                    </a:ext>
                  </a:extLst>
                </a:gridCol>
                <a:gridCol w="4876800">
                  <a:extLst>
                    <a:ext uri="{9D8B030D-6E8A-4147-A177-3AD203B41FA5}">
                      <a16:colId xmlns:a16="http://schemas.microsoft.com/office/drawing/2014/main" val="1102523275"/>
                    </a:ext>
                  </a:extLst>
                </a:gridCol>
                <a:gridCol w="1066799">
                  <a:extLst>
                    <a:ext uri="{9D8B030D-6E8A-4147-A177-3AD203B41FA5}">
                      <a16:colId xmlns:a16="http://schemas.microsoft.com/office/drawing/2014/main" val="3815367814"/>
                    </a:ext>
                  </a:extLst>
                </a:gridCol>
              </a:tblGrid>
              <a:tr h="311846">
                <a:tc>
                  <a:txBody>
                    <a:bodyPr/>
                    <a:lstStyle/>
                    <a:p>
                      <a:pPr algn="ctr"/>
                      <a:r>
                        <a:rPr lang="en-CA" sz="1400" dirty="0"/>
                        <a:t>Council</a:t>
                      </a:r>
                    </a:p>
                  </a:txBody>
                  <a:tcPr marL="45720" marR="45720"/>
                </a:tc>
                <a:tc>
                  <a:txBody>
                    <a:bodyPr/>
                    <a:lstStyle/>
                    <a:p>
                      <a:pPr algn="ctr"/>
                      <a:r>
                        <a:rPr lang="en-CA" sz="1400" dirty="0"/>
                        <a:t>Date</a:t>
                      </a:r>
                    </a:p>
                  </a:txBody>
                  <a:tcPr marL="45720" marR="45720"/>
                </a:tc>
                <a:tc>
                  <a:txBody>
                    <a:bodyPr/>
                    <a:lstStyle/>
                    <a:p>
                      <a:r>
                        <a:rPr lang="en-CA" sz="1400" dirty="0"/>
                        <a:t>Why?  To defend against a heresy?</a:t>
                      </a:r>
                    </a:p>
                  </a:txBody>
                  <a:tcPr marL="45720" marR="45720"/>
                </a:tc>
                <a:tc>
                  <a:txBody>
                    <a:bodyPr/>
                    <a:lstStyle/>
                    <a:p>
                      <a:pPr algn="ctr"/>
                      <a:r>
                        <a:rPr lang="en-CA" sz="1400" dirty="0">
                          <a:solidFill>
                            <a:schemeClr val="bg1"/>
                          </a:solidFill>
                          <a:hlinkClick r:id="rId2">
                            <a:extLst>
                              <a:ext uri="{A12FA001-AC4F-418D-AE19-62706E023703}">
                                <ahyp:hlinkClr xmlns:ahyp="http://schemas.microsoft.com/office/drawing/2018/hyperlinkcolor" val="tx"/>
                              </a:ext>
                            </a:extLst>
                          </a:hlinkClick>
                        </a:rPr>
                        <a:t>Reference</a:t>
                      </a:r>
                      <a:endParaRPr lang="en-CA" sz="1400" dirty="0"/>
                    </a:p>
                  </a:txBody>
                  <a:tcPr marL="45720" marR="45720"/>
                </a:tc>
                <a:extLst>
                  <a:ext uri="{0D108BD9-81ED-4DB2-BD59-A6C34878D82A}">
                    <a16:rowId xmlns:a16="http://schemas.microsoft.com/office/drawing/2014/main" val="312179532"/>
                  </a:ext>
                </a:extLst>
              </a:tr>
              <a:tr h="311846">
                <a:tc>
                  <a:txBody>
                    <a:bodyPr/>
                    <a:lstStyle/>
                    <a:p>
                      <a:pPr algn="ctr"/>
                      <a:endParaRPr lang="en-CA" sz="1400" b="1" dirty="0"/>
                    </a:p>
                  </a:txBody>
                  <a:tcPr marL="45720" marR="45720" anchor="ctr"/>
                </a:tc>
                <a:tc>
                  <a:txBody>
                    <a:bodyPr/>
                    <a:lstStyle/>
                    <a:p>
                      <a:pPr algn="ctr"/>
                      <a:endParaRPr lang="en-CA" sz="1400" dirty="0"/>
                    </a:p>
                  </a:txBody>
                  <a:tcPr marL="45720" marR="45720" anchor="ctr"/>
                </a:tc>
                <a:tc>
                  <a:txBody>
                    <a:bodyPr/>
                    <a:lstStyle/>
                    <a:p>
                      <a:endParaRPr lang="en-CA" sz="1400" dirty="0"/>
                    </a:p>
                  </a:txBody>
                  <a:tcPr marL="45720" marR="45720" anchor="ctr"/>
                </a:tc>
                <a:tc>
                  <a:txBody>
                    <a:bodyPr/>
                    <a:lstStyle/>
                    <a:p>
                      <a:pPr algn="ctr"/>
                      <a:endParaRPr lang="en-CA" sz="1400" dirty="0"/>
                    </a:p>
                  </a:txBody>
                  <a:tcPr marL="45720" marR="45720" anchor="ctr"/>
                </a:tc>
                <a:extLst>
                  <a:ext uri="{0D108BD9-81ED-4DB2-BD59-A6C34878D82A}">
                    <a16:rowId xmlns:a16="http://schemas.microsoft.com/office/drawing/2014/main" val="770352705"/>
                  </a:ext>
                </a:extLst>
              </a:tr>
              <a:tr h="311846">
                <a:tc>
                  <a:txBody>
                    <a:bodyPr/>
                    <a:lstStyle/>
                    <a:p>
                      <a:pPr algn="ctr"/>
                      <a:r>
                        <a:rPr lang="en-CA" sz="1400" b="1" dirty="0"/>
                        <a:t>Jerusalem</a:t>
                      </a:r>
                    </a:p>
                  </a:txBody>
                  <a:tcPr marL="45720" marR="45720" anchor="ctr"/>
                </a:tc>
                <a:tc>
                  <a:txBody>
                    <a:bodyPr/>
                    <a:lstStyle/>
                    <a:p>
                      <a:pPr algn="ctr"/>
                      <a:r>
                        <a:rPr lang="en-CA" sz="1400" dirty="0"/>
                        <a:t>49 AD</a:t>
                      </a:r>
                    </a:p>
                  </a:txBody>
                  <a:tcPr marL="45720" marR="45720" anchor="ctr"/>
                </a:tc>
                <a:tc>
                  <a:txBody>
                    <a:bodyPr/>
                    <a:lstStyle/>
                    <a:p>
                      <a:r>
                        <a:rPr lang="en-CA" sz="1400" dirty="0"/>
                        <a:t>Against the Judaizers Heresy (see Acts chapter 15)</a:t>
                      </a:r>
                    </a:p>
                  </a:txBody>
                  <a:tcPr marL="45720" marR="45720" anchor="ctr"/>
                </a:tc>
                <a:tc>
                  <a:txBody>
                    <a:bodyPr/>
                    <a:lstStyle/>
                    <a:p>
                      <a:pPr algn="ctr"/>
                      <a:r>
                        <a:rPr lang="en-CA" sz="1400" dirty="0">
                          <a:hlinkClick r:id="rId3"/>
                        </a:rPr>
                        <a:t>Acts 15:1-24</a:t>
                      </a:r>
                      <a:endParaRPr lang="en-CA" sz="1400" dirty="0"/>
                    </a:p>
                  </a:txBody>
                  <a:tcPr marL="45720" marR="45720" anchor="ctr"/>
                </a:tc>
                <a:extLst>
                  <a:ext uri="{0D108BD9-81ED-4DB2-BD59-A6C34878D82A}">
                    <a16:rowId xmlns:a16="http://schemas.microsoft.com/office/drawing/2014/main" val="3472011515"/>
                  </a:ext>
                </a:extLst>
              </a:tr>
              <a:tr h="311846">
                <a:tc>
                  <a:txBody>
                    <a:bodyPr/>
                    <a:lstStyle/>
                    <a:p>
                      <a:pPr algn="ctr"/>
                      <a:endParaRPr lang="en-CA" sz="1400" b="1" dirty="0"/>
                    </a:p>
                  </a:txBody>
                  <a:tcPr marL="45720" marR="45720" anchor="ctr"/>
                </a:tc>
                <a:tc>
                  <a:txBody>
                    <a:bodyPr/>
                    <a:lstStyle/>
                    <a:p>
                      <a:pPr algn="ctr"/>
                      <a:endParaRPr lang="en-CA" sz="1400" dirty="0"/>
                    </a:p>
                  </a:txBody>
                  <a:tcPr marL="45720" marR="45720" anchor="ctr"/>
                </a:tc>
                <a:tc>
                  <a:txBody>
                    <a:bodyPr/>
                    <a:lstStyle/>
                    <a:p>
                      <a:endParaRPr lang="en-CA" sz="1400" dirty="0"/>
                    </a:p>
                  </a:txBody>
                  <a:tcPr marL="45720" marR="45720" anchor="ctr"/>
                </a:tc>
                <a:tc>
                  <a:txBody>
                    <a:bodyPr/>
                    <a:lstStyle/>
                    <a:p>
                      <a:pPr algn="ctr"/>
                      <a:endParaRPr lang="en-CA" sz="1400" dirty="0"/>
                    </a:p>
                  </a:txBody>
                  <a:tcPr marL="45720" marR="45720" anchor="ctr"/>
                </a:tc>
                <a:extLst>
                  <a:ext uri="{0D108BD9-81ED-4DB2-BD59-A6C34878D82A}">
                    <a16:rowId xmlns:a16="http://schemas.microsoft.com/office/drawing/2014/main" val="1743880293"/>
                  </a:ext>
                </a:extLst>
              </a:tr>
              <a:tr h="311846">
                <a:tc>
                  <a:txBody>
                    <a:bodyPr/>
                    <a:lstStyle/>
                    <a:p>
                      <a:pPr algn="ctr"/>
                      <a:r>
                        <a:rPr lang="en-CA" sz="1400" b="0" dirty="0"/>
                        <a:t>In Rome</a:t>
                      </a:r>
                    </a:p>
                  </a:txBody>
                  <a:tcPr marL="45720" marR="45720" anchor="ctr"/>
                </a:tc>
                <a:tc>
                  <a:txBody>
                    <a:bodyPr/>
                    <a:lstStyle/>
                    <a:p>
                      <a:pPr algn="ctr"/>
                      <a:r>
                        <a:rPr lang="en-CA" sz="1400" dirty="0"/>
                        <a:t>Around 200 AD</a:t>
                      </a:r>
                    </a:p>
                  </a:txBody>
                  <a:tcPr marL="45720" marR="45720" anchor="ctr"/>
                </a:tc>
                <a:tc>
                  <a:txBody>
                    <a:bodyPr/>
                    <a:lstStyle/>
                    <a:p>
                      <a:r>
                        <a:rPr lang="en-CA" sz="1400" dirty="0"/>
                        <a:t>Not because of heresies.</a:t>
                      </a:r>
                    </a:p>
                    <a:p>
                      <a:r>
                        <a:rPr lang="en-CA" sz="1400" dirty="0"/>
                        <a:t>To establish the Feast of Theophany and Lend</a:t>
                      </a:r>
                    </a:p>
                  </a:txBody>
                  <a:tcPr marL="45720" marR="45720" anchor="ctr"/>
                </a:tc>
                <a:tc>
                  <a:txBody>
                    <a:bodyPr/>
                    <a:lstStyle/>
                    <a:p>
                      <a:pPr algn="ctr"/>
                      <a:r>
                        <a:rPr lang="en-CA" sz="1400" dirty="0">
                          <a:hlinkClick r:id="rId4"/>
                        </a:rPr>
                        <a:t>Hathor 10</a:t>
                      </a:r>
                      <a:endParaRPr lang="en-CA" sz="1400" dirty="0"/>
                    </a:p>
                  </a:txBody>
                  <a:tcPr marL="45720" marR="45720" anchor="ctr"/>
                </a:tc>
                <a:extLst>
                  <a:ext uri="{0D108BD9-81ED-4DB2-BD59-A6C34878D82A}">
                    <a16:rowId xmlns:a16="http://schemas.microsoft.com/office/drawing/2014/main" val="1448480005"/>
                  </a:ext>
                </a:extLst>
              </a:tr>
              <a:tr h="311846">
                <a:tc>
                  <a:txBody>
                    <a:bodyPr/>
                    <a:lstStyle/>
                    <a:p>
                      <a:pPr algn="ctr"/>
                      <a:r>
                        <a:rPr lang="en-CA" sz="1400" b="0" dirty="0"/>
                        <a:t>In Alexandria</a:t>
                      </a:r>
                    </a:p>
                  </a:txBody>
                  <a:tcPr marL="45720" marR="45720" anchor="ctr"/>
                </a:tc>
                <a:tc>
                  <a:txBody>
                    <a:bodyPr/>
                    <a:lstStyle/>
                    <a:p>
                      <a:pPr algn="ctr"/>
                      <a:r>
                        <a:rPr lang="en-CA" sz="1400" dirty="0"/>
                        <a:t>243 AD</a:t>
                      </a:r>
                    </a:p>
                  </a:txBody>
                  <a:tcPr marL="45720" marR="45720" anchor="ctr"/>
                </a:tc>
                <a:tc>
                  <a:txBody>
                    <a:bodyPr/>
                    <a:lstStyle/>
                    <a:p>
                      <a:r>
                        <a:rPr lang="en-CA" sz="1400" dirty="0"/>
                        <a:t>Against a Heresy that claimed that the human spirit dies with the body, and it (the spirit) rises again with the body.</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hlinkClick r:id="rId5"/>
                        </a:rPr>
                        <a:t>Thoout 3</a:t>
                      </a:r>
                      <a:endParaRPr lang="en-CA" sz="1400" dirty="0"/>
                    </a:p>
                  </a:txBody>
                  <a:tcPr marL="45720" marR="45720" anchor="ctr"/>
                </a:tc>
                <a:extLst>
                  <a:ext uri="{0D108BD9-81ED-4DB2-BD59-A6C34878D82A}">
                    <a16:rowId xmlns:a16="http://schemas.microsoft.com/office/drawing/2014/main" val="3419389277"/>
                  </a:ext>
                </a:extLst>
              </a:tr>
              <a:tr h="311846">
                <a:tc>
                  <a:txBody>
                    <a:bodyPr/>
                    <a:lstStyle/>
                    <a:p>
                      <a:pPr algn="ctr"/>
                      <a:r>
                        <a:rPr lang="en-CA" sz="1400" b="0" dirty="0"/>
                        <a:t>In Rome</a:t>
                      </a:r>
                    </a:p>
                  </a:txBody>
                  <a:tcPr marL="45720" marR="45720" anchor="ctr"/>
                </a:tc>
                <a:tc>
                  <a:txBody>
                    <a:bodyPr/>
                    <a:lstStyle/>
                    <a:p>
                      <a:pPr algn="ctr"/>
                      <a:r>
                        <a:rPr lang="en-CA" sz="1400" dirty="0"/>
                        <a:t>249 AD</a:t>
                      </a:r>
                    </a:p>
                  </a:txBody>
                  <a:tcPr marL="45720" marR="45720" anchor="ctr"/>
                </a:tc>
                <a:tc>
                  <a:txBody>
                    <a:bodyPr/>
                    <a:lstStyle/>
                    <a:p>
                      <a:r>
                        <a:rPr lang="en-CA" sz="1400" dirty="0"/>
                        <a:t>Against Novatus who said that those who deny Christ cannot be forgiven even if they repent!</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hlinkClick r:id="rId6"/>
                        </a:rPr>
                        <a:t>Koiahk 12</a:t>
                      </a:r>
                      <a:endParaRPr lang="en-CA" sz="1400" dirty="0"/>
                    </a:p>
                  </a:txBody>
                  <a:tcPr marL="45720" marR="45720" anchor="ctr"/>
                </a:tc>
                <a:extLst>
                  <a:ext uri="{0D108BD9-81ED-4DB2-BD59-A6C34878D82A}">
                    <a16:rowId xmlns:a16="http://schemas.microsoft.com/office/drawing/2014/main" val="1764736250"/>
                  </a:ext>
                </a:extLst>
              </a:tr>
              <a:tr h="311846">
                <a:tc>
                  <a:txBody>
                    <a:bodyPr/>
                    <a:lstStyle/>
                    <a:p>
                      <a:pPr algn="ctr"/>
                      <a:r>
                        <a:rPr lang="en-CA" sz="1400" b="0" dirty="0"/>
                        <a:t>In Antioch</a:t>
                      </a:r>
                    </a:p>
                  </a:txBody>
                  <a:tcPr marL="45720" marR="45720" anchor="ctr"/>
                </a:tc>
                <a:tc>
                  <a:txBody>
                    <a:bodyPr/>
                    <a:lstStyle/>
                    <a:p>
                      <a:pPr algn="ctr"/>
                      <a:r>
                        <a:rPr lang="en-CA" sz="1400" dirty="0"/>
                        <a:t>280 AD</a:t>
                      </a:r>
                    </a:p>
                  </a:txBody>
                  <a:tcPr marL="45720" marR="45720" anchor="ctr"/>
                </a:tc>
                <a:tc>
                  <a:txBody>
                    <a:bodyPr/>
                    <a:lstStyle/>
                    <a:p>
                      <a:r>
                        <a:rPr lang="en-CA" sz="1400" dirty="0"/>
                        <a:t>Against Paul of Samosata who claimed that Christ was an ordinary man</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hlinkClick r:id="rId7"/>
                        </a:rPr>
                        <a:t>Paope 19</a:t>
                      </a:r>
                      <a:endParaRPr lang="en-CA" sz="1400" dirty="0"/>
                    </a:p>
                  </a:txBody>
                  <a:tcPr marL="45720" marR="45720" anchor="ctr"/>
                </a:tc>
                <a:extLst>
                  <a:ext uri="{0D108BD9-81ED-4DB2-BD59-A6C34878D82A}">
                    <a16:rowId xmlns:a16="http://schemas.microsoft.com/office/drawing/2014/main" val="84079165"/>
                  </a:ext>
                </a:extLst>
              </a:tr>
              <a:tr h="311846">
                <a:tc>
                  <a:txBody>
                    <a:bodyPr/>
                    <a:lstStyle/>
                    <a:p>
                      <a:pPr algn="ctr"/>
                      <a:endParaRPr lang="en-CA" sz="1400" b="0" dirty="0"/>
                    </a:p>
                  </a:txBody>
                  <a:tcPr marL="45720" marR="45720" anchor="ctr"/>
                </a:tc>
                <a:tc>
                  <a:txBody>
                    <a:bodyPr/>
                    <a:lstStyle/>
                    <a:p>
                      <a:pPr algn="ctr"/>
                      <a:endParaRPr lang="en-CA" sz="1400" b="1" dirty="0"/>
                    </a:p>
                  </a:txBody>
                  <a:tcPr marL="45720" marR="45720" anchor="ctr"/>
                </a:tc>
                <a:tc>
                  <a:txBody>
                    <a:bodyPr/>
                    <a:lstStyle/>
                    <a:p>
                      <a:endParaRPr lang="en-CA" sz="1400" b="0" dirty="0"/>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400" b="0" dirty="0"/>
                    </a:p>
                  </a:txBody>
                  <a:tcPr marL="45720" marR="45720" anchor="ctr"/>
                </a:tc>
                <a:extLst>
                  <a:ext uri="{0D108BD9-81ED-4DB2-BD59-A6C34878D82A}">
                    <a16:rowId xmlns:a16="http://schemas.microsoft.com/office/drawing/2014/main" val="3937430876"/>
                  </a:ext>
                </a:extLst>
              </a:tr>
              <a:tr h="311846">
                <a:tc>
                  <a:txBody>
                    <a:bodyPr/>
                    <a:lstStyle/>
                    <a:p>
                      <a:pPr algn="ctr"/>
                      <a:r>
                        <a:rPr lang="en-CA" sz="1400" b="1" u="sng" dirty="0"/>
                        <a:t>Nicaea</a:t>
                      </a:r>
                      <a:br>
                        <a:rPr lang="en-CA" sz="1400" b="1" dirty="0"/>
                      </a:br>
                      <a:r>
                        <a:rPr lang="en-CA" sz="1400" b="0" dirty="0"/>
                        <a:t>(1</a:t>
                      </a:r>
                      <a:r>
                        <a:rPr lang="en-CA" sz="1400" b="0" baseline="30000" dirty="0"/>
                        <a:t>st</a:t>
                      </a:r>
                      <a:r>
                        <a:rPr lang="en-CA" sz="1400" b="0" dirty="0"/>
                        <a:t> Ecumenical)</a:t>
                      </a:r>
                    </a:p>
                  </a:txBody>
                  <a:tcPr marL="45720" marR="45720" anchor="ctr"/>
                </a:tc>
                <a:tc>
                  <a:txBody>
                    <a:bodyPr/>
                    <a:lstStyle/>
                    <a:p>
                      <a:pPr algn="ctr"/>
                      <a:r>
                        <a:rPr lang="en-CA" sz="1400" b="1" dirty="0"/>
                        <a:t>325 AD</a:t>
                      </a:r>
                    </a:p>
                  </a:txBody>
                  <a:tcPr marL="45720" marR="45720" anchor="ctr"/>
                </a:tc>
                <a:tc>
                  <a:txBody>
                    <a:bodyPr/>
                    <a:lstStyle/>
                    <a:p>
                      <a:r>
                        <a:rPr lang="en-CA" sz="1400" b="0" dirty="0"/>
                        <a:t>318 assembled to protect against the Heresy of Arias who blasphemed against the Son of God.</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hlinkClick r:id="rId8"/>
                        </a:rPr>
                        <a:t>Hathor 9</a:t>
                      </a:r>
                      <a:endParaRPr lang="en-CA" sz="1400" b="0" dirty="0"/>
                    </a:p>
                  </a:txBody>
                  <a:tcPr marL="45720" marR="45720" anchor="ctr"/>
                </a:tc>
                <a:extLst>
                  <a:ext uri="{0D108BD9-81ED-4DB2-BD59-A6C34878D82A}">
                    <a16:rowId xmlns:a16="http://schemas.microsoft.com/office/drawing/2014/main" val="430528433"/>
                  </a:ext>
                </a:extLst>
              </a:tr>
              <a:tr h="311846">
                <a:tc>
                  <a:txBody>
                    <a:bodyPr/>
                    <a:lstStyle/>
                    <a:p>
                      <a:pPr algn="ctr"/>
                      <a:endParaRPr lang="en-CA" sz="1400" b="0" dirty="0"/>
                    </a:p>
                  </a:txBody>
                  <a:tcPr marL="45720" marR="45720" anchor="ctr"/>
                </a:tc>
                <a:tc>
                  <a:txBody>
                    <a:bodyPr/>
                    <a:lstStyle/>
                    <a:p>
                      <a:pPr algn="ctr"/>
                      <a:endParaRPr lang="en-CA" sz="1400" b="1" dirty="0"/>
                    </a:p>
                  </a:txBody>
                  <a:tcPr marL="45720" marR="45720" anchor="ctr"/>
                </a:tc>
                <a:tc>
                  <a:txBody>
                    <a:bodyPr/>
                    <a:lstStyle/>
                    <a:p>
                      <a:endParaRPr lang="en-CA" sz="1400" b="0" dirty="0"/>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400" b="0" dirty="0"/>
                    </a:p>
                  </a:txBody>
                  <a:tcPr marL="45720" marR="45720" anchor="ctr"/>
                </a:tc>
                <a:extLst>
                  <a:ext uri="{0D108BD9-81ED-4DB2-BD59-A6C34878D82A}">
                    <a16:rowId xmlns:a16="http://schemas.microsoft.com/office/drawing/2014/main" val="1505865706"/>
                  </a:ext>
                </a:extLst>
              </a:tr>
              <a:tr h="311846">
                <a:tc>
                  <a:txBody>
                    <a:bodyPr/>
                    <a:lstStyle/>
                    <a:p>
                      <a:pPr algn="ctr"/>
                      <a:r>
                        <a:rPr lang="en-CA" sz="1400" b="1" u="sng" dirty="0"/>
                        <a:t>Constantinople</a:t>
                      </a:r>
                      <a:br>
                        <a:rPr lang="en-CA" sz="1400" b="1" dirty="0"/>
                      </a:br>
                      <a:r>
                        <a:rPr lang="en-CA" sz="1400" b="0" dirty="0"/>
                        <a:t>(2</a:t>
                      </a:r>
                      <a:r>
                        <a:rPr lang="en-CA" sz="1400" b="0" baseline="30000" dirty="0"/>
                        <a:t>nd</a:t>
                      </a:r>
                      <a:r>
                        <a:rPr lang="en-CA" sz="1400" b="0" dirty="0"/>
                        <a:t> Ecumenical)</a:t>
                      </a:r>
                    </a:p>
                  </a:txBody>
                  <a:tcPr marL="45720" marR="45720" anchor="ctr"/>
                </a:tc>
                <a:tc>
                  <a:txBody>
                    <a:bodyPr/>
                    <a:lstStyle/>
                    <a:p>
                      <a:pPr algn="ctr"/>
                      <a:r>
                        <a:rPr lang="en-CA" sz="1400" b="1" dirty="0"/>
                        <a:t>381 AD</a:t>
                      </a:r>
                    </a:p>
                  </a:txBody>
                  <a:tcPr marL="45720" marR="45720" anchor="ctr"/>
                </a:tc>
                <a:tc>
                  <a:txBody>
                    <a:bodyPr/>
                    <a:lstStyle/>
                    <a:p>
                      <a:r>
                        <a:rPr lang="en-CA" sz="1400" b="0" dirty="0"/>
                        <a:t>150 assembled to judge Macedonius (heresy against the Holy Spirt) and Apollinaris (heresy against the Holy Trinity).</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hlinkClick r:id="rId9"/>
                        </a:rPr>
                        <a:t>Meshir 1</a:t>
                      </a:r>
                      <a:endParaRPr lang="en-CA" sz="1400" b="0" dirty="0"/>
                    </a:p>
                  </a:txBody>
                  <a:tcPr marL="45720" marR="45720" anchor="ctr"/>
                </a:tc>
                <a:extLst>
                  <a:ext uri="{0D108BD9-81ED-4DB2-BD59-A6C34878D82A}">
                    <a16:rowId xmlns:a16="http://schemas.microsoft.com/office/drawing/2014/main" val="701937973"/>
                  </a:ext>
                </a:extLst>
              </a:tr>
              <a:tr h="311846">
                <a:tc>
                  <a:txBody>
                    <a:bodyPr/>
                    <a:lstStyle/>
                    <a:p>
                      <a:pPr algn="ctr"/>
                      <a:endParaRPr lang="en-CA" sz="1400" b="0" dirty="0"/>
                    </a:p>
                  </a:txBody>
                  <a:tcPr marL="45720" marR="45720" anchor="ctr"/>
                </a:tc>
                <a:tc>
                  <a:txBody>
                    <a:bodyPr/>
                    <a:lstStyle/>
                    <a:p>
                      <a:pPr algn="ctr"/>
                      <a:endParaRPr lang="en-CA" sz="1400" b="1" dirty="0"/>
                    </a:p>
                  </a:txBody>
                  <a:tcPr marL="45720" marR="45720" anchor="ctr"/>
                </a:tc>
                <a:tc>
                  <a:txBody>
                    <a:bodyPr/>
                    <a:lstStyle/>
                    <a:p>
                      <a:endParaRPr lang="en-CA" sz="1400" b="0" dirty="0"/>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400" b="0" dirty="0"/>
                    </a:p>
                  </a:txBody>
                  <a:tcPr marL="45720" marR="45720" anchor="ctr"/>
                </a:tc>
                <a:extLst>
                  <a:ext uri="{0D108BD9-81ED-4DB2-BD59-A6C34878D82A}">
                    <a16:rowId xmlns:a16="http://schemas.microsoft.com/office/drawing/2014/main" val="2786459987"/>
                  </a:ext>
                </a:extLst>
              </a:tr>
              <a:tr h="311846">
                <a:tc>
                  <a:txBody>
                    <a:bodyPr/>
                    <a:lstStyle/>
                    <a:p>
                      <a:pPr algn="ctr"/>
                      <a:r>
                        <a:rPr lang="en-CA" sz="1400" b="1" u="sng" dirty="0"/>
                        <a:t>Ephesus</a:t>
                      </a:r>
                      <a:br>
                        <a:rPr lang="en-CA" sz="1400" b="0" dirty="0"/>
                      </a:br>
                      <a:r>
                        <a:rPr lang="en-CA" sz="1400" b="0" dirty="0"/>
                        <a:t>(3</a:t>
                      </a:r>
                      <a:r>
                        <a:rPr lang="en-CA" sz="1400" b="0" baseline="30000" dirty="0"/>
                        <a:t>rd</a:t>
                      </a:r>
                      <a:r>
                        <a:rPr lang="en-CA" sz="1400" b="0" dirty="0"/>
                        <a:t> Ecumenical)</a:t>
                      </a:r>
                    </a:p>
                  </a:txBody>
                  <a:tcPr marL="45720" marR="45720" anchor="ctr"/>
                </a:tc>
                <a:tc>
                  <a:txBody>
                    <a:bodyPr/>
                    <a:lstStyle/>
                    <a:p>
                      <a:pPr algn="ctr"/>
                      <a:r>
                        <a:rPr lang="en-CA" sz="1400" b="1" dirty="0"/>
                        <a:t>431 AD</a:t>
                      </a:r>
                    </a:p>
                  </a:txBody>
                  <a:tcPr marL="45720" marR="45720" anchor="ctr"/>
                </a:tc>
                <a:tc>
                  <a:txBody>
                    <a:bodyPr/>
                    <a:lstStyle/>
                    <a:p>
                      <a:r>
                        <a:rPr lang="en-CA" sz="1400" b="0" dirty="0"/>
                        <a:t>200 assembled to protect against the Heresy of Nestorius who refused to refer to Saint Mary as the Theotokos (Mother of God).</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hlinkClick r:id="rId10"/>
                        </a:rPr>
                        <a:t>Thoout 12</a:t>
                      </a:r>
                      <a:endParaRPr lang="en-CA" sz="1400" b="0" dirty="0"/>
                    </a:p>
                  </a:txBody>
                  <a:tcPr marL="45720" marR="45720" anchor="ctr"/>
                </a:tc>
                <a:extLst>
                  <a:ext uri="{0D108BD9-81ED-4DB2-BD59-A6C34878D82A}">
                    <a16:rowId xmlns:a16="http://schemas.microsoft.com/office/drawing/2014/main" val="3167536622"/>
                  </a:ext>
                </a:extLst>
              </a:tr>
              <a:tr h="311846">
                <a:tc>
                  <a:txBody>
                    <a:bodyPr/>
                    <a:lstStyle/>
                    <a:p>
                      <a:pPr algn="ctr"/>
                      <a:endParaRPr lang="en-CA" sz="1400" b="1" dirty="0"/>
                    </a:p>
                  </a:txBody>
                  <a:tcPr marL="45720" marR="45720" anchor="ctr"/>
                </a:tc>
                <a:tc>
                  <a:txBody>
                    <a:bodyPr/>
                    <a:lstStyle/>
                    <a:p>
                      <a:pPr algn="ctr"/>
                      <a:endParaRPr lang="en-CA" sz="1400" dirty="0"/>
                    </a:p>
                  </a:txBody>
                  <a:tcPr marL="45720" marR="45720" anchor="ctr"/>
                </a:tc>
                <a:tc>
                  <a:txBody>
                    <a:bodyPr/>
                    <a:lstStyle/>
                    <a:p>
                      <a:endParaRPr lang="en-CA" sz="1400" dirty="0"/>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400" dirty="0"/>
                    </a:p>
                  </a:txBody>
                  <a:tcPr marL="45720" marR="45720" anchor="ctr"/>
                </a:tc>
                <a:extLst>
                  <a:ext uri="{0D108BD9-81ED-4DB2-BD59-A6C34878D82A}">
                    <a16:rowId xmlns:a16="http://schemas.microsoft.com/office/drawing/2014/main" val="469990550"/>
                  </a:ext>
                </a:extLst>
              </a:tr>
            </a:tbl>
          </a:graphicData>
        </a:graphic>
      </p:graphicFrame>
    </p:spTree>
    <p:extLst>
      <p:ext uri="{BB962C8B-B14F-4D97-AF65-F5344CB8AC3E}">
        <p14:creationId xmlns:p14="http://schemas.microsoft.com/office/powerpoint/2010/main" val="2356854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2BBD-C826-E3AB-25C0-D5EC192E3A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F46C69-E516-E2ED-7211-4EB6C62A7C5A}"/>
              </a:ext>
            </a:extLst>
          </p:cNvPr>
          <p:cNvSpPr/>
          <p:nvPr/>
        </p:nvSpPr>
        <p:spPr>
          <a:xfrm>
            <a:off x="1312001" y="838200"/>
            <a:ext cx="6520055"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Coptic Holy Synod</a:t>
            </a:r>
          </a:p>
        </p:txBody>
      </p:sp>
      <p:pic>
        <p:nvPicPr>
          <p:cNvPr id="2" name="Picture 1">
            <a:extLst>
              <a:ext uri="{FF2B5EF4-FFF2-40B4-BE49-F238E27FC236}">
                <a16:creationId xmlns:a16="http://schemas.microsoft.com/office/drawing/2014/main" id="{205EB97E-22AA-6EFC-F6A5-56FAEA43FF81}"/>
              </a:ext>
            </a:extLst>
          </p:cNvPr>
          <p:cNvPicPr>
            <a:picLocks noChangeAspect="1"/>
          </p:cNvPicPr>
          <p:nvPr/>
        </p:nvPicPr>
        <p:blipFill>
          <a:blip r:embed="rId2">
            <a:extLst>
              <a:ext uri="{28A0092B-C50C-407E-A947-70E740481C1C}">
                <a14:useLocalDpi xmlns:a14="http://schemas.microsoft.com/office/drawing/2010/main" val="0"/>
              </a:ext>
            </a:extLst>
          </a:blip>
          <a:srcRect t="600" b="4874"/>
          <a:stretch>
            <a:fillRect/>
          </a:stretch>
        </p:blipFill>
        <p:spPr>
          <a:xfrm>
            <a:off x="2438400" y="1973895"/>
            <a:ext cx="4267200" cy="4033520"/>
          </a:xfrm>
          <a:prstGeom prst="rect">
            <a:avLst/>
          </a:prstGeom>
          <a:ln>
            <a:noFill/>
          </a:ln>
          <a:effectLst>
            <a:softEdge rad="112500"/>
          </a:effectLst>
        </p:spPr>
      </p:pic>
    </p:spTree>
    <p:extLst>
      <p:ext uri="{BB962C8B-B14F-4D97-AF65-F5344CB8AC3E}">
        <p14:creationId xmlns:p14="http://schemas.microsoft.com/office/powerpoint/2010/main" val="661001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97E4-581A-E624-0C5D-1DD12673BD4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45F2659-B054-A058-5545-244537F4A223}"/>
              </a:ext>
            </a:extLst>
          </p:cNvPr>
          <p:cNvPicPr>
            <a:picLocks noChangeAspect="1"/>
          </p:cNvPicPr>
          <p:nvPr/>
        </p:nvPicPr>
        <p:blipFill>
          <a:blip r:embed="rId3">
            <a:extLst>
              <a:ext uri="{28A0092B-C50C-407E-A947-70E740481C1C}">
                <a14:useLocalDpi xmlns:a14="http://schemas.microsoft.com/office/drawing/2010/main" val="0"/>
              </a:ext>
            </a:extLst>
          </a:blip>
          <a:srcRect t="18457" b="4875"/>
          <a:stretch>
            <a:fillRect/>
          </a:stretch>
        </p:blipFill>
        <p:spPr>
          <a:xfrm>
            <a:off x="0" y="-152400"/>
            <a:ext cx="9144000" cy="7010400"/>
          </a:xfrm>
          <a:prstGeom prst="rect">
            <a:avLst/>
          </a:prstGeom>
        </p:spPr>
      </p:pic>
      <p:sp>
        <p:nvSpPr>
          <p:cNvPr id="2" name="Title 1">
            <a:extLst>
              <a:ext uri="{FF2B5EF4-FFF2-40B4-BE49-F238E27FC236}">
                <a16:creationId xmlns:a16="http://schemas.microsoft.com/office/drawing/2014/main" id="{A4F6289B-FDE0-9712-0A11-8C174C7E050B}"/>
              </a:ext>
            </a:extLst>
          </p:cNvPr>
          <p:cNvSpPr>
            <a:spLocks noGrp="1"/>
          </p:cNvSpPr>
          <p:nvPr>
            <p:ph type="title"/>
          </p:nvPr>
        </p:nvSpPr>
        <p:spPr>
          <a:xfrm>
            <a:off x="304800" y="228600"/>
            <a:ext cx="2286000" cy="1143000"/>
          </a:xfrm>
        </p:spPr>
        <p:txBody>
          <a:bodyPr>
            <a:normAutofit fontScale="90000"/>
          </a:bodyPr>
          <a:lstStyle/>
          <a:p>
            <a:r>
              <a:rPr lang="en-CA" dirty="0">
                <a:solidFill>
                  <a:schemeClr val="bg1"/>
                </a:solidFill>
                <a:effectLst>
                  <a:outerShdw blurRad="38100" dist="38100" dir="2700000" algn="tl">
                    <a:srgbClr val="000000">
                      <a:alpha val="43137"/>
                    </a:srgbClr>
                  </a:outerShdw>
                </a:effectLst>
                <a:latin typeface="Brush Script MT" panose="03060802040406070304" pitchFamily="66" charset="0"/>
              </a:rPr>
              <a:t>The Coptic</a:t>
            </a:r>
            <a:br>
              <a:rPr lang="en-CA" dirty="0">
                <a:solidFill>
                  <a:schemeClr val="bg1"/>
                </a:solidFill>
                <a:effectLst>
                  <a:outerShdw blurRad="38100" dist="38100" dir="2700000" algn="tl">
                    <a:srgbClr val="000000">
                      <a:alpha val="43137"/>
                    </a:srgbClr>
                  </a:outerShdw>
                </a:effectLst>
                <a:latin typeface="Brush Script MT" panose="03060802040406070304" pitchFamily="66" charset="0"/>
              </a:rPr>
            </a:br>
            <a:r>
              <a:rPr lang="en-CA" dirty="0">
                <a:solidFill>
                  <a:schemeClr val="bg1"/>
                </a:solidFill>
                <a:effectLst>
                  <a:outerShdw blurRad="38100" dist="38100" dir="2700000" algn="tl">
                    <a:srgbClr val="000000">
                      <a:alpha val="43137"/>
                    </a:srgbClr>
                  </a:outerShdw>
                </a:effectLst>
                <a:latin typeface="Brush Script MT" panose="03060802040406070304" pitchFamily="66" charset="0"/>
              </a:rPr>
              <a:t>Holy Synod</a:t>
            </a:r>
          </a:p>
        </p:txBody>
      </p:sp>
      <p:sp>
        <p:nvSpPr>
          <p:cNvPr id="9" name="TextBox 8">
            <a:extLst>
              <a:ext uri="{FF2B5EF4-FFF2-40B4-BE49-F238E27FC236}">
                <a16:creationId xmlns:a16="http://schemas.microsoft.com/office/drawing/2014/main" id="{9AF4F755-45CE-DA45-DE29-94E9F11E8A96}"/>
              </a:ext>
            </a:extLst>
          </p:cNvPr>
          <p:cNvSpPr txBox="1"/>
          <p:nvPr/>
        </p:nvSpPr>
        <p:spPr>
          <a:xfrm>
            <a:off x="5257800" y="6508157"/>
            <a:ext cx="3810000" cy="338554"/>
          </a:xfrm>
          <a:prstGeom prst="rect">
            <a:avLst/>
          </a:prstGeom>
          <a:noFill/>
        </p:spPr>
        <p:txBody>
          <a:bodyPr wrap="square">
            <a:spAutoFit/>
          </a:bodyPr>
          <a:lstStyle/>
          <a:p>
            <a:pPr algn="r"/>
            <a:r>
              <a:rPr lang="en-CA" sz="1600" b="1" dirty="0" err="1">
                <a:hlinkClick r:id="rId4"/>
              </a:rPr>
              <a:t>copticorthodox.church</a:t>
            </a:r>
            <a:r>
              <a:rPr lang="en-CA" sz="1600" b="1" dirty="0">
                <a:hlinkClick r:id="rId4"/>
              </a:rPr>
              <a:t>/en/holysynod</a:t>
            </a:r>
            <a:endParaRPr lang="en-CA" sz="1600" b="1" dirty="0"/>
          </a:p>
        </p:txBody>
      </p:sp>
    </p:spTree>
    <p:extLst>
      <p:ext uri="{BB962C8B-B14F-4D97-AF65-F5344CB8AC3E}">
        <p14:creationId xmlns:p14="http://schemas.microsoft.com/office/powerpoint/2010/main" val="798725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1C29D-9B69-6776-7B3D-D504FB5ED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32CE9-75A5-13BA-470D-80DBA5017E8A}"/>
              </a:ext>
            </a:extLst>
          </p:cNvPr>
          <p:cNvSpPr>
            <a:spLocks noGrp="1"/>
          </p:cNvSpPr>
          <p:nvPr>
            <p:ph type="title"/>
          </p:nvPr>
        </p:nvSpPr>
        <p:spPr>
          <a:xfrm>
            <a:off x="457200" y="0"/>
            <a:ext cx="8229600" cy="1600200"/>
          </a:xfrm>
        </p:spPr>
        <p:txBody>
          <a:bodyPr>
            <a:normAutofit/>
          </a:bodyPr>
          <a:lstStyle/>
          <a:p>
            <a:r>
              <a:rPr lang="en-CA" b="1" cap="small" dirty="0">
                <a:solidFill>
                  <a:schemeClr val="bg1">
                    <a:lumMod val="75000"/>
                  </a:schemeClr>
                </a:solidFill>
              </a:rPr>
              <a:t>Church History</a:t>
            </a:r>
            <a:br>
              <a:rPr lang="en-CA" b="1" cap="small" dirty="0"/>
            </a:br>
            <a:r>
              <a:rPr lang="en-CA" dirty="0">
                <a:solidFill>
                  <a:schemeClr val="bg1">
                    <a:lumMod val="50000"/>
                  </a:schemeClr>
                </a:solidFill>
                <a:latin typeface="Brush Script MT" panose="03060802040406070304" pitchFamily="66" charset="0"/>
              </a:rPr>
              <a:t>The robe of Christ is </a:t>
            </a:r>
            <a:r>
              <a:rPr lang="en-CA" u="sng" dirty="0">
                <a:solidFill>
                  <a:schemeClr val="bg1">
                    <a:lumMod val="50000"/>
                  </a:schemeClr>
                </a:solidFill>
                <a:latin typeface="Brush Script MT" panose="03060802040406070304" pitchFamily="66" charset="0"/>
              </a:rPr>
              <a:t>not</a:t>
            </a:r>
            <a:r>
              <a:rPr lang="en-CA" dirty="0">
                <a:solidFill>
                  <a:schemeClr val="bg1">
                    <a:lumMod val="50000"/>
                  </a:schemeClr>
                </a:solidFill>
                <a:latin typeface="Brush Script MT" panose="03060802040406070304" pitchFamily="66" charset="0"/>
              </a:rPr>
              <a:t> to be torn!</a:t>
            </a:r>
          </a:p>
        </p:txBody>
      </p:sp>
      <p:sp>
        <p:nvSpPr>
          <p:cNvPr id="3" name="Content Placeholder 2">
            <a:extLst>
              <a:ext uri="{FF2B5EF4-FFF2-40B4-BE49-F238E27FC236}">
                <a16:creationId xmlns:a16="http://schemas.microsoft.com/office/drawing/2014/main" id="{1C254EE6-22DC-0554-39B7-30930D1BD679}"/>
              </a:ext>
            </a:extLst>
          </p:cNvPr>
          <p:cNvSpPr>
            <a:spLocks noGrp="1"/>
          </p:cNvSpPr>
          <p:nvPr>
            <p:ph idx="1"/>
          </p:nvPr>
        </p:nvSpPr>
        <p:spPr>
          <a:xfrm>
            <a:off x="457200" y="1981201"/>
            <a:ext cx="8458200" cy="4876799"/>
          </a:xfrm>
        </p:spPr>
        <p:txBody>
          <a:bodyPr>
            <a:normAutofit fontScale="77500" lnSpcReduction="20000"/>
          </a:bodyPr>
          <a:lstStyle/>
          <a:p>
            <a:pPr>
              <a:buClrTx/>
            </a:pPr>
            <a:r>
              <a:rPr lang="en-US" b="1" dirty="0">
                <a:solidFill>
                  <a:srgbClr val="008000"/>
                </a:solidFill>
              </a:rPr>
              <a:t>The first 450 years of Christianity, the Church was united</a:t>
            </a:r>
          </a:p>
          <a:p>
            <a:pPr lvl="1">
              <a:buClrTx/>
            </a:pPr>
            <a:r>
              <a:rPr lang="en-US" dirty="0">
                <a:solidFill>
                  <a:srgbClr val="008000"/>
                </a:solidFill>
              </a:rPr>
              <a:t>There were heresies that tried to divide &amp; disrupt the church</a:t>
            </a:r>
          </a:p>
          <a:p>
            <a:pPr lvl="1">
              <a:buClrTx/>
            </a:pPr>
            <a:r>
              <a:rPr lang="en-US" dirty="0">
                <a:solidFill>
                  <a:srgbClr val="008000"/>
                </a:solidFill>
              </a:rPr>
              <a:t>Church fathers fought against the heresies, defending the faith</a:t>
            </a:r>
          </a:p>
          <a:p>
            <a:pPr lvl="1">
              <a:buClrTx/>
            </a:pPr>
            <a:endParaRPr lang="en-US" dirty="0">
              <a:solidFill>
                <a:srgbClr val="008000"/>
              </a:solidFill>
            </a:endParaRPr>
          </a:p>
          <a:p>
            <a:pPr>
              <a:buClrTx/>
            </a:pPr>
            <a:r>
              <a:rPr lang="en-US" b="1" dirty="0">
                <a:solidFill>
                  <a:srgbClr val="86009D"/>
                </a:solidFill>
              </a:rPr>
              <a:t>In 451</a:t>
            </a:r>
            <a:r>
              <a:rPr lang="en-US" dirty="0">
                <a:solidFill>
                  <a:srgbClr val="86009D"/>
                </a:solidFill>
              </a:rPr>
              <a:t>, the Western (Roman </a:t>
            </a:r>
            <a:r>
              <a:rPr lang="en-US" b="1" dirty="0">
                <a:solidFill>
                  <a:srgbClr val="86009D"/>
                </a:solidFill>
              </a:rPr>
              <a:t>Catholic</a:t>
            </a:r>
            <a:r>
              <a:rPr lang="en-US" dirty="0">
                <a:solidFill>
                  <a:srgbClr val="86009D"/>
                </a:solidFill>
              </a:rPr>
              <a:t>) &amp; </a:t>
            </a:r>
            <a:r>
              <a:rPr lang="en-US" b="1" dirty="0">
                <a:solidFill>
                  <a:srgbClr val="86009D"/>
                </a:solidFill>
              </a:rPr>
              <a:t>Eastern</a:t>
            </a:r>
            <a:r>
              <a:rPr lang="en-US" dirty="0">
                <a:solidFill>
                  <a:srgbClr val="86009D"/>
                </a:solidFill>
              </a:rPr>
              <a:t> Orthodox Churches </a:t>
            </a:r>
            <a:r>
              <a:rPr lang="en-US" b="1" u="sng" dirty="0">
                <a:solidFill>
                  <a:srgbClr val="86009D"/>
                </a:solidFill>
              </a:rPr>
              <a:t>incorrectly</a:t>
            </a:r>
            <a:r>
              <a:rPr lang="en-US" dirty="0">
                <a:solidFill>
                  <a:srgbClr val="86009D"/>
                </a:solidFill>
              </a:rPr>
              <a:t> accused the </a:t>
            </a:r>
            <a:r>
              <a:rPr lang="en-US" b="1" dirty="0">
                <a:solidFill>
                  <a:srgbClr val="86009D"/>
                </a:solidFill>
              </a:rPr>
              <a:t>Oriental </a:t>
            </a:r>
            <a:r>
              <a:rPr lang="en-US" dirty="0">
                <a:solidFill>
                  <a:srgbClr val="86009D"/>
                </a:solidFill>
              </a:rPr>
              <a:t>Orthodox</a:t>
            </a:r>
            <a:r>
              <a:rPr lang="en-US" b="1" dirty="0">
                <a:solidFill>
                  <a:srgbClr val="86009D"/>
                </a:solidFill>
              </a:rPr>
              <a:t> </a:t>
            </a:r>
            <a:r>
              <a:rPr lang="en-US" dirty="0">
                <a:solidFill>
                  <a:srgbClr val="86009D"/>
                </a:solidFill>
              </a:rPr>
              <a:t>Church of being Monophysite</a:t>
            </a:r>
            <a:r>
              <a:rPr lang="en-US" b="1" dirty="0">
                <a:solidFill>
                  <a:srgbClr val="86009D"/>
                </a:solidFill>
              </a:rPr>
              <a:t> </a:t>
            </a:r>
            <a:r>
              <a:rPr lang="en-US" dirty="0">
                <a:solidFill>
                  <a:srgbClr val="86009D"/>
                </a:solidFill>
              </a:rPr>
              <a:t>(believing in only one nature of Christ)</a:t>
            </a:r>
          </a:p>
          <a:p>
            <a:pPr lvl="1">
              <a:buClrTx/>
            </a:pPr>
            <a:r>
              <a:rPr lang="en-US" dirty="0">
                <a:solidFill>
                  <a:srgbClr val="008000"/>
                </a:solidFill>
              </a:rPr>
              <a:t>The Oriental Churches are Miaphysite (united nature of Christ)</a:t>
            </a:r>
          </a:p>
          <a:p>
            <a:pPr lvl="1">
              <a:buClrTx/>
            </a:pPr>
            <a:r>
              <a:rPr lang="en-US" dirty="0">
                <a:solidFill>
                  <a:srgbClr val="008000"/>
                </a:solidFill>
              </a:rPr>
              <a:t>Eastern &amp; Oriental Orthodox Churches </a:t>
            </a:r>
            <a:r>
              <a:rPr lang="en-US" u="sng" dirty="0">
                <a:solidFill>
                  <a:srgbClr val="008000"/>
                </a:solidFill>
              </a:rPr>
              <a:t>reconciled</a:t>
            </a:r>
            <a:r>
              <a:rPr lang="en-US" dirty="0">
                <a:solidFill>
                  <a:srgbClr val="008000"/>
                </a:solidFill>
              </a:rPr>
              <a:t> in modern time</a:t>
            </a:r>
          </a:p>
          <a:p>
            <a:pPr lvl="1">
              <a:buClrTx/>
            </a:pPr>
            <a:endParaRPr lang="en-US" sz="1300" dirty="0">
              <a:solidFill>
                <a:srgbClr val="008000"/>
              </a:solidFill>
            </a:endParaRPr>
          </a:p>
          <a:p>
            <a:pPr>
              <a:buClrTx/>
            </a:pPr>
            <a:r>
              <a:rPr lang="en-US" dirty="0">
                <a:solidFill>
                  <a:srgbClr val="FF0000"/>
                </a:solidFill>
              </a:rPr>
              <a:t>In </a:t>
            </a:r>
            <a:r>
              <a:rPr lang="en-US" b="1" dirty="0">
                <a:solidFill>
                  <a:srgbClr val="FF0000"/>
                </a:solidFill>
              </a:rPr>
              <a:t>1054</a:t>
            </a:r>
            <a:r>
              <a:rPr lang="en-US" dirty="0">
                <a:solidFill>
                  <a:srgbClr val="FF0000"/>
                </a:solidFill>
              </a:rPr>
              <a:t>, the </a:t>
            </a:r>
            <a:r>
              <a:rPr lang="en-US" b="1" dirty="0">
                <a:solidFill>
                  <a:srgbClr val="FF0000"/>
                </a:solidFill>
              </a:rPr>
              <a:t>Western</a:t>
            </a:r>
            <a:r>
              <a:rPr lang="en-US" dirty="0">
                <a:solidFill>
                  <a:srgbClr val="FF0000"/>
                </a:solidFill>
              </a:rPr>
              <a:t> (Roman Catholic) &amp; </a:t>
            </a:r>
            <a:r>
              <a:rPr lang="en-US" b="1" dirty="0">
                <a:solidFill>
                  <a:srgbClr val="FF0000"/>
                </a:solidFill>
              </a:rPr>
              <a:t>Eastern</a:t>
            </a:r>
            <a:r>
              <a:rPr lang="en-US" dirty="0">
                <a:solidFill>
                  <a:srgbClr val="FF0000"/>
                </a:solidFill>
              </a:rPr>
              <a:t> Orthodox Churches were split, in what is known as “</a:t>
            </a:r>
            <a:r>
              <a:rPr lang="en-US" b="1" dirty="0">
                <a:solidFill>
                  <a:srgbClr val="FF0000"/>
                </a:solidFill>
              </a:rPr>
              <a:t>the</a:t>
            </a:r>
            <a:r>
              <a:rPr lang="en-US" dirty="0">
                <a:solidFill>
                  <a:srgbClr val="FF0000"/>
                </a:solidFill>
              </a:rPr>
              <a:t> </a:t>
            </a:r>
            <a:r>
              <a:rPr lang="en-US" b="1" dirty="0">
                <a:solidFill>
                  <a:srgbClr val="FF0000"/>
                </a:solidFill>
              </a:rPr>
              <a:t>Great Schism</a:t>
            </a:r>
            <a:r>
              <a:rPr lang="en-US" dirty="0">
                <a:solidFill>
                  <a:srgbClr val="FF0000"/>
                </a:solidFill>
              </a:rPr>
              <a:t>”</a:t>
            </a:r>
          </a:p>
          <a:p>
            <a:pPr lvl="1">
              <a:buClrTx/>
            </a:pPr>
            <a:r>
              <a:rPr lang="en-US" b="1" dirty="0">
                <a:solidFill>
                  <a:srgbClr val="FF0000"/>
                </a:solidFill>
              </a:rPr>
              <a:t>Rome</a:t>
            </a:r>
            <a:r>
              <a:rPr lang="en-US" dirty="0">
                <a:solidFill>
                  <a:srgbClr val="FF0000"/>
                </a:solidFill>
              </a:rPr>
              <a:t> had wanted to exercise </a:t>
            </a:r>
            <a:r>
              <a:rPr lang="en-US" b="1" dirty="0">
                <a:solidFill>
                  <a:srgbClr val="FF0000"/>
                </a:solidFill>
              </a:rPr>
              <a:t>authority</a:t>
            </a:r>
            <a:r>
              <a:rPr lang="en-US" dirty="0">
                <a:solidFill>
                  <a:srgbClr val="FF0000"/>
                </a:solidFill>
              </a:rPr>
              <a:t> over all other Churches</a:t>
            </a:r>
          </a:p>
          <a:p>
            <a:pPr lvl="1">
              <a:buClrTx/>
            </a:pPr>
            <a:endParaRPr lang="en-US" sz="1300" dirty="0">
              <a:solidFill>
                <a:srgbClr val="FF0000"/>
              </a:solidFill>
            </a:endParaRPr>
          </a:p>
          <a:p>
            <a:pPr>
              <a:buClrTx/>
            </a:pPr>
            <a:r>
              <a:rPr lang="en-US" dirty="0">
                <a:solidFill>
                  <a:srgbClr val="CC0099"/>
                </a:solidFill>
              </a:rPr>
              <a:t>In </a:t>
            </a:r>
            <a:r>
              <a:rPr lang="en-US" b="1" dirty="0">
                <a:solidFill>
                  <a:srgbClr val="CC0099"/>
                </a:solidFill>
              </a:rPr>
              <a:t>1500’s</a:t>
            </a:r>
            <a:r>
              <a:rPr lang="en-US" dirty="0">
                <a:solidFill>
                  <a:srgbClr val="CC0099"/>
                </a:solidFill>
              </a:rPr>
              <a:t>, </a:t>
            </a:r>
            <a:r>
              <a:rPr lang="en-US" b="1" dirty="0">
                <a:solidFill>
                  <a:srgbClr val="CC0099"/>
                </a:solidFill>
              </a:rPr>
              <a:t>Protestant &amp; Anglican </a:t>
            </a:r>
            <a:r>
              <a:rPr lang="en-US" dirty="0">
                <a:solidFill>
                  <a:srgbClr val="CC0099"/>
                </a:solidFill>
              </a:rPr>
              <a:t>split off from Catholicism</a:t>
            </a:r>
          </a:p>
        </p:txBody>
      </p:sp>
      <p:sp>
        <p:nvSpPr>
          <p:cNvPr id="4" name="Rectangle: Rounded Corners 3">
            <a:extLst>
              <a:ext uri="{FF2B5EF4-FFF2-40B4-BE49-F238E27FC236}">
                <a16:creationId xmlns:a16="http://schemas.microsoft.com/office/drawing/2014/main" id="{5E158114-4068-291E-D9BD-8AF8138AB789}"/>
              </a:ext>
            </a:extLst>
          </p:cNvPr>
          <p:cNvSpPr/>
          <p:nvPr/>
        </p:nvSpPr>
        <p:spPr>
          <a:xfrm>
            <a:off x="304800" y="1828800"/>
            <a:ext cx="8534400" cy="137160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AADAF1F-C70C-059A-CBB0-C7FC7DE8CDDC}"/>
              </a:ext>
            </a:extLst>
          </p:cNvPr>
          <p:cNvSpPr txBox="1"/>
          <p:nvPr/>
        </p:nvSpPr>
        <p:spPr>
          <a:xfrm>
            <a:off x="6705600" y="1600200"/>
            <a:ext cx="1715213" cy="369332"/>
          </a:xfrm>
          <a:prstGeom prst="rect">
            <a:avLst/>
          </a:prstGeom>
          <a:solidFill>
            <a:schemeClr val="bg1"/>
          </a:solidFill>
          <a:ln>
            <a:solidFill>
              <a:srgbClr val="008000"/>
            </a:solidFill>
          </a:ln>
        </p:spPr>
        <p:txBody>
          <a:bodyPr wrap="none" rtlCol="0">
            <a:spAutoFit/>
          </a:bodyPr>
          <a:lstStyle/>
          <a:p>
            <a:r>
              <a:rPr lang="en-CA" b="1" dirty="0">
                <a:solidFill>
                  <a:srgbClr val="008000"/>
                </a:solidFill>
              </a:rPr>
              <a:t>TODAY’S FOCUS</a:t>
            </a:r>
          </a:p>
        </p:txBody>
      </p:sp>
    </p:spTree>
    <p:extLst>
      <p:ext uri="{BB962C8B-B14F-4D97-AF65-F5344CB8AC3E}">
        <p14:creationId xmlns:p14="http://schemas.microsoft.com/office/powerpoint/2010/main" val="19927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E5245"/>
        </a:solidFill>
        <a:effectLst/>
      </p:bgPr>
    </p:bg>
    <p:spTree>
      <p:nvGrpSpPr>
        <p:cNvPr id="1" name="">
          <a:extLst>
            <a:ext uri="{FF2B5EF4-FFF2-40B4-BE49-F238E27FC236}">
              <a16:creationId xmlns:a16="http://schemas.microsoft.com/office/drawing/2014/main" id="{87E92BBD-C826-E3AB-25C0-D5EC192E3A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F46C69-E516-E2ED-7211-4EB6C62A7C5A}"/>
              </a:ext>
            </a:extLst>
          </p:cNvPr>
          <p:cNvSpPr/>
          <p:nvPr/>
        </p:nvSpPr>
        <p:spPr>
          <a:xfrm>
            <a:off x="1480705" y="462503"/>
            <a:ext cx="6195928"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solidFill>
                  <a:schemeClr val="accent6">
                    <a:lumMod val="60000"/>
                    <a:lumOff val="40000"/>
                  </a:schemeClr>
                </a:solidFill>
                <a:effectLst>
                  <a:outerShdw dist="38100" dir="2640000" algn="bl" rotWithShape="0">
                    <a:schemeClr val="tx2">
                      <a:lumMod val="75000"/>
                    </a:schemeClr>
                  </a:outerShdw>
                </a:effectLst>
              </a:rPr>
              <a:t>Concluding Thoughts</a:t>
            </a:r>
          </a:p>
        </p:txBody>
      </p:sp>
      <p:pic>
        <p:nvPicPr>
          <p:cNvPr id="2" name="Picture 4" descr="Jesus Christ | Roman Catholicism Wiki | Fandom">
            <a:extLst>
              <a:ext uri="{FF2B5EF4-FFF2-40B4-BE49-F238E27FC236}">
                <a16:creationId xmlns:a16="http://schemas.microsoft.com/office/drawing/2014/main" id="{CE9128C9-40EF-3C6E-AAE9-E187C4D96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54700"/>
            <a:ext cx="4038600" cy="4974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E756972-072B-6A78-2F93-E13A080A1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178513"/>
            <a:ext cx="2624797" cy="394436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174" name="Picture 6" descr="Cyril of Alexandria – The 4 Marks">
            <a:extLst>
              <a:ext uri="{FF2B5EF4-FFF2-40B4-BE49-F238E27FC236}">
                <a16:creationId xmlns:a16="http://schemas.microsoft.com/office/drawing/2014/main" id="{5705CDCF-C4F4-41C5-A09F-9C92FA60DB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608" y="2178513"/>
            <a:ext cx="2627680" cy="397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828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0B64-EE53-56F4-6543-5FB905191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98624-17DC-4A54-3AB5-DF27B009190B}"/>
              </a:ext>
            </a:extLst>
          </p:cNvPr>
          <p:cNvSpPr>
            <a:spLocks noGrp="1"/>
          </p:cNvSpPr>
          <p:nvPr>
            <p:ph type="title"/>
          </p:nvPr>
        </p:nvSpPr>
        <p:spPr>
          <a:xfrm>
            <a:off x="474133" y="137231"/>
            <a:ext cx="8229600" cy="1096962"/>
          </a:xfrm>
        </p:spPr>
        <p:txBody>
          <a:bodyPr>
            <a:normAutofit fontScale="90000"/>
          </a:bodyPr>
          <a:lstStyle/>
          <a:p>
            <a:r>
              <a:rPr lang="en-CA" b="1" cap="small" dirty="0">
                <a:solidFill>
                  <a:schemeClr val="accent6">
                    <a:lumMod val="50000"/>
                  </a:schemeClr>
                </a:solidFill>
              </a:rPr>
              <a:t>Concluding Thoughts</a:t>
            </a:r>
            <a:br>
              <a:rPr lang="en-CA" b="1" cap="small" dirty="0">
                <a:solidFill>
                  <a:schemeClr val="accent6">
                    <a:lumMod val="50000"/>
                  </a:schemeClr>
                </a:solidFill>
              </a:rPr>
            </a:br>
            <a:r>
              <a:rPr lang="en-CA" sz="3600" dirty="0">
                <a:solidFill>
                  <a:schemeClr val="bg1">
                    <a:lumMod val="50000"/>
                  </a:schemeClr>
                </a:solidFill>
                <a:latin typeface="Brush Script MT" panose="03060802040406070304" pitchFamily="66" charset="0"/>
              </a:rPr>
              <a:t>Nicaea, Constantinople, Ephesus</a:t>
            </a:r>
            <a:endParaRPr lang="en-CA" b="1" cap="small" dirty="0">
              <a:solidFill>
                <a:schemeClr val="accent6">
                  <a:lumMod val="50000"/>
                </a:schemeClr>
              </a:solidFill>
            </a:endParaRPr>
          </a:p>
        </p:txBody>
      </p:sp>
      <p:sp>
        <p:nvSpPr>
          <p:cNvPr id="3" name="Content Placeholder 2">
            <a:extLst>
              <a:ext uri="{FF2B5EF4-FFF2-40B4-BE49-F238E27FC236}">
                <a16:creationId xmlns:a16="http://schemas.microsoft.com/office/drawing/2014/main" id="{71AE0361-F6BF-259A-B4E4-BB038B0387CE}"/>
              </a:ext>
            </a:extLst>
          </p:cNvPr>
          <p:cNvSpPr>
            <a:spLocks noGrp="1"/>
          </p:cNvSpPr>
          <p:nvPr>
            <p:ph idx="1"/>
          </p:nvPr>
        </p:nvSpPr>
        <p:spPr>
          <a:xfrm>
            <a:off x="457200" y="1371600"/>
            <a:ext cx="8458200" cy="5211762"/>
          </a:xfrm>
        </p:spPr>
        <p:txBody>
          <a:bodyPr>
            <a:normAutofit fontScale="85000" lnSpcReduction="20000"/>
          </a:bodyPr>
          <a:lstStyle/>
          <a:p>
            <a:r>
              <a:rPr lang="en-US" dirty="0"/>
              <a:t>The 3 councils show the Church as a </a:t>
            </a:r>
            <a:r>
              <a:rPr lang="en-US" dirty="0">
                <a:latin typeface="Brush Script MT" panose="03060802040406070304" pitchFamily="66" charset="0"/>
              </a:rPr>
              <a:t>guardian of faith</a:t>
            </a:r>
          </a:p>
          <a:p>
            <a:r>
              <a:rPr lang="en-US" dirty="0"/>
              <a:t>Through these critical moments of Christian History,</a:t>
            </a:r>
            <a:br>
              <a:rPr lang="en-US" dirty="0"/>
            </a:br>
            <a:r>
              <a:rPr lang="en-US" dirty="0"/>
              <a:t> the Coptic Church stood as a </a:t>
            </a:r>
            <a:r>
              <a:rPr lang="en-US" dirty="0">
                <a:latin typeface="Brush Script MT" panose="03060802040406070304" pitchFamily="66" charset="0"/>
              </a:rPr>
              <a:t>pillar of Orthodoxy</a:t>
            </a:r>
            <a:endParaRPr lang="en-US" dirty="0"/>
          </a:p>
          <a:p>
            <a:r>
              <a:rPr lang="en-US" b="1" dirty="0"/>
              <a:t>We</a:t>
            </a:r>
            <a:r>
              <a:rPr lang="en-US" dirty="0"/>
              <a:t> have a role to continue to be </a:t>
            </a:r>
            <a:r>
              <a:rPr lang="en-US" u="sng" dirty="0">
                <a:latin typeface="Brush Script MT" panose="03060802040406070304" pitchFamily="66" charset="0"/>
              </a:rPr>
              <a:t>guardians of faith</a:t>
            </a:r>
          </a:p>
          <a:p>
            <a:r>
              <a:rPr lang="en-US" dirty="0"/>
              <a:t>Our Church is </a:t>
            </a:r>
            <a:r>
              <a:rPr lang="en-US" b="1" dirty="0">
                <a:latin typeface="+mj-lt"/>
              </a:rPr>
              <a:t>rich</a:t>
            </a:r>
            <a:r>
              <a:rPr lang="en-US" dirty="0"/>
              <a:t> in history &amp; tradition</a:t>
            </a:r>
          </a:p>
          <a:p>
            <a:r>
              <a:rPr lang="en-US" dirty="0"/>
              <a:t>We </a:t>
            </a:r>
            <a:r>
              <a:rPr lang="en-US" b="1" u="sng" dirty="0">
                <a:latin typeface="Brush Script MT" panose="03060802040406070304" pitchFamily="66" charset="0"/>
              </a:rPr>
              <a:t>are</a:t>
            </a:r>
            <a:r>
              <a:rPr lang="en-US" dirty="0"/>
              <a:t> the Church, the Body of Christ</a:t>
            </a:r>
          </a:p>
          <a:p>
            <a:endParaRPr lang="en-US" dirty="0"/>
          </a:p>
          <a:p>
            <a:pPr marL="2506663"/>
            <a:r>
              <a:rPr lang="en-US" i="1" dirty="0">
                <a:solidFill>
                  <a:srgbClr val="953B16"/>
                </a:solidFill>
              </a:rPr>
              <a:t>We must </a:t>
            </a:r>
            <a:r>
              <a:rPr lang="en-US" b="1" i="1" dirty="0">
                <a:solidFill>
                  <a:srgbClr val="953B16"/>
                </a:solidFill>
              </a:rPr>
              <a:t>know</a:t>
            </a:r>
            <a:r>
              <a:rPr lang="en-US" i="1" dirty="0">
                <a:solidFill>
                  <a:srgbClr val="953B16"/>
                </a:solidFill>
              </a:rPr>
              <a:t> our faith to defend it</a:t>
            </a:r>
            <a:br>
              <a:rPr lang="en-US" i="1" dirty="0">
                <a:solidFill>
                  <a:srgbClr val="953B16"/>
                </a:solidFill>
              </a:rPr>
            </a:br>
            <a:r>
              <a:rPr lang="en-US" i="1" dirty="0">
                <a:solidFill>
                  <a:srgbClr val="953B16"/>
                </a:solidFill>
              </a:rPr>
              <a:t> and teach it to the next generation</a:t>
            </a:r>
          </a:p>
          <a:p>
            <a:pPr marL="2506663"/>
            <a:r>
              <a:rPr lang="en-US" i="1" dirty="0">
                <a:solidFill>
                  <a:srgbClr val="953B16"/>
                </a:solidFill>
              </a:rPr>
              <a:t>Our faith heroes </a:t>
            </a:r>
            <a:r>
              <a:rPr lang="en-US" b="1" i="1" dirty="0">
                <a:solidFill>
                  <a:srgbClr val="953B16"/>
                </a:solidFill>
              </a:rPr>
              <a:t>suffered</a:t>
            </a:r>
            <a:r>
              <a:rPr lang="en-US" i="1" dirty="0">
                <a:solidFill>
                  <a:srgbClr val="953B16"/>
                </a:solidFill>
              </a:rPr>
              <a:t> for truth;</a:t>
            </a:r>
            <a:br>
              <a:rPr lang="en-US" i="1" dirty="0">
                <a:solidFill>
                  <a:srgbClr val="953B16"/>
                </a:solidFill>
              </a:rPr>
            </a:br>
            <a:r>
              <a:rPr lang="en-US" i="1" dirty="0">
                <a:solidFill>
                  <a:srgbClr val="953B16"/>
                </a:solidFill>
              </a:rPr>
              <a:t> we value what they preserved for us</a:t>
            </a:r>
          </a:p>
          <a:p>
            <a:pPr marL="2506663"/>
            <a:r>
              <a:rPr lang="en-US" i="1" dirty="0">
                <a:solidFill>
                  <a:srgbClr val="953B16"/>
                </a:solidFill>
              </a:rPr>
              <a:t>The same faith they </a:t>
            </a:r>
            <a:r>
              <a:rPr lang="en-US" b="1" i="1" dirty="0">
                <a:solidFill>
                  <a:srgbClr val="953B16"/>
                </a:solidFill>
              </a:rPr>
              <a:t>defended</a:t>
            </a:r>
            <a:r>
              <a:rPr lang="en-US" i="1" dirty="0">
                <a:solidFill>
                  <a:srgbClr val="953B16"/>
                </a:solidFill>
              </a:rPr>
              <a:t> is what</a:t>
            </a:r>
            <a:br>
              <a:rPr lang="en-US" i="1" dirty="0">
                <a:solidFill>
                  <a:srgbClr val="953B16"/>
                </a:solidFill>
              </a:rPr>
            </a:br>
            <a:r>
              <a:rPr lang="en-US" i="1" dirty="0">
                <a:solidFill>
                  <a:srgbClr val="953B16"/>
                </a:solidFill>
              </a:rPr>
              <a:t> we confess every Liturgy in the </a:t>
            </a:r>
            <a:r>
              <a:rPr lang="en-US" b="1" i="1" dirty="0">
                <a:solidFill>
                  <a:srgbClr val="953B16"/>
                </a:solidFill>
              </a:rPr>
              <a:t>Creed</a:t>
            </a:r>
          </a:p>
        </p:txBody>
      </p:sp>
      <p:pic>
        <p:nvPicPr>
          <p:cNvPr id="4100" name="Picture 4" descr="Jesus Christ | Roman Catholicism Wiki | Fandom">
            <a:extLst>
              <a:ext uri="{FF2B5EF4-FFF2-40B4-BE49-F238E27FC236}">
                <a16:creationId xmlns:a16="http://schemas.microsoft.com/office/drawing/2014/main" id="{CD73F139-A60B-FD36-DBB2-65DC6E771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64844"/>
            <a:ext cx="2399702" cy="2955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69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19C3-4E9A-EA5D-ECB4-16518AC86D2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9D90A2-6EAD-3487-53DA-702E8B6E5D8B}"/>
              </a:ext>
            </a:extLst>
          </p:cNvPr>
          <p:cNvSpPr/>
          <p:nvPr/>
        </p:nvSpPr>
        <p:spPr>
          <a:xfrm>
            <a:off x="2874275" y="452799"/>
            <a:ext cx="3395481"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 you!</a:t>
            </a:r>
          </a:p>
        </p:txBody>
      </p:sp>
      <p:pic>
        <p:nvPicPr>
          <p:cNvPr id="2" name="Picture 2" descr="Questioning Questions: Why your child needs to ask 'why'… - Parenting Hub">
            <a:extLst>
              <a:ext uri="{FF2B5EF4-FFF2-40B4-BE49-F238E27FC236}">
                <a16:creationId xmlns:a16="http://schemas.microsoft.com/office/drawing/2014/main" id="{A752CA0B-8B0A-5E22-4213-83D0571150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3" r="5000"/>
          <a:stretch>
            <a:fillRect/>
          </a:stretch>
        </p:blipFill>
        <p:spPr bwMode="auto">
          <a:xfrm>
            <a:off x="2241973" y="1790700"/>
            <a:ext cx="4660053"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404608-9444-B4A0-A836-FC0CE0D31B4F}"/>
              </a:ext>
            </a:extLst>
          </p:cNvPr>
          <p:cNvSpPr/>
          <p:nvPr/>
        </p:nvSpPr>
        <p:spPr>
          <a:xfrm>
            <a:off x="906653" y="5476227"/>
            <a:ext cx="7330725"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Questions or Comments?</a:t>
            </a:r>
          </a:p>
        </p:txBody>
      </p:sp>
    </p:spTree>
    <p:extLst>
      <p:ext uri="{BB962C8B-B14F-4D97-AF65-F5344CB8AC3E}">
        <p14:creationId xmlns:p14="http://schemas.microsoft.com/office/powerpoint/2010/main" val="105606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4"/>
          <p:cNvSpPr>
            <a:spLocks noChangeShapeType="1"/>
          </p:cNvSpPr>
          <p:nvPr/>
        </p:nvSpPr>
        <p:spPr bwMode="auto">
          <a:xfrm>
            <a:off x="392959" y="900015"/>
            <a:ext cx="8616591"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2" name="TextBox 1"/>
          <p:cNvSpPr txBox="1"/>
          <p:nvPr/>
        </p:nvSpPr>
        <p:spPr>
          <a:xfrm rot="16200000">
            <a:off x="46718" y="863066"/>
            <a:ext cx="1378277" cy="369332"/>
          </a:xfrm>
          <a:prstGeom prst="rect">
            <a:avLst/>
          </a:prstGeom>
          <a:solidFill>
            <a:srgbClr val="008000"/>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Jerusalem   </a:t>
            </a:r>
            <a:r>
              <a:rPr kumimoji="0" lang="en-US" sz="1800" b="1" i="0" u="none" strike="noStrike" kern="1200" cap="none" spc="0" normalizeH="0" baseline="0" noProof="0" dirty="0">
                <a:ln>
                  <a:noFill/>
                </a:ln>
                <a:solidFill>
                  <a:prstClr val="white"/>
                </a:solidFill>
                <a:effectLst/>
                <a:uLnTx/>
                <a:uFillTx/>
                <a:latin typeface="Perpetua"/>
                <a:ea typeface="+mn-ea"/>
                <a:cs typeface="+mn-cs"/>
              </a:rPr>
              <a:t>45</a:t>
            </a:r>
          </a:p>
        </p:txBody>
      </p:sp>
      <p:sp>
        <p:nvSpPr>
          <p:cNvPr id="45" name="TextBox 44"/>
          <p:cNvSpPr txBox="1"/>
          <p:nvPr/>
        </p:nvSpPr>
        <p:spPr>
          <a:xfrm rot="16200000">
            <a:off x="485662" y="857768"/>
            <a:ext cx="1367682" cy="369332"/>
          </a:xfrm>
          <a:prstGeom prst="rect">
            <a:avLst/>
          </a:prstGeom>
          <a:solidFill>
            <a:srgbClr val="008000"/>
          </a:solidFill>
        </p:spPr>
        <p:txBody>
          <a:bodyPr wrap="none" rtlCol="0">
            <a:spAutoFit/>
          </a:bodyPr>
          <a:lstStyle>
            <a:defPPr>
              <a:defRPr lang="en-US"/>
            </a:defPPr>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   Nicaea   </a:t>
            </a:r>
            <a:r>
              <a:rPr kumimoji="0" lang="en-US" sz="1800" b="1" i="0" u="none" strike="noStrike" kern="1200" cap="none" spc="0" normalizeH="0" baseline="0" noProof="0" dirty="0">
                <a:ln>
                  <a:noFill/>
                </a:ln>
                <a:solidFill>
                  <a:prstClr val="white"/>
                </a:solidFill>
                <a:effectLst/>
                <a:uLnTx/>
                <a:uFillTx/>
                <a:latin typeface="Perpetua"/>
                <a:ea typeface="+mn-ea"/>
                <a:cs typeface="+mn-cs"/>
              </a:rPr>
              <a:t>325</a:t>
            </a:r>
          </a:p>
        </p:txBody>
      </p:sp>
      <p:sp>
        <p:nvSpPr>
          <p:cNvPr id="46" name="TextBox 45"/>
          <p:cNvSpPr txBox="1"/>
          <p:nvPr/>
        </p:nvSpPr>
        <p:spPr>
          <a:xfrm rot="16200000">
            <a:off x="646786" y="1137631"/>
            <a:ext cx="1927406" cy="369332"/>
          </a:xfrm>
          <a:prstGeom prst="rect">
            <a:avLst/>
          </a:prstGeom>
          <a:solidFill>
            <a:srgbClr val="008000"/>
          </a:solidFill>
        </p:spPr>
        <p:txBody>
          <a:bodyPr wrap="none" rtlCol="0">
            <a:spAutoFit/>
          </a:bodyPr>
          <a:lstStyle>
            <a:defPPr>
              <a:defRPr lang="en-US"/>
            </a:defPPr>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Constantinople   </a:t>
            </a:r>
            <a:r>
              <a:rPr kumimoji="0" lang="en-US" sz="1800" b="1" i="0" u="none" strike="noStrike" kern="1200" cap="none" spc="0" normalizeH="0" baseline="0" noProof="0" dirty="0">
                <a:ln>
                  <a:noFill/>
                </a:ln>
                <a:solidFill>
                  <a:prstClr val="white"/>
                </a:solidFill>
                <a:effectLst/>
                <a:uLnTx/>
                <a:uFillTx/>
                <a:latin typeface="Perpetua"/>
                <a:ea typeface="+mn-ea"/>
                <a:cs typeface="+mn-cs"/>
              </a:rPr>
              <a:t>381</a:t>
            </a:r>
          </a:p>
        </p:txBody>
      </p:sp>
      <p:sp>
        <p:nvSpPr>
          <p:cNvPr id="47" name="TextBox 46"/>
          <p:cNvSpPr txBox="1"/>
          <p:nvPr/>
        </p:nvSpPr>
        <p:spPr>
          <a:xfrm rot="16200000">
            <a:off x="1378800" y="836973"/>
            <a:ext cx="1326092" cy="369332"/>
          </a:xfrm>
          <a:prstGeom prst="rect">
            <a:avLst/>
          </a:prstGeom>
          <a:solidFill>
            <a:srgbClr val="008000"/>
          </a:solidFill>
        </p:spPr>
        <p:txBody>
          <a:bodyPr wrap="none" rtlCol="0">
            <a:spAutoFit/>
          </a:bodyPr>
          <a:lstStyle>
            <a:defPPr>
              <a:defRPr lang="en-US"/>
            </a:defPPr>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Ephesus   </a:t>
            </a:r>
            <a:r>
              <a:rPr kumimoji="0" lang="en-US" sz="1800" b="1" i="0" u="none" strike="noStrike" kern="1200" cap="none" spc="0" normalizeH="0" baseline="0" noProof="0" dirty="0">
                <a:ln>
                  <a:noFill/>
                </a:ln>
                <a:solidFill>
                  <a:prstClr val="white"/>
                </a:solidFill>
                <a:effectLst/>
                <a:uLnTx/>
                <a:uFillTx/>
                <a:latin typeface="Perpetua"/>
                <a:ea typeface="+mn-ea"/>
                <a:cs typeface="+mn-cs"/>
              </a:rPr>
              <a:t>431</a:t>
            </a:r>
          </a:p>
        </p:txBody>
      </p:sp>
      <p:sp>
        <p:nvSpPr>
          <p:cNvPr id="48" name="TextBox 47"/>
          <p:cNvSpPr txBox="1"/>
          <p:nvPr/>
        </p:nvSpPr>
        <p:spPr>
          <a:xfrm rot="16200000">
            <a:off x="1717762" y="944049"/>
            <a:ext cx="1540243" cy="369332"/>
          </a:xfrm>
          <a:prstGeom prst="rect">
            <a:avLst/>
          </a:prstGeom>
          <a:gradFill flip="none" rotWithShape="1">
            <a:gsLst>
              <a:gs pos="0">
                <a:srgbClr val="6C0000"/>
              </a:gs>
              <a:gs pos="100000">
                <a:srgbClr val="3366FF"/>
              </a:gs>
            </a:gsLst>
            <a:lin ang="0" scaled="1"/>
            <a:tileRect/>
          </a:gradFill>
        </p:spPr>
        <p:txBody>
          <a:bodyPr wrap="none" rtlCol="0">
            <a:spAutoFit/>
          </a:bodyPr>
          <a:lstStyle>
            <a:defPPr>
              <a:defRPr lang="en-US"/>
            </a:defPPr>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Chalcedon   </a:t>
            </a:r>
            <a:r>
              <a:rPr kumimoji="0" lang="en-US" sz="1800" b="1" i="0" u="none" strike="noStrike" kern="1200" cap="none" spc="0" normalizeH="0" baseline="0" noProof="0" dirty="0">
                <a:ln>
                  <a:noFill/>
                </a:ln>
                <a:solidFill>
                  <a:prstClr val="white"/>
                </a:solidFill>
                <a:effectLst/>
                <a:uLnTx/>
                <a:uFillTx/>
                <a:latin typeface="Perpetua"/>
                <a:ea typeface="+mn-ea"/>
                <a:cs typeface="+mn-cs"/>
              </a:rPr>
              <a:t>451</a:t>
            </a:r>
          </a:p>
        </p:txBody>
      </p:sp>
      <p:sp>
        <p:nvSpPr>
          <p:cNvPr id="49" name="Line 4"/>
          <p:cNvSpPr>
            <a:spLocks noChangeShapeType="1"/>
          </p:cNvSpPr>
          <p:nvPr/>
        </p:nvSpPr>
        <p:spPr bwMode="auto">
          <a:xfrm>
            <a:off x="2663774" y="1303751"/>
            <a:ext cx="1152525" cy="32664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50" name="TextBox 49"/>
          <p:cNvSpPr txBox="1"/>
          <p:nvPr/>
        </p:nvSpPr>
        <p:spPr>
          <a:xfrm>
            <a:off x="2684237" y="559776"/>
            <a:ext cx="5750064" cy="369332"/>
          </a:xfrm>
          <a:prstGeom prst="rect">
            <a:avLst/>
          </a:prstGeom>
          <a:noFill/>
        </p:spPr>
        <p:txBody>
          <a:bodyPr wrap="squar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Perpetua"/>
                <a:ea typeface="+mn-ea"/>
                <a:cs typeface="+mn-cs"/>
              </a:rPr>
              <a:t>Oriental </a:t>
            </a:r>
            <a:r>
              <a:rPr kumimoji="0" lang="en-US" sz="1800" b="1" i="0" u="none" strike="noStrike" kern="1200" cap="none" spc="0" normalizeH="0" baseline="0" noProof="0" dirty="0">
                <a:ln>
                  <a:noFill/>
                </a:ln>
                <a:solidFill>
                  <a:srgbClr val="0000FF"/>
                </a:solidFill>
                <a:effectLst/>
                <a:uLnTx/>
                <a:uFillTx/>
                <a:latin typeface="Perpetua"/>
                <a:ea typeface="+mn-ea"/>
                <a:cs typeface="+mn-cs"/>
              </a:rPr>
              <a:t>Orthodox</a:t>
            </a:r>
            <a:r>
              <a:rPr kumimoji="0" lang="en-US" sz="1800" b="0" i="0" u="none" strike="noStrike" kern="1200" cap="none" spc="0" normalizeH="0" baseline="0" noProof="0" dirty="0">
                <a:ln>
                  <a:noFill/>
                </a:ln>
                <a:solidFill>
                  <a:srgbClr val="0000FF"/>
                </a:solidFill>
                <a:effectLst/>
                <a:uLnTx/>
                <a:uFillTx/>
                <a:latin typeface="Perpetua"/>
                <a:ea typeface="+mn-ea"/>
                <a:cs typeface="+mn-cs"/>
              </a:rPr>
              <a:t> (</a:t>
            </a:r>
            <a:r>
              <a:rPr kumimoji="0" lang="en-US" sz="1400" b="0" i="0" u="none" strike="noStrike" kern="1200" cap="none" spc="0" normalizeH="0" baseline="0" noProof="0" dirty="0">
                <a:ln>
                  <a:noFill/>
                </a:ln>
                <a:solidFill>
                  <a:srgbClr val="0000FF"/>
                </a:solidFill>
                <a:effectLst/>
                <a:uLnTx/>
                <a:uFillTx/>
                <a:latin typeface="Perpetua"/>
                <a:ea typeface="+mn-ea"/>
                <a:cs typeface="+mn-cs"/>
              </a:rPr>
              <a:t>Coptic, Antioch, Armenian, Ethiopian, Indian</a:t>
            </a:r>
            <a:r>
              <a:rPr kumimoji="0" lang="en-US" sz="1800" b="0" i="0" u="none" strike="noStrike" kern="1200" cap="none" spc="0" normalizeH="0" baseline="0" noProof="0" dirty="0">
                <a:ln>
                  <a:noFill/>
                </a:ln>
                <a:solidFill>
                  <a:srgbClr val="0000FF"/>
                </a:solidFill>
                <a:effectLst/>
                <a:uLnTx/>
                <a:uFillTx/>
                <a:latin typeface="Perpetua"/>
                <a:ea typeface="+mn-ea"/>
                <a:cs typeface="+mn-cs"/>
              </a:rPr>
              <a:t>)</a:t>
            </a:r>
          </a:p>
        </p:txBody>
      </p:sp>
      <p:sp>
        <p:nvSpPr>
          <p:cNvPr id="52" name="Line 4"/>
          <p:cNvSpPr>
            <a:spLocks noChangeShapeType="1"/>
          </p:cNvSpPr>
          <p:nvPr/>
        </p:nvSpPr>
        <p:spPr bwMode="auto">
          <a:xfrm>
            <a:off x="3830529" y="1629144"/>
            <a:ext cx="5179022"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54" name="TextBox 53"/>
          <p:cNvSpPr txBox="1"/>
          <p:nvPr/>
        </p:nvSpPr>
        <p:spPr>
          <a:xfrm>
            <a:off x="4217233" y="1261064"/>
            <a:ext cx="4590588" cy="369332"/>
          </a:xfrm>
          <a:prstGeom prst="rect">
            <a:avLst/>
          </a:prstGeom>
          <a:noFill/>
        </p:spPr>
        <p:txBody>
          <a:bodyPr wrap="squar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Perpetua"/>
                <a:ea typeface="+mn-ea"/>
                <a:cs typeface="+mn-cs"/>
              </a:rPr>
              <a:t>Eastern </a:t>
            </a:r>
            <a:r>
              <a:rPr kumimoji="0" lang="en-US" sz="1800" b="1" i="0" u="none" strike="noStrike" kern="1200" cap="none" spc="0" normalizeH="0" baseline="0" noProof="0" dirty="0">
                <a:ln>
                  <a:noFill/>
                </a:ln>
                <a:solidFill>
                  <a:srgbClr val="0000FF"/>
                </a:solidFill>
                <a:effectLst/>
                <a:uLnTx/>
                <a:uFillTx/>
                <a:latin typeface="Perpetua"/>
                <a:ea typeface="+mn-ea"/>
                <a:cs typeface="+mn-cs"/>
              </a:rPr>
              <a:t>Orthodox</a:t>
            </a:r>
            <a:r>
              <a:rPr kumimoji="0" lang="en-US" sz="1800" b="0" i="0" u="none" strike="noStrike" kern="1200" cap="none" spc="0" normalizeH="0" baseline="0" noProof="0" dirty="0">
                <a:ln>
                  <a:noFill/>
                </a:ln>
                <a:solidFill>
                  <a:srgbClr val="0000FF"/>
                </a:solidFill>
                <a:effectLst/>
                <a:uLnTx/>
                <a:uFillTx/>
                <a:latin typeface="Perpetua"/>
                <a:ea typeface="+mn-ea"/>
                <a:cs typeface="+mn-cs"/>
              </a:rPr>
              <a:t> (</a:t>
            </a:r>
            <a:r>
              <a:rPr kumimoji="0" lang="en-US" sz="1400" b="0" i="0" u="none" strike="noStrike" kern="1200" cap="none" spc="0" normalizeH="0" baseline="0" noProof="0" dirty="0">
                <a:ln>
                  <a:noFill/>
                </a:ln>
                <a:solidFill>
                  <a:srgbClr val="0000FF"/>
                </a:solidFill>
                <a:effectLst/>
                <a:uLnTx/>
                <a:uFillTx/>
                <a:latin typeface="Perpetua"/>
                <a:ea typeface="+mn-ea"/>
                <a:cs typeface="+mn-cs"/>
              </a:rPr>
              <a:t>Constantinople, Greece, Russia</a:t>
            </a:r>
            <a:r>
              <a:rPr kumimoji="0" lang="en-US" sz="1800" b="0" i="0" u="none" strike="noStrike" kern="1200" cap="none" spc="0" normalizeH="0" baseline="0" noProof="0" dirty="0">
                <a:ln>
                  <a:noFill/>
                </a:ln>
                <a:solidFill>
                  <a:srgbClr val="0000FF"/>
                </a:solidFill>
                <a:effectLst/>
                <a:uLnTx/>
                <a:uFillTx/>
                <a:latin typeface="Perpetua"/>
                <a:ea typeface="+mn-ea"/>
                <a:cs typeface="+mn-cs"/>
              </a:rPr>
              <a:t>)</a:t>
            </a:r>
          </a:p>
        </p:txBody>
      </p:sp>
      <p:sp>
        <p:nvSpPr>
          <p:cNvPr id="53" name="TextBox 52"/>
          <p:cNvSpPr txBox="1"/>
          <p:nvPr/>
        </p:nvSpPr>
        <p:spPr>
          <a:xfrm rot="16200000">
            <a:off x="3689911" y="1441699"/>
            <a:ext cx="620683" cy="369332"/>
          </a:xfrm>
          <a:prstGeom prst="rect">
            <a:avLst/>
          </a:prstGeom>
          <a:gradFill flip="none" rotWithShape="1">
            <a:gsLst>
              <a:gs pos="0">
                <a:srgbClr val="6C0000"/>
              </a:gs>
              <a:gs pos="100000">
                <a:srgbClr val="3366FF"/>
              </a:gs>
            </a:gsLst>
            <a:lin ang="0" scaled="1"/>
            <a:tileRect/>
          </a:grad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1054</a:t>
            </a:r>
          </a:p>
        </p:txBody>
      </p:sp>
      <p:sp>
        <p:nvSpPr>
          <p:cNvPr id="56" name="Line 4"/>
          <p:cNvSpPr>
            <a:spLocks noChangeShapeType="1"/>
          </p:cNvSpPr>
          <p:nvPr/>
        </p:nvSpPr>
        <p:spPr bwMode="auto">
          <a:xfrm>
            <a:off x="3989315" y="1936706"/>
            <a:ext cx="0" cy="255453"/>
          </a:xfrm>
          <a:prstGeom prst="line">
            <a:avLst/>
          </a:prstGeom>
          <a:noFill/>
          <a:ln w="9525">
            <a:solidFill>
              <a:schemeClr val="tx1"/>
            </a:solidFill>
            <a:prstDash val="dot"/>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57" name="TextBox 56"/>
          <p:cNvSpPr txBox="1"/>
          <p:nvPr/>
        </p:nvSpPr>
        <p:spPr>
          <a:xfrm>
            <a:off x="3016233" y="2109923"/>
            <a:ext cx="1932728" cy="523220"/>
          </a:xfrm>
          <a:prstGeom prst="rect">
            <a:avLst/>
          </a:prstGeom>
          <a:noFill/>
        </p:spPr>
        <p:txBody>
          <a:bodyPr wrap="square" rtlCol="0">
            <a:spAutoFit/>
          </a:bodyPr>
          <a:lstStyle>
            <a:defPPr>
              <a:defRPr lang="en-US"/>
            </a:defPPr>
            <a:lvl1pPr>
              <a:defRPr>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Perpetua"/>
                <a:ea typeface="+mn-ea"/>
                <a:cs typeface="+mn-cs"/>
              </a:rPr>
              <a:t>The Great Schism</a:t>
            </a:r>
            <a:br>
              <a:rPr kumimoji="0" lang="en-US" sz="1400" b="0" i="0" u="none" strike="noStrike" kern="1200" cap="none" spc="0" normalizeH="0" baseline="0" noProof="0" dirty="0">
                <a:ln>
                  <a:noFill/>
                </a:ln>
                <a:solidFill>
                  <a:srgbClr val="800000"/>
                </a:solidFill>
                <a:effectLst/>
                <a:uLnTx/>
                <a:uFillTx/>
                <a:latin typeface="Perpetua"/>
                <a:ea typeface="+mn-ea"/>
                <a:cs typeface="+mn-cs"/>
              </a:rPr>
            </a:br>
            <a:r>
              <a:rPr kumimoji="0" lang="en-US" sz="1400" b="0" i="0" u="none" strike="noStrike" kern="1200" cap="none" spc="0" normalizeH="0" baseline="0" noProof="0" dirty="0" err="1">
                <a:ln>
                  <a:noFill/>
                </a:ln>
                <a:solidFill>
                  <a:srgbClr val="800000"/>
                </a:solidFill>
                <a:effectLst/>
                <a:uLnTx/>
                <a:uFillTx/>
                <a:latin typeface="Perpetua"/>
                <a:ea typeface="+mn-ea"/>
                <a:cs typeface="+mn-cs"/>
              </a:rPr>
              <a:t>filoque</a:t>
            </a:r>
            <a:r>
              <a:rPr kumimoji="0" lang="en-US" sz="1400" b="0" i="0" u="none" strike="noStrike" kern="1200" cap="none" spc="0" normalizeH="0" baseline="0" noProof="0" dirty="0">
                <a:ln>
                  <a:noFill/>
                </a:ln>
                <a:solidFill>
                  <a:srgbClr val="800000"/>
                </a:solidFill>
                <a:effectLst/>
                <a:uLnTx/>
                <a:uFillTx/>
                <a:latin typeface="Perpetua"/>
                <a:ea typeface="+mn-ea"/>
                <a:cs typeface="+mn-cs"/>
              </a:rPr>
              <a:t> addition</a:t>
            </a:r>
          </a:p>
        </p:txBody>
      </p:sp>
      <p:sp>
        <p:nvSpPr>
          <p:cNvPr id="59" name="Line 4"/>
          <p:cNvSpPr>
            <a:spLocks noChangeShapeType="1"/>
          </p:cNvSpPr>
          <p:nvPr/>
        </p:nvSpPr>
        <p:spPr bwMode="auto">
          <a:xfrm>
            <a:off x="4184920" y="1919894"/>
            <a:ext cx="1000774" cy="36726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60" name="TextBox 59"/>
          <p:cNvSpPr txBox="1"/>
          <p:nvPr/>
        </p:nvSpPr>
        <p:spPr>
          <a:xfrm>
            <a:off x="2428014" y="1491078"/>
            <a:ext cx="1588368" cy="307777"/>
          </a:xfrm>
          <a:prstGeom prst="rect">
            <a:avLst/>
          </a:prstGeom>
          <a:noFill/>
        </p:spPr>
        <p:txBody>
          <a:bodyPr wrap="square" rtlCol="0">
            <a:spAutoFit/>
          </a:bodyPr>
          <a:lstStyle>
            <a:defPPr>
              <a:defRPr lang="en-US"/>
            </a:defPPr>
            <a:lvl1pPr>
              <a:defRPr>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Perpetua"/>
                <a:ea typeface="+mn-ea"/>
                <a:cs typeface="+mn-cs"/>
              </a:rPr>
              <a:t>Chalcedonic</a:t>
            </a:r>
          </a:p>
        </p:txBody>
      </p:sp>
      <p:sp>
        <p:nvSpPr>
          <p:cNvPr id="61" name="TextBox 60"/>
          <p:cNvSpPr txBox="1"/>
          <p:nvPr/>
        </p:nvSpPr>
        <p:spPr>
          <a:xfrm>
            <a:off x="4995669" y="1848773"/>
            <a:ext cx="1588368" cy="369332"/>
          </a:xfrm>
          <a:prstGeom prst="rect">
            <a:avLst/>
          </a:prstGeom>
          <a:noFill/>
        </p:spPr>
        <p:txBody>
          <a:bodyPr wrap="square" rtlCol="0">
            <a:spAutoFit/>
          </a:bodyPr>
          <a:lstStyle>
            <a:defPPr>
              <a:defRPr lang="en-US"/>
            </a:defPPr>
            <a:lvl1pPr>
              <a:defRPr>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Perpetua"/>
                <a:ea typeface="+mn-ea"/>
                <a:cs typeface="+mn-cs"/>
              </a:rPr>
              <a:t>Catholic</a:t>
            </a:r>
            <a:r>
              <a:rPr kumimoji="0" lang="en-US" sz="1800" b="0" i="0" u="none" strike="noStrike" kern="1200" cap="none" spc="0" normalizeH="0" baseline="0" noProof="0" dirty="0">
                <a:ln>
                  <a:noFill/>
                </a:ln>
                <a:solidFill>
                  <a:srgbClr val="0000FF"/>
                </a:solidFill>
                <a:effectLst/>
                <a:uLnTx/>
                <a:uFillTx/>
                <a:latin typeface="Perpetua"/>
                <a:ea typeface="+mn-ea"/>
                <a:cs typeface="+mn-cs"/>
              </a:rPr>
              <a:t> (</a:t>
            </a:r>
            <a:r>
              <a:rPr kumimoji="0" lang="en-US" sz="1400" b="0" i="0" u="none" strike="noStrike" kern="1200" cap="none" spc="0" normalizeH="0" baseline="0" noProof="0" dirty="0">
                <a:ln>
                  <a:noFill/>
                </a:ln>
                <a:solidFill>
                  <a:srgbClr val="0000FF"/>
                </a:solidFill>
                <a:effectLst/>
                <a:uLnTx/>
                <a:uFillTx/>
                <a:latin typeface="Perpetua"/>
                <a:ea typeface="+mn-ea"/>
                <a:cs typeface="+mn-cs"/>
              </a:rPr>
              <a:t>Rome</a:t>
            </a:r>
            <a:r>
              <a:rPr kumimoji="0" lang="en-US" sz="1800" b="0" i="0" u="none" strike="noStrike" kern="1200" cap="none" spc="0" normalizeH="0" baseline="0" noProof="0" dirty="0">
                <a:ln>
                  <a:noFill/>
                </a:ln>
                <a:solidFill>
                  <a:srgbClr val="0000FF"/>
                </a:solidFill>
                <a:effectLst/>
                <a:uLnTx/>
                <a:uFillTx/>
                <a:latin typeface="Perpetua"/>
                <a:ea typeface="+mn-ea"/>
                <a:cs typeface="+mn-cs"/>
              </a:rPr>
              <a:t>)</a:t>
            </a:r>
          </a:p>
        </p:txBody>
      </p:sp>
      <p:sp>
        <p:nvSpPr>
          <p:cNvPr id="63" name="Line 4"/>
          <p:cNvSpPr>
            <a:spLocks noChangeShapeType="1"/>
          </p:cNvSpPr>
          <p:nvPr/>
        </p:nvSpPr>
        <p:spPr bwMode="auto">
          <a:xfrm>
            <a:off x="5374363" y="2641768"/>
            <a:ext cx="0" cy="525766"/>
          </a:xfrm>
          <a:prstGeom prst="line">
            <a:avLst/>
          </a:prstGeom>
          <a:noFill/>
          <a:ln w="9525">
            <a:solidFill>
              <a:schemeClr val="tx1"/>
            </a:solidFill>
            <a:prstDash val="dot"/>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62" name="TextBox 61"/>
          <p:cNvSpPr txBox="1"/>
          <p:nvPr/>
        </p:nvSpPr>
        <p:spPr>
          <a:xfrm rot="16200000">
            <a:off x="5066580" y="2371041"/>
            <a:ext cx="607558" cy="369332"/>
          </a:xfrm>
          <a:prstGeom prst="rect">
            <a:avLst/>
          </a:prstGeom>
          <a:gradFill flip="none" rotWithShape="1">
            <a:gsLst>
              <a:gs pos="0">
                <a:srgbClr val="6C0000"/>
              </a:gs>
              <a:gs pos="100000">
                <a:srgbClr val="3366FF"/>
              </a:gs>
            </a:gsLst>
            <a:lin ang="0" scaled="1"/>
            <a:tileRect/>
          </a:grad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1521</a:t>
            </a:r>
          </a:p>
        </p:txBody>
      </p:sp>
      <p:sp>
        <p:nvSpPr>
          <p:cNvPr id="64" name="TextBox 63"/>
          <p:cNvSpPr txBox="1"/>
          <p:nvPr/>
        </p:nvSpPr>
        <p:spPr>
          <a:xfrm>
            <a:off x="4580179" y="3024286"/>
            <a:ext cx="1588368" cy="307777"/>
          </a:xfrm>
          <a:prstGeom prst="rect">
            <a:avLst/>
          </a:prstGeom>
          <a:noFill/>
        </p:spPr>
        <p:txBody>
          <a:bodyPr wrap="square" rtlCol="0">
            <a:spAutoFit/>
          </a:bodyPr>
          <a:lstStyle>
            <a:defPPr>
              <a:defRPr lang="en-US"/>
            </a:defPPr>
            <a:lvl1pPr>
              <a:defRPr>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Perpetua"/>
                <a:ea typeface="+mn-ea"/>
                <a:cs typeface="+mn-cs"/>
              </a:rPr>
              <a:t>Reformation</a:t>
            </a:r>
          </a:p>
        </p:txBody>
      </p:sp>
      <p:sp>
        <p:nvSpPr>
          <p:cNvPr id="65" name="Line 4"/>
          <p:cNvSpPr>
            <a:spLocks noChangeShapeType="1"/>
          </p:cNvSpPr>
          <p:nvPr/>
        </p:nvSpPr>
        <p:spPr bwMode="auto">
          <a:xfrm>
            <a:off x="5901776" y="2838075"/>
            <a:ext cx="2345774" cy="54968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66" name="Line 4"/>
          <p:cNvSpPr>
            <a:spLocks noChangeShapeType="1"/>
          </p:cNvSpPr>
          <p:nvPr/>
        </p:nvSpPr>
        <p:spPr bwMode="auto">
          <a:xfrm>
            <a:off x="5555025" y="2371534"/>
            <a:ext cx="34545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67" name="TextBox 66"/>
          <p:cNvSpPr txBox="1"/>
          <p:nvPr/>
        </p:nvSpPr>
        <p:spPr>
          <a:xfrm>
            <a:off x="5966208" y="3041299"/>
            <a:ext cx="3222937" cy="687881"/>
          </a:xfrm>
          <a:prstGeom prst="rect">
            <a:avLst/>
          </a:prstGeom>
          <a:noFill/>
        </p:spPr>
        <p:txBody>
          <a:bodyPr wrap="squar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0099"/>
                </a:solidFill>
                <a:effectLst/>
                <a:uLnTx/>
                <a:uFillTx/>
                <a:latin typeface="Perpetua"/>
                <a:ea typeface="+mn-ea"/>
                <a:cs typeface="+mn-cs"/>
              </a:rPr>
              <a:t>Protestant</a:t>
            </a:r>
            <a:br>
              <a:rPr kumimoji="0" lang="en-US" sz="1800" b="0" i="0" u="none" strike="noStrike" kern="1200" cap="none" spc="0" normalizeH="0" baseline="0" noProof="0" dirty="0">
                <a:ln>
                  <a:noFill/>
                </a:ln>
                <a:solidFill>
                  <a:srgbClr val="CC0099"/>
                </a:solidFill>
                <a:effectLst/>
                <a:uLnTx/>
                <a:uFillTx/>
                <a:latin typeface="Perpetua"/>
                <a:ea typeface="+mn-ea"/>
                <a:cs typeface="+mn-cs"/>
              </a:rPr>
            </a:br>
            <a:r>
              <a:rPr kumimoji="0" lang="en-US" sz="1800" b="0" i="0" u="none" strike="noStrike" kern="1200" cap="none" spc="0" normalizeH="0" baseline="0" noProof="0" dirty="0">
                <a:ln>
                  <a:noFill/>
                </a:ln>
                <a:solidFill>
                  <a:srgbClr val="CC0099"/>
                </a:solidFill>
                <a:effectLst/>
                <a:uLnTx/>
                <a:uFillTx/>
                <a:latin typeface="Perpetua"/>
                <a:ea typeface="+mn-ea"/>
                <a:cs typeface="+mn-cs"/>
              </a:rPr>
              <a:t>     (</a:t>
            </a:r>
            <a:r>
              <a:rPr kumimoji="0" lang="en-US" sz="1400" b="0" i="0" u="none" strike="noStrike" kern="1200" cap="none" spc="0" normalizeH="0" baseline="0" noProof="0" dirty="0">
                <a:ln>
                  <a:noFill/>
                </a:ln>
                <a:solidFill>
                  <a:srgbClr val="CC0099"/>
                </a:solidFill>
                <a:effectLst/>
                <a:uLnTx/>
                <a:uFillTx/>
                <a:latin typeface="Perpetua"/>
                <a:ea typeface="+mn-ea"/>
                <a:cs typeface="+mn-cs"/>
              </a:rPr>
              <a:t>Lutheran,</a:t>
            </a:r>
            <a:br>
              <a:rPr kumimoji="0" lang="en-US" sz="1400" b="0" i="0" u="none" strike="noStrike" kern="1200" cap="none" spc="0" normalizeH="0" baseline="0" noProof="0" dirty="0">
                <a:ln>
                  <a:noFill/>
                </a:ln>
                <a:solidFill>
                  <a:srgbClr val="CC0099"/>
                </a:solidFill>
                <a:effectLst/>
                <a:uLnTx/>
                <a:uFillTx/>
                <a:latin typeface="Perpetua"/>
                <a:ea typeface="+mn-ea"/>
                <a:cs typeface="+mn-cs"/>
              </a:rPr>
            </a:br>
            <a:r>
              <a:rPr kumimoji="0" lang="en-US" sz="1400" b="0" i="0" u="none" strike="noStrike" kern="1200" cap="none" spc="0" normalizeH="0" baseline="0" noProof="0" dirty="0">
                <a:ln>
                  <a:noFill/>
                </a:ln>
                <a:solidFill>
                  <a:srgbClr val="CC0099"/>
                </a:solidFill>
                <a:effectLst/>
                <a:uLnTx/>
                <a:uFillTx/>
                <a:latin typeface="Perpetua"/>
                <a:ea typeface="+mn-ea"/>
                <a:cs typeface="+mn-cs"/>
              </a:rPr>
              <a:t>            Baptist</a:t>
            </a:r>
            <a:r>
              <a:rPr kumimoji="0" lang="en-US" sz="1800" b="0" i="0" u="none" strike="noStrike" kern="1200" cap="none" spc="0" normalizeH="0" baseline="0" noProof="0" dirty="0">
                <a:ln>
                  <a:noFill/>
                </a:ln>
                <a:solidFill>
                  <a:srgbClr val="CC0099"/>
                </a:solidFill>
                <a:effectLst/>
                <a:uLnTx/>
                <a:uFillTx/>
                <a:latin typeface="Perpetua"/>
                <a:ea typeface="+mn-ea"/>
                <a:cs typeface="+mn-cs"/>
              </a:rPr>
              <a:t>)</a:t>
            </a:r>
          </a:p>
        </p:txBody>
      </p:sp>
      <p:sp>
        <p:nvSpPr>
          <p:cNvPr id="68" name="Line 4"/>
          <p:cNvSpPr>
            <a:spLocks noChangeShapeType="1"/>
          </p:cNvSpPr>
          <p:nvPr/>
        </p:nvSpPr>
        <p:spPr bwMode="auto">
          <a:xfrm>
            <a:off x="5522959" y="2838075"/>
            <a:ext cx="1034153" cy="9050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69" name="TextBox 68"/>
          <p:cNvSpPr txBox="1"/>
          <p:nvPr/>
        </p:nvSpPr>
        <p:spPr>
          <a:xfrm rot="16200000">
            <a:off x="5455874" y="2374297"/>
            <a:ext cx="607558" cy="369332"/>
          </a:xfrm>
          <a:prstGeom prst="rect">
            <a:avLst/>
          </a:prstGeom>
          <a:gradFill flip="none" rotWithShape="1">
            <a:gsLst>
              <a:gs pos="0">
                <a:srgbClr val="6C0000"/>
              </a:gs>
              <a:gs pos="100000">
                <a:srgbClr val="3366FF"/>
              </a:gs>
            </a:gsLst>
            <a:lin ang="0" scaled="1"/>
            <a:tileRect/>
          </a:gradFill>
        </p:spPr>
        <p:txBody>
          <a:bodyPr wrap="non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1538</a:t>
            </a:r>
          </a:p>
        </p:txBody>
      </p:sp>
      <p:sp>
        <p:nvSpPr>
          <p:cNvPr id="70" name="TextBox 69"/>
          <p:cNvSpPr txBox="1"/>
          <p:nvPr/>
        </p:nvSpPr>
        <p:spPr>
          <a:xfrm>
            <a:off x="6908419" y="2667254"/>
            <a:ext cx="3222937" cy="687881"/>
          </a:xfrm>
          <a:prstGeom prst="rect">
            <a:avLst/>
          </a:prstGeom>
          <a:noFill/>
        </p:spPr>
        <p:txBody>
          <a:bodyPr wrap="square" rtlCol="0">
            <a:spAutoFit/>
          </a:bodyPr>
          <a:lstStyle>
            <a:defPPr>
              <a:defRPr lang="en-US"/>
            </a:defPPr>
            <a:lvl1pPr>
              <a:defRPr>
                <a:solidFill>
                  <a:schemeClr val="bg1"/>
                </a:solidFill>
              </a:defRPr>
            </a:lvl1p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0099"/>
                </a:solidFill>
                <a:effectLst/>
                <a:uLnTx/>
                <a:uFillTx/>
                <a:latin typeface="Perpetua"/>
                <a:ea typeface="+mn-ea"/>
                <a:cs typeface="+mn-cs"/>
              </a:rPr>
              <a:t>Anglican</a:t>
            </a:r>
            <a:br>
              <a:rPr kumimoji="0" lang="en-US" sz="1800" b="0" i="0" u="none" strike="noStrike" kern="1200" cap="none" spc="0" normalizeH="0" baseline="0" noProof="0" dirty="0">
                <a:ln>
                  <a:noFill/>
                </a:ln>
                <a:solidFill>
                  <a:srgbClr val="CC0099"/>
                </a:solidFill>
                <a:effectLst/>
                <a:uLnTx/>
                <a:uFillTx/>
                <a:latin typeface="Perpetua"/>
                <a:ea typeface="+mn-ea"/>
                <a:cs typeface="+mn-cs"/>
              </a:rPr>
            </a:br>
            <a:r>
              <a:rPr kumimoji="0" lang="en-US" sz="1800" b="0" i="0" u="none" strike="noStrike" kern="1200" cap="none" spc="0" normalizeH="0" baseline="0" noProof="0" dirty="0">
                <a:ln>
                  <a:noFill/>
                </a:ln>
                <a:solidFill>
                  <a:srgbClr val="CC0099"/>
                </a:solidFill>
                <a:effectLst/>
                <a:uLnTx/>
                <a:uFillTx/>
                <a:latin typeface="Perpetua"/>
                <a:ea typeface="+mn-ea"/>
                <a:cs typeface="+mn-cs"/>
              </a:rPr>
              <a:t>       (</a:t>
            </a:r>
            <a:r>
              <a:rPr kumimoji="0" lang="en-US" sz="1400" b="0" i="0" u="none" strike="noStrike" kern="1200" cap="none" spc="0" normalizeH="0" baseline="0" noProof="0" dirty="0">
                <a:ln>
                  <a:noFill/>
                </a:ln>
                <a:solidFill>
                  <a:srgbClr val="CC0099"/>
                </a:solidFill>
                <a:effectLst/>
                <a:uLnTx/>
                <a:uFillTx/>
                <a:latin typeface="Perpetua"/>
                <a:ea typeface="+mn-ea"/>
                <a:cs typeface="+mn-cs"/>
              </a:rPr>
              <a:t>Church of England,</a:t>
            </a:r>
            <a:br>
              <a:rPr kumimoji="0" lang="en-US" sz="1400" b="0" i="0" u="none" strike="noStrike" kern="1200" cap="none" spc="0" normalizeH="0" baseline="0" noProof="0" dirty="0">
                <a:ln>
                  <a:noFill/>
                </a:ln>
                <a:solidFill>
                  <a:srgbClr val="CC0099"/>
                </a:solidFill>
                <a:effectLst/>
                <a:uLnTx/>
                <a:uFillTx/>
                <a:latin typeface="Perpetua"/>
                <a:ea typeface="+mn-ea"/>
                <a:cs typeface="+mn-cs"/>
              </a:rPr>
            </a:br>
            <a:r>
              <a:rPr kumimoji="0" lang="en-US" sz="1400" b="0" i="0" u="none" strike="noStrike" kern="1200" cap="none" spc="0" normalizeH="0" baseline="0" noProof="0" dirty="0">
                <a:ln>
                  <a:noFill/>
                </a:ln>
                <a:solidFill>
                  <a:srgbClr val="CC0099"/>
                </a:solidFill>
                <a:effectLst/>
                <a:uLnTx/>
                <a:uFillTx/>
                <a:latin typeface="Perpetua"/>
                <a:ea typeface="+mn-ea"/>
                <a:cs typeface="+mn-cs"/>
              </a:rPr>
              <a:t>                     United, Episcopal</a:t>
            </a:r>
            <a:r>
              <a:rPr kumimoji="0" lang="en-US" sz="1800" b="0" i="0" u="none" strike="noStrike" kern="1200" cap="none" spc="0" normalizeH="0" baseline="0" noProof="0" dirty="0">
                <a:ln>
                  <a:noFill/>
                </a:ln>
                <a:solidFill>
                  <a:srgbClr val="CC0099"/>
                </a:solidFill>
                <a:effectLst/>
                <a:uLnTx/>
                <a:uFillTx/>
                <a:latin typeface="Perpetua"/>
                <a:ea typeface="+mn-ea"/>
                <a:cs typeface="+mn-cs"/>
              </a:rPr>
              <a:t>)</a:t>
            </a:r>
          </a:p>
        </p:txBody>
      </p:sp>
      <p:sp>
        <p:nvSpPr>
          <p:cNvPr id="71" name="Line 4"/>
          <p:cNvSpPr>
            <a:spLocks noChangeShapeType="1"/>
          </p:cNvSpPr>
          <p:nvPr/>
        </p:nvSpPr>
        <p:spPr bwMode="auto">
          <a:xfrm>
            <a:off x="6566654" y="3735295"/>
            <a:ext cx="676696" cy="12240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72" name="TextBox 71"/>
          <p:cNvSpPr txBox="1"/>
          <p:nvPr/>
        </p:nvSpPr>
        <p:spPr>
          <a:xfrm>
            <a:off x="5898665" y="4924245"/>
            <a:ext cx="3222937" cy="493981"/>
          </a:xfrm>
          <a:prstGeom prst="rect">
            <a:avLst/>
          </a:prstGeom>
          <a:noFill/>
        </p:spPr>
        <p:txBody>
          <a:bodyPr wrap="square" rtlCol="0">
            <a:spAutoFit/>
          </a:bodyPr>
          <a:lstStyle>
            <a:defPPr>
              <a:defRPr lang="en-US"/>
            </a:defPPr>
            <a:lvl1pPr>
              <a:defRPr>
                <a:solidFill>
                  <a:schemeClr val="bg1"/>
                </a:solidFill>
              </a:defRPr>
            </a:lvl1p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5D5D"/>
                </a:solidFill>
                <a:effectLst/>
                <a:uLnTx/>
                <a:uFillTx/>
                <a:latin typeface="Perpetua"/>
                <a:ea typeface="+mn-ea"/>
                <a:cs typeface="+mn-cs"/>
              </a:rPr>
              <a:t>Cults (Heretical)</a:t>
            </a:r>
            <a:br>
              <a:rPr kumimoji="0" lang="en-US" sz="1800" b="0" i="0" u="none" strike="noStrike" kern="1200" cap="none" spc="0" normalizeH="0" baseline="0" noProof="0" dirty="0">
                <a:ln>
                  <a:noFill/>
                </a:ln>
                <a:solidFill>
                  <a:srgbClr val="855D5D"/>
                </a:solidFill>
                <a:effectLst/>
                <a:uLnTx/>
                <a:uFillTx/>
                <a:latin typeface="Perpetua"/>
                <a:ea typeface="+mn-ea"/>
                <a:cs typeface="+mn-cs"/>
              </a:rPr>
            </a:br>
            <a:r>
              <a:rPr kumimoji="0" lang="en-US" sz="1800" b="0" i="0" u="none" strike="noStrike" kern="1200" cap="none" spc="0" normalizeH="0" baseline="0" noProof="0" dirty="0">
                <a:ln>
                  <a:noFill/>
                </a:ln>
                <a:solidFill>
                  <a:srgbClr val="855D5D"/>
                </a:solidFill>
                <a:effectLst/>
                <a:uLnTx/>
                <a:uFillTx/>
                <a:latin typeface="Perpetua"/>
                <a:ea typeface="+mn-ea"/>
                <a:cs typeface="+mn-cs"/>
              </a:rPr>
              <a:t>     </a:t>
            </a:r>
            <a:r>
              <a:rPr kumimoji="0" lang="en-US" sz="1400" b="0" i="0" u="none" strike="noStrike" kern="1200" cap="none" spc="0" normalizeH="0" baseline="0" noProof="0" dirty="0">
                <a:ln>
                  <a:noFill/>
                </a:ln>
                <a:solidFill>
                  <a:srgbClr val="855D5D"/>
                </a:solidFill>
                <a:effectLst/>
                <a:uLnTx/>
                <a:uFillTx/>
                <a:latin typeface="Perpetua"/>
                <a:ea typeface="+mn-ea"/>
                <a:cs typeface="+mn-cs"/>
              </a:rPr>
              <a:t>(Jehovah’s Witness, Adventists, Mormons)</a:t>
            </a:r>
            <a:endParaRPr kumimoji="0" lang="en-US" sz="1800" b="0" i="0" u="none" strike="noStrike" kern="1200" cap="none" spc="0" normalizeH="0" baseline="0" noProof="0" dirty="0">
              <a:ln>
                <a:noFill/>
              </a:ln>
              <a:solidFill>
                <a:srgbClr val="855D5D"/>
              </a:solidFill>
              <a:effectLst/>
              <a:uLnTx/>
              <a:uFillTx/>
              <a:latin typeface="Perpetua"/>
              <a:ea typeface="+mn-ea"/>
              <a:cs typeface="+mn-cs"/>
            </a:endParaRPr>
          </a:p>
        </p:txBody>
      </p:sp>
      <p:sp>
        <p:nvSpPr>
          <p:cNvPr id="73" name="Line 4"/>
          <p:cNvSpPr>
            <a:spLocks noChangeShapeType="1"/>
          </p:cNvSpPr>
          <p:nvPr/>
        </p:nvSpPr>
        <p:spPr bwMode="auto">
          <a:xfrm>
            <a:off x="8247549" y="3391831"/>
            <a:ext cx="762001" cy="634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74" name="Line 4"/>
          <p:cNvSpPr>
            <a:spLocks noChangeShapeType="1"/>
          </p:cNvSpPr>
          <p:nvPr/>
        </p:nvSpPr>
        <p:spPr bwMode="auto">
          <a:xfrm flipV="1">
            <a:off x="6557112" y="3743117"/>
            <a:ext cx="245243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a:ea typeface="+mn-ea"/>
              <a:cs typeface="+mn-cs"/>
            </a:endParaRPr>
          </a:p>
        </p:txBody>
      </p:sp>
      <p:sp>
        <p:nvSpPr>
          <p:cNvPr id="75" name="Text Box 41"/>
          <p:cNvSpPr txBox="1">
            <a:spLocks noChangeArrowheads="1"/>
          </p:cNvSpPr>
          <p:nvPr/>
        </p:nvSpPr>
        <p:spPr bwMode="auto">
          <a:xfrm>
            <a:off x="236068" y="5941528"/>
            <a:ext cx="8631520" cy="584776"/>
          </a:xfrm>
          <a:prstGeom prst="rect">
            <a:avLst/>
          </a:prstGeom>
          <a:noFill/>
          <a:extLs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en-US"/>
            </a:defPPr>
            <a:lvl1pPr>
              <a:defRPr>
                <a:solidFill>
                  <a:srgbClr val="0000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Perpetua"/>
                <a:ea typeface="+mn-ea"/>
                <a:cs typeface="+mn-cs"/>
              </a:rPr>
              <a:t>Timeline of Christian Denominations</a:t>
            </a:r>
          </a:p>
        </p:txBody>
      </p:sp>
      <p:sp>
        <p:nvSpPr>
          <p:cNvPr id="76" name="TextBox 75"/>
          <p:cNvSpPr txBox="1"/>
          <p:nvPr/>
        </p:nvSpPr>
        <p:spPr>
          <a:xfrm rot="16200000">
            <a:off x="-421510" y="899639"/>
            <a:ext cx="1451424" cy="369332"/>
          </a:xfrm>
          <a:prstGeom prst="rect">
            <a:avLst/>
          </a:prstGeom>
          <a:solidFill>
            <a:srgbClr val="008000"/>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erpetua"/>
                <a:ea typeface="+mn-ea"/>
                <a:cs typeface="+mn-cs"/>
              </a:rPr>
              <a:t>Pentecost    </a:t>
            </a:r>
            <a:r>
              <a:rPr kumimoji="0" lang="en-US" sz="1800" b="1" i="0" u="none" strike="noStrike" kern="1200" cap="none" spc="0" normalizeH="0" baseline="0" noProof="0" dirty="0">
                <a:ln>
                  <a:noFill/>
                </a:ln>
                <a:solidFill>
                  <a:prstClr val="white"/>
                </a:solidFill>
                <a:effectLst/>
                <a:uLnTx/>
                <a:uFillTx/>
                <a:latin typeface="Perpetua"/>
                <a:ea typeface="+mn-ea"/>
                <a:cs typeface="+mn-cs"/>
              </a:rPr>
              <a:t>33 </a:t>
            </a:r>
          </a:p>
        </p:txBody>
      </p:sp>
      <p:pic>
        <p:nvPicPr>
          <p:cNvPr id="3" name="Picture 2" descr="undefined">
            <a:extLst>
              <a:ext uri="{FF2B5EF4-FFF2-40B4-BE49-F238E27FC236}">
                <a16:creationId xmlns:a16="http://schemas.microsoft.com/office/drawing/2014/main" id="{4ADF4F65-24BE-3B5E-148F-BF4D831FD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19" y="2061211"/>
            <a:ext cx="1595073" cy="159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35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886B89-CB36-AD02-CD7D-BAB45FACD9B9}"/>
              </a:ext>
            </a:extLst>
          </p:cNvPr>
          <p:cNvSpPr/>
          <p:nvPr/>
        </p:nvSpPr>
        <p:spPr>
          <a:xfrm>
            <a:off x="556835" y="1688785"/>
            <a:ext cx="8030340"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Do you know your Agpeya?</a:t>
            </a:r>
          </a:p>
        </p:txBody>
      </p:sp>
      <p:pic>
        <p:nvPicPr>
          <p:cNvPr id="2" name="Picture 2" descr="Questioning Questions: Why your child needs to ask 'why'… - Parenting Hub">
            <a:extLst>
              <a:ext uri="{FF2B5EF4-FFF2-40B4-BE49-F238E27FC236}">
                <a16:creationId xmlns:a16="http://schemas.microsoft.com/office/drawing/2014/main" id="{4E7FC519-CEE6-F21C-D486-157FDC4BF9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3" r="5000"/>
          <a:stretch>
            <a:fillRect/>
          </a:stretch>
        </p:blipFill>
        <p:spPr bwMode="auto">
          <a:xfrm>
            <a:off x="2783840" y="2988586"/>
            <a:ext cx="3576320"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10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2349-FB93-2ED8-2716-1BA8EF900735}"/>
              </a:ext>
            </a:extLst>
          </p:cNvPr>
          <p:cNvSpPr>
            <a:spLocks noGrp="1"/>
          </p:cNvSpPr>
          <p:nvPr>
            <p:ph type="title"/>
          </p:nvPr>
        </p:nvSpPr>
        <p:spPr>
          <a:xfrm>
            <a:off x="0" y="105255"/>
            <a:ext cx="9144000" cy="792162"/>
          </a:xfrm>
        </p:spPr>
        <p:txBody>
          <a:bodyPr>
            <a:noAutofit/>
          </a:bodyPr>
          <a:lstStyle/>
          <a:p>
            <a:r>
              <a:rPr lang="en-CA" sz="4800" dirty="0">
                <a:solidFill>
                  <a:schemeClr val="bg1"/>
                </a:solidFill>
                <a:latin typeface="Brush Script MT" panose="03060802040406070304" pitchFamily="66" charset="0"/>
              </a:rPr>
              <a:t>Do you know your Agpeya?</a:t>
            </a:r>
          </a:p>
        </p:txBody>
      </p:sp>
      <p:pic>
        <p:nvPicPr>
          <p:cNvPr id="4" name="Picture 3">
            <a:extLst>
              <a:ext uri="{FF2B5EF4-FFF2-40B4-BE49-F238E27FC236}">
                <a16:creationId xmlns:a16="http://schemas.microsoft.com/office/drawing/2014/main" id="{64326189-A8B7-7A83-52ED-132EA0EF1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116" y="1041087"/>
            <a:ext cx="6367768" cy="4775826"/>
          </a:xfrm>
          <a:prstGeom prst="rect">
            <a:avLst/>
          </a:prstGeom>
        </p:spPr>
      </p:pic>
      <p:pic>
        <p:nvPicPr>
          <p:cNvPr id="1026" name="Picture 2" descr="The Agpeya">
            <a:extLst>
              <a:ext uri="{FF2B5EF4-FFF2-40B4-BE49-F238E27FC236}">
                <a16:creationId xmlns:a16="http://schemas.microsoft.com/office/drawing/2014/main" id="{D587B807-624F-3A13-4D6A-6152249FD5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9" t="8457" r="5069" b="13261"/>
          <a:stretch>
            <a:fillRect/>
          </a:stretch>
        </p:blipFill>
        <p:spPr bwMode="auto">
          <a:xfrm>
            <a:off x="6472138" y="4146469"/>
            <a:ext cx="1968953" cy="2606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0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022761-2AF5-218B-68AE-3B013EF72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FC39D-2B5D-19AC-83E7-F5F42AFF84A7}"/>
              </a:ext>
            </a:extLst>
          </p:cNvPr>
          <p:cNvSpPr>
            <a:spLocks noGrp="1"/>
          </p:cNvSpPr>
          <p:nvPr>
            <p:ph type="title"/>
          </p:nvPr>
        </p:nvSpPr>
        <p:spPr>
          <a:xfrm>
            <a:off x="0" y="105255"/>
            <a:ext cx="9144000" cy="792162"/>
          </a:xfrm>
        </p:spPr>
        <p:txBody>
          <a:bodyPr>
            <a:noAutofit/>
          </a:bodyPr>
          <a:lstStyle/>
          <a:p>
            <a:r>
              <a:rPr lang="en-CA" sz="4800" dirty="0">
                <a:solidFill>
                  <a:srgbClr val="FFFF00"/>
                </a:solidFill>
                <a:latin typeface="Brush Script MT" panose="03060802040406070304" pitchFamily="66" charset="0"/>
              </a:rPr>
              <a:t>From our Agpeya prayers …</a:t>
            </a:r>
          </a:p>
        </p:txBody>
      </p:sp>
      <p:pic>
        <p:nvPicPr>
          <p:cNvPr id="13" name="Picture 12">
            <a:extLst>
              <a:ext uri="{FF2B5EF4-FFF2-40B4-BE49-F238E27FC236}">
                <a16:creationId xmlns:a16="http://schemas.microsoft.com/office/drawing/2014/main" id="{C64CA159-D9AF-23BA-936A-C3B8ED10BC48}"/>
              </a:ext>
            </a:extLst>
          </p:cNvPr>
          <p:cNvPicPr>
            <a:picLocks noChangeAspect="1"/>
          </p:cNvPicPr>
          <p:nvPr/>
        </p:nvPicPr>
        <p:blipFill>
          <a:blip r:embed="rId2">
            <a:extLst>
              <a:ext uri="{28A0092B-C50C-407E-A947-70E740481C1C}">
                <a14:useLocalDpi xmlns:a14="http://schemas.microsoft.com/office/drawing/2010/main" val="0"/>
              </a:ext>
            </a:extLst>
          </a:blip>
          <a:srcRect b="62222"/>
          <a:stretch>
            <a:fillRect/>
          </a:stretch>
        </p:blipFill>
        <p:spPr>
          <a:xfrm>
            <a:off x="0" y="990600"/>
            <a:ext cx="9144000" cy="2590800"/>
          </a:xfrm>
          <a:prstGeom prst="rect">
            <a:avLst/>
          </a:prstGeom>
        </p:spPr>
      </p:pic>
      <p:pic>
        <p:nvPicPr>
          <p:cNvPr id="15" name="Picture 14">
            <a:extLst>
              <a:ext uri="{FF2B5EF4-FFF2-40B4-BE49-F238E27FC236}">
                <a16:creationId xmlns:a16="http://schemas.microsoft.com/office/drawing/2014/main" id="{17F969F4-45B7-484C-CF74-4488CBAC143B}"/>
              </a:ext>
            </a:extLst>
          </p:cNvPr>
          <p:cNvPicPr>
            <a:picLocks noChangeAspect="1"/>
          </p:cNvPicPr>
          <p:nvPr/>
        </p:nvPicPr>
        <p:blipFill>
          <a:blip r:embed="rId3">
            <a:extLst>
              <a:ext uri="{28A0092B-C50C-407E-A947-70E740481C1C}">
                <a14:useLocalDpi xmlns:a14="http://schemas.microsoft.com/office/drawing/2010/main" val="0"/>
              </a:ext>
            </a:extLst>
          </a:blip>
          <a:srcRect b="63333"/>
          <a:stretch>
            <a:fillRect/>
          </a:stretch>
        </p:blipFill>
        <p:spPr>
          <a:xfrm>
            <a:off x="0" y="3826983"/>
            <a:ext cx="9144000" cy="2514600"/>
          </a:xfrm>
          <a:prstGeom prst="rect">
            <a:avLst/>
          </a:prstGeom>
        </p:spPr>
      </p:pic>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9F8F9FE6-B1EA-F6D1-30BE-7BBA689EC171}"/>
                  </a:ext>
                </a:extLst>
              </p14:cNvPr>
              <p14:cNvContentPartPr/>
              <p14:nvPr/>
            </p14:nvContentPartPr>
            <p14:xfrm>
              <a:off x="7474491" y="2999149"/>
              <a:ext cx="966600" cy="360"/>
            </p14:xfrm>
          </p:contentPart>
        </mc:Choice>
        <mc:Fallback xmlns="">
          <p:pic>
            <p:nvPicPr>
              <p:cNvPr id="18" name="Ink 17">
                <a:extLst>
                  <a:ext uri="{FF2B5EF4-FFF2-40B4-BE49-F238E27FC236}">
                    <a16:creationId xmlns:a16="http://schemas.microsoft.com/office/drawing/2014/main" id="{9F8F9FE6-B1EA-F6D1-30BE-7BBA689EC171}"/>
                  </a:ext>
                </a:extLst>
              </p:cNvPr>
              <p:cNvPicPr/>
              <p:nvPr/>
            </p:nvPicPr>
            <p:blipFill>
              <a:blip r:embed="rId5"/>
              <a:stretch>
                <a:fillRect/>
              </a:stretch>
            </p:blipFill>
            <p:spPr>
              <a:xfrm>
                <a:off x="7420491" y="2891149"/>
                <a:ext cx="1074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A125C50E-D711-4C04-97C7-5B5FCAB6DFD9}"/>
                  </a:ext>
                </a:extLst>
              </p14:cNvPr>
              <p14:cNvContentPartPr/>
              <p14:nvPr/>
            </p14:nvContentPartPr>
            <p14:xfrm>
              <a:off x="1044891" y="4146469"/>
              <a:ext cx="702360" cy="360"/>
            </p14:xfrm>
          </p:contentPart>
        </mc:Choice>
        <mc:Fallback xmlns="">
          <p:pic>
            <p:nvPicPr>
              <p:cNvPr id="20" name="Ink 19">
                <a:extLst>
                  <a:ext uri="{FF2B5EF4-FFF2-40B4-BE49-F238E27FC236}">
                    <a16:creationId xmlns:a16="http://schemas.microsoft.com/office/drawing/2014/main" id="{A125C50E-D711-4C04-97C7-5B5FCAB6DFD9}"/>
                  </a:ext>
                </a:extLst>
              </p:cNvPr>
              <p:cNvPicPr/>
              <p:nvPr/>
            </p:nvPicPr>
            <p:blipFill>
              <a:blip r:embed="rId7"/>
              <a:stretch>
                <a:fillRect/>
              </a:stretch>
            </p:blipFill>
            <p:spPr>
              <a:xfrm>
                <a:off x="954891" y="3966469"/>
                <a:ext cx="882000" cy="360000"/>
              </a:xfrm>
              <a:prstGeom prst="rect">
                <a:avLst/>
              </a:prstGeom>
            </p:spPr>
          </p:pic>
        </mc:Fallback>
      </mc:AlternateContent>
    </p:spTree>
    <p:extLst>
      <p:ext uri="{BB962C8B-B14F-4D97-AF65-F5344CB8AC3E}">
        <p14:creationId xmlns:p14="http://schemas.microsoft.com/office/powerpoint/2010/main" val="265239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51313-D4FA-CC81-9894-A1C0226C7CF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3B1599-DC81-FB8E-1BEE-DCC8A6CDC9F4}"/>
              </a:ext>
            </a:extLst>
          </p:cNvPr>
          <p:cNvSpPr/>
          <p:nvPr/>
        </p:nvSpPr>
        <p:spPr>
          <a:xfrm>
            <a:off x="807642" y="1688785"/>
            <a:ext cx="7528729" cy="923330"/>
          </a:xfrm>
          <a:prstGeom prst="rect">
            <a:avLst/>
          </a:prstGeom>
          <a:noFill/>
        </p:spPr>
        <p:txBody>
          <a:bodyPr wrap="none" lIns="91440" tIns="45720" rIns="91440" bIns="45720">
            <a:spAutoFit/>
          </a:bodyPr>
          <a:lstStyle/>
          <a:p>
            <a:pPr algn="ctr"/>
            <a:r>
              <a:rPr lang="en-US" sz="5400" b="1" i="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Do you know the Liturgy?</a:t>
            </a:r>
          </a:p>
        </p:txBody>
      </p:sp>
      <p:pic>
        <p:nvPicPr>
          <p:cNvPr id="2" name="Picture 2" descr="Questioning Questions: Why your child needs to ask 'why'… - Parenting Hub">
            <a:extLst>
              <a:ext uri="{FF2B5EF4-FFF2-40B4-BE49-F238E27FC236}">
                <a16:creationId xmlns:a16="http://schemas.microsoft.com/office/drawing/2014/main" id="{7FF75779-2C02-81CE-633D-D90ACEA70C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3" r="5000"/>
          <a:stretch>
            <a:fillRect/>
          </a:stretch>
        </p:blipFill>
        <p:spPr bwMode="auto">
          <a:xfrm>
            <a:off x="2783840" y="2988586"/>
            <a:ext cx="3576320"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377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10173</TotalTime>
  <Words>3679</Words>
  <Application>Microsoft Office PowerPoint</Application>
  <PresentationFormat>On-screen Show (4:3)</PresentationFormat>
  <Paragraphs>464</Paragraphs>
  <Slides>42</Slides>
  <Notes>23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Brush Script MT</vt:lpstr>
      <vt:lpstr>Calibri</vt:lpstr>
      <vt:lpstr>Franklin Gothic Book</vt:lpstr>
      <vt:lpstr>Perpetua</vt:lpstr>
      <vt:lpstr>Wingdings 2</vt:lpstr>
      <vt:lpstr>Office Theme</vt:lpstr>
      <vt:lpstr>Equity</vt:lpstr>
      <vt:lpstr>Church History  Three Councils Guardians of the Faith </vt:lpstr>
      <vt:lpstr>Church History and our faith</vt:lpstr>
      <vt:lpstr>1st Century</vt:lpstr>
      <vt:lpstr>Church History The robe of Christ is not to be torn!</vt:lpstr>
      <vt:lpstr>PowerPoint Presentation</vt:lpstr>
      <vt:lpstr>PowerPoint Presentation</vt:lpstr>
      <vt:lpstr>Do you know your Agpeya?</vt:lpstr>
      <vt:lpstr>From our Agpeya prayers …</vt:lpstr>
      <vt:lpstr>PowerPoint Presentation</vt:lpstr>
      <vt:lpstr>Which part of the Liturgy is this?</vt:lpstr>
      <vt:lpstr>Commemoration of the Saints</vt:lpstr>
      <vt:lpstr>Who are the … 318 assembled at Nicaea, the 150 at Constantinople, and the 200 at Ephesus</vt:lpstr>
      <vt:lpstr>PowerPoint Presentation</vt:lpstr>
      <vt:lpstr>Church History Our Synaxarion continues the Book of Acts!</vt:lpstr>
      <vt:lpstr>PowerPoint Presentation</vt:lpstr>
      <vt:lpstr>PowerPoint Presentation</vt:lpstr>
      <vt:lpstr>Council of Nicaea (325 AD)</vt:lpstr>
      <vt:lpstr>Saint Athanasius the Apostolic</vt:lpstr>
      <vt:lpstr>Arius versus Athanasius</vt:lpstr>
      <vt:lpstr>Arius versus Athanasius</vt:lpstr>
      <vt:lpstr>Arius versus Athanasius</vt:lpstr>
      <vt:lpstr>Arius versus Athanasius</vt:lpstr>
      <vt:lpstr>Arius versus Athanasius</vt:lpstr>
      <vt:lpstr>Statement of Anathema</vt:lpstr>
      <vt:lpstr>In Nicaea …</vt:lpstr>
      <vt:lpstr>In Nicaea …</vt:lpstr>
      <vt:lpstr>PowerPoint Presentation</vt:lpstr>
      <vt:lpstr>PowerPoint Presentation</vt:lpstr>
      <vt:lpstr>Council of Constantinople (381 AD)</vt:lpstr>
      <vt:lpstr>Completion of the Creed in Constantinople …</vt:lpstr>
      <vt:lpstr>In Constantinople …</vt:lpstr>
      <vt:lpstr>PowerPoint Presentation</vt:lpstr>
      <vt:lpstr>PowerPoint Presentation</vt:lpstr>
      <vt:lpstr>Council of Ephesus (431 AD)</vt:lpstr>
      <vt:lpstr>PowerPoint Presentation</vt:lpstr>
      <vt:lpstr>PowerPoint Presentation</vt:lpstr>
      <vt:lpstr>PowerPoint Presentation</vt:lpstr>
      <vt:lpstr>PowerPoint Presentation</vt:lpstr>
      <vt:lpstr>The Coptic Holy Synod</vt:lpstr>
      <vt:lpstr>PowerPoint Presentation</vt:lpstr>
      <vt:lpstr>Concluding Thoughts Nicaea, Constantinople, Ephesus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History</dc:title>
  <dc:creator>Thao</dc:creator>
  <cp:lastModifiedBy>Mike Gawargy</cp:lastModifiedBy>
  <cp:revision>99</cp:revision>
  <dcterms:created xsi:type="dcterms:W3CDTF">2014-01-07T20:06:26Z</dcterms:created>
  <dcterms:modified xsi:type="dcterms:W3CDTF">2025-11-01T18:10:52Z</dcterms:modified>
</cp:coreProperties>
</file>