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3" r:id="rId3"/>
    <p:sldId id="296" r:id="rId4"/>
    <p:sldId id="291" r:id="rId5"/>
    <p:sldId id="319" r:id="rId6"/>
    <p:sldId id="331" r:id="rId7"/>
    <p:sldId id="332" r:id="rId8"/>
    <p:sldId id="333" r:id="rId9"/>
    <p:sldId id="334" r:id="rId10"/>
    <p:sldId id="335" r:id="rId11"/>
    <p:sldId id="336" r:id="rId12"/>
    <p:sldId id="344" r:id="rId13"/>
    <p:sldId id="337" r:id="rId14"/>
    <p:sldId id="338" r:id="rId15"/>
    <p:sldId id="339" r:id="rId16"/>
    <p:sldId id="340" r:id="rId17"/>
    <p:sldId id="345" r:id="rId18"/>
    <p:sldId id="342" r:id="rId19"/>
    <p:sldId id="341" r:id="rId20"/>
    <p:sldId id="343" r:id="rId21"/>
    <p:sldId id="308" r:id="rId22"/>
    <p:sldId id="355" r:id="rId23"/>
    <p:sldId id="347" r:id="rId24"/>
    <p:sldId id="346" r:id="rId25"/>
    <p:sldId id="354" r:id="rId26"/>
    <p:sldId id="328" r:id="rId27"/>
    <p:sldId id="356" r:id="rId28"/>
    <p:sldId id="357" r:id="rId29"/>
    <p:sldId id="330" r:id="rId30"/>
    <p:sldId id="348" r:id="rId31"/>
    <p:sldId id="349" r:id="rId32"/>
    <p:sldId id="350" r:id="rId33"/>
    <p:sldId id="351" r:id="rId34"/>
    <p:sldId id="352" r:id="rId35"/>
    <p:sldId id="35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99FF"/>
    <a:srgbClr val="F2F2F2"/>
    <a:srgbClr val="0D0D0D"/>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66" autoAdjust="0"/>
  </p:normalViewPr>
  <p:slideViewPr>
    <p:cSldViewPr>
      <p:cViewPr varScale="1">
        <p:scale>
          <a:sx n="87" d="100"/>
          <a:sy n="87" d="100"/>
        </p:scale>
        <p:origin x="2232" y="5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3T18:43:14.248"/>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0 0 0,'1541'0'0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3BDD8-2E7F-4279-B420-95F07548471E}" type="datetimeFigureOut">
              <a:rPr lang="en-CA" smtClean="0"/>
              <a:t>2026-01-16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5DBC3-7B7D-44BB-8FD1-4511CE031864}" type="slidenum">
              <a:rPr lang="en-CA" smtClean="0"/>
              <a:t>‹#›</a:t>
            </a:fld>
            <a:endParaRPr lang="en-CA"/>
          </a:p>
        </p:txBody>
      </p:sp>
    </p:spTree>
    <p:extLst>
      <p:ext uri="{BB962C8B-B14F-4D97-AF65-F5344CB8AC3E}">
        <p14:creationId xmlns:p14="http://schemas.microsoft.com/office/powerpoint/2010/main" val="58372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https://virginmarymtl.org/title-of-holy-theotokos-saint-mary/</a:t>
            </a:r>
          </a:p>
          <a:p>
            <a:r>
              <a:rPr lang="en-CA" dirty="0"/>
              <a:t>https://imageproxy.youversionapi.com/https://s3.amazonaws.com/yvplans/25574/1280x720.jpg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https://medium.com/artisanal-article-machine/st-paul-the-giant-who-called-himself-the-least-of-the-apostles-2805e185bd71</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https://ca.pinterest.com/pin/2744449760350028/</a:t>
            </a:r>
          </a:p>
          <a:p>
            <a:r>
              <a:rPr lang="en-CA" dirty="0"/>
              <a:t>https://awf.world/theology-and-history/person-and-work-of-the-holy-spirit/</a:t>
            </a:r>
          </a:p>
          <a:p>
            <a:endParaRPr lang="en-CA" dirty="0"/>
          </a:p>
        </p:txBody>
      </p:sp>
      <p:sp>
        <p:nvSpPr>
          <p:cNvPr id="4" name="Slide Number Placeholder 3"/>
          <p:cNvSpPr>
            <a:spLocks noGrp="1"/>
          </p:cNvSpPr>
          <p:nvPr>
            <p:ph type="sldNum" sz="quarter" idx="5"/>
          </p:nvPr>
        </p:nvSpPr>
        <p:spPr/>
        <p:txBody>
          <a:bodyPr/>
          <a:lstStyle/>
          <a:p>
            <a:fld id="{5205DBC3-7B7D-44BB-8FD1-4511CE031864}" type="slidenum">
              <a:rPr lang="en-CA" smtClean="0"/>
              <a:t>1</a:t>
            </a:fld>
            <a:endParaRPr lang="en-CA"/>
          </a:p>
        </p:txBody>
      </p:sp>
    </p:spTree>
    <p:extLst>
      <p:ext uri="{BB962C8B-B14F-4D97-AF65-F5344CB8AC3E}">
        <p14:creationId xmlns:p14="http://schemas.microsoft.com/office/powerpoint/2010/main" val="2503135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BCE03-C6B8-F22C-3A57-792E2CECD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BD6EF-3C4F-6CFB-EC55-E1078AF81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96846-7A80-40B6-058C-54206A81A80A}"/>
              </a:ext>
            </a:extLst>
          </p:cNvPr>
          <p:cNvSpPr>
            <a:spLocks noGrp="1"/>
          </p:cNvSpPr>
          <p:nvPr>
            <p:ph type="body" idx="1"/>
          </p:nvPr>
        </p:nvSpPr>
        <p:spPr/>
        <p:txBody>
          <a:bodyPr/>
          <a:lstStyle/>
          <a:p>
            <a:r>
              <a:rPr lang="en-CA" dirty="0"/>
              <a:t>Image source:</a:t>
            </a:r>
          </a:p>
          <a:p>
            <a:r>
              <a:rPr lang="en-CA" dirty="0"/>
              <a:t>https://biblicaltourguide.com/storyofpaulandthecla.html</a:t>
            </a:r>
          </a:p>
        </p:txBody>
      </p:sp>
      <p:sp>
        <p:nvSpPr>
          <p:cNvPr id="4" name="Slide Number Placeholder 3">
            <a:extLst>
              <a:ext uri="{FF2B5EF4-FFF2-40B4-BE49-F238E27FC236}">
                <a16:creationId xmlns:a16="http://schemas.microsoft.com/office/drawing/2014/main" id="{76A01A9C-9145-0B12-5B1E-117FEFD58AC3}"/>
              </a:ext>
            </a:extLst>
          </p:cNvPr>
          <p:cNvSpPr>
            <a:spLocks noGrp="1"/>
          </p:cNvSpPr>
          <p:nvPr>
            <p:ph type="sldNum" sz="quarter" idx="5"/>
          </p:nvPr>
        </p:nvSpPr>
        <p:spPr/>
        <p:txBody>
          <a:bodyPr/>
          <a:lstStyle/>
          <a:p>
            <a:fld id="{5205DBC3-7B7D-44BB-8FD1-4511CE031864}" type="slidenum">
              <a:rPr lang="en-CA" smtClean="0"/>
              <a:t>21</a:t>
            </a:fld>
            <a:endParaRPr lang="en-CA"/>
          </a:p>
        </p:txBody>
      </p:sp>
    </p:spTree>
    <p:extLst>
      <p:ext uri="{BB962C8B-B14F-4D97-AF65-F5344CB8AC3E}">
        <p14:creationId xmlns:p14="http://schemas.microsoft.com/office/powerpoint/2010/main" val="126599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https://ca.pinterest.com/pin/2744449760350028/</a:t>
            </a:r>
          </a:p>
          <a:p>
            <a:endParaRPr lang="en-CA" dirty="0"/>
          </a:p>
        </p:txBody>
      </p:sp>
      <p:sp>
        <p:nvSpPr>
          <p:cNvPr id="4" name="Slide Number Placeholder 3"/>
          <p:cNvSpPr>
            <a:spLocks noGrp="1"/>
          </p:cNvSpPr>
          <p:nvPr>
            <p:ph type="sldNum" sz="quarter" idx="5"/>
          </p:nvPr>
        </p:nvSpPr>
        <p:spPr/>
        <p:txBody>
          <a:bodyPr/>
          <a:lstStyle/>
          <a:p>
            <a:fld id="{5205DBC3-7B7D-44BB-8FD1-4511CE031864}" type="slidenum">
              <a:rPr lang="en-CA" smtClean="0"/>
              <a:t>23</a:t>
            </a:fld>
            <a:endParaRPr lang="en-CA"/>
          </a:p>
        </p:txBody>
      </p:sp>
    </p:spTree>
    <p:extLst>
      <p:ext uri="{BB962C8B-B14F-4D97-AF65-F5344CB8AC3E}">
        <p14:creationId xmlns:p14="http://schemas.microsoft.com/office/powerpoint/2010/main" val="29695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https://bibleproject.com/downloads/</a:t>
            </a:r>
          </a:p>
          <a:p>
            <a:endParaRPr lang="en-CA" dirty="0"/>
          </a:p>
        </p:txBody>
      </p:sp>
      <p:sp>
        <p:nvSpPr>
          <p:cNvPr id="4" name="Slide Number Placeholder 3"/>
          <p:cNvSpPr>
            <a:spLocks noGrp="1"/>
          </p:cNvSpPr>
          <p:nvPr>
            <p:ph type="sldNum" sz="quarter" idx="5"/>
          </p:nvPr>
        </p:nvSpPr>
        <p:spPr/>
        <p:txBody>
          <a:bodyPr/>
          <a:lstStyle/>
          <a:p>
            <a:fld id="{5205DBC3-7B7D-44BB-8FD1-4511CE031864}" type="slidenum">
              <a:rPr lang="en-CA" smtClean="0"/>
              <a:t>26</a:t>
            </a:fld>
            <a:endParaRPr lang="en-CA"/>
          </a:p>
        </p:txBody>
      </p:sp>
    </p:spTree>
    <p:extLst>
      <p:ext uri="{BB962C8B-B14F-4D97-AF65-F5344CB8AC3E}">
        <p14:creationId xmlns:p14="http://schemas.microsoft.com/office/powerpoint/2010/main" val="3240005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https://www.nationalgeographic.com/history/history-magazine/article/early-christianity-paul-apostle-bible</a:t>
            </a:r>
          </a:p>
          <a:p>
            <a:endParaRPr lang="en-CA" dirty="0"/>
          </a:p>
          <a:p>
            <a:endParaRPr lang="en-CA" dirty="0"/>
          </a:p>
        </p:txBody>
      </p:sp>
      <p:sp>
        <p:nvSpPr>
          <p:cNvPr id="4" name="Slide Number Placeholder 3"/>
          <p:cNvSpPr>
            <a:spLocks noGrp="1"/>
          </p:cNvSpPr>
          <p:nvPr>
            <p:ph type="sldNum" sz="quarter" idx="5"/>
          </p:nvPr>
        </p:nvSpPr>
        <p:spPr/>
        <p:txBody>
          <a:bodyPr/>
          <a:lstStyle/>
          <a:p>
            <a:fld id="{5205DBC3-7B7D-44BB-8FD1-4511CE031864}" type="slidenum">
              <a:rPr lang="en-CA" smtClean="0"/>
              <a:t>35</a:t>
            </a:fld>
            <a:endParaRPr lang="en-CA"/>
          </a:p>
        </p:txBody>
      </p:sp>
    </p:spTree>
    <p:extLst>
      <p:ext uri="{BB962C8B-B14F-4D97-AF65-F5344CB8AC3E}">
        <p14:creationId xmlns:p14="http://schemas.microsoft.com/office/powerpoint/2010/main" val="318235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A809A-8389-0736-CF27-CD236675D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1429D-867B-1511-B866-803A25083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E9220-A7CE-940D-9F27-266709602A30}"/>
              </a:ext>
            </a:extLst>
          </p:cNvPr>
          <p:cNvSpPr>
            <a:spLocks noGrp="1"/>
          </p:cNvSpPr>
          <p:nvPr>
            <p:ph type="body" idx="1"/>
          </p:nvPr>
        </p:nvSpPr>
        <p:spPr/>
        <p:txBody>
          <a:bodyPr/>
          <a:lstStyle/>
          <a:p>
            <a:r>
              <a:rPr lang="en-CA" dirty="0"/>
              <a:t>Image source:</a:t>
            </a:r>
          </a:p>
          <a:p>
            <a:r>
              <a:rPr lang="en-CA" dirty="0"/>
              <a:t>https://www.peterpaulcoc.org/icons</a:t>
            </a:r>
          </a:p>
          <a:p>
            <a:endParaRPr lang="en-CA" dirty="0"/>
          </a:p>
        </p:txBody>
      </p:sp>
      <p:sp>
        <p:nvSpPr>
          <p:cNvPr id="4" name="Slide Number Placeholder 3">
            <a:extLst>
              <a:ext uri="{FF2B5EF4-FFF2-40B4-BE49-F238E27FC236}">
                <a16:creationId xmlns:a16="http://schemas.microsoft.com/office/drawing/2014/main" id="{14BEA314-F631-4788-53C0-2B5906C2CCD6}"/>
              </a:ext>
            </a:extLst>
          </p:cNvPr>
          <p:cNvSpPr>
            <a:spLocks noGrp="1"/>
          </p:cNvSpPr>
          <p:nvPr>
            <p:ph type="sldNum" sz="quarter" idx="5"/>
          </p:nvPr>
        </p:nvSpPr>
        <p:spPr/>
        <p:txBody>
          <a:bodyPr/>
          <a:lstStyle/>
          <a:p>
            <a:fld id="{5205DBC3-7B7D-44BB-8FD1-4511CE031864}" type="slidenum">
              <a:rPr lang="en-CA" smtClean="0"/>
              <a:t>2</a:t>
            </a:fld>
            <a:endParaRPr lang="en-CA"/>
          </a:p>
        </p:txBody>
      </p:sp>
    </p:spTree>
    <p:extLst>
      <p:ext uri="{BB962C8B-B14F-4D97-AF65-F5344CB8AC3E}">
        <p14:creationId xmlns:p14="http://schemas.microsoft.com/office/powerpoint/2010/main" val="383339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546FD-8252-901A-7BC7-F4C64F8FB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6F862-F907-D64F-F71D-305A4F8EB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1F1D0-30C9-3F51-2451-FABC0D9C4EB0}"/>
              </a:ext>
            </a:extLst>
          </p:cNvPr>
          <p:cNvSpPr>
            <a:spLocks noGrp="1"/>
          </p:cNvSpPr>
          <p:nvPr>
            <p:ph type="body" idx="1"/>
          </p:nvPr>
        </p:nvSpPr>
        <p:spPr/>
        <p:txBody>
          <a:bodyPr/>
          <a:lstStyle/>
          <a:p>
            <a:r>
              <a:rPr lang="en-CA" dirty="0"/>
              <a:t>Image source:</a:t>
            </a:r>
          </a:p>
          <a:p>
            <a:r>
              <a:rPr lang="en-CA" dirty="0"/>
              <a:t>https://www.peterpaulcoc.org/icons</a:t>
            </a:r>
          </a:p>
        </p:txBody>
      </p:sp>
      <p:sp>
        <p:nvSpPr>
          <p:cNvPr id="4" name="Slide Number Placeholder 3">
            <a:extLst>
              <a:ext uri="{FF2B5EF4-FFF2-40B4-BE49-F238E27FC236}">
                <a16:creationId xmlns:a16="http://schemas.microsoft.com/office/drawing/2014/main" id="{2E605DBB-76EC-921F-1AA3-9F8CACF9EBC1}"/>
              </a:ext>
            </a:extLst>
          </p:cNvPr>
          <p:cNvSpPr>
            <a:spLocks noGrp="1"/>
          </p:cNvSpPr>
          <p:nvPr>
            <p:ph type="sldNum" sz="quarter" idx="5"/>
          </p:nvPr>
        </p:nvSpPr>
        <p:spPr/>
        <p:txBody>
          <a:bodyPr/>
          <a:lstStyle/>
          <a:p>
            <a:fld id="{5205DBC3-7B7D-44BB-8FD1-4511CE031864}" type="slidenum">
              <a:rPr lang="en-CA" smtClean="0"/>
              <a:t>3</a:t>
            </a:fld>
            <a:endParaRPr lang="en-CA"/>
          </a:p>
        </p:txBody>
      </p:sp>
    </p:spTree>
    <p:extLst>
      <p:ext uri="{BB962C8B-B14F-4D97-AF65-F5344CB8AC3E}">
        <p14:creationId xmlns:p14="http://schemas.microsoft.com/office/powerpoint/2010/main" val="322523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a:t>
            </a:r>
          </a:p>
          <a:p>
            <a:r>
              <a:rPr lang="en-CA" dirty="0"/>
              <a:t>https://www.conformingtojesus.com/charts-maps/en/paul%27s_letters-journeys_chart.htm</a:t>
            </a:r>
          </a:p>
        </p:txBody>
      </p:sp>
      <p:sp>
        <p:nvSpPr>
          <p:cNvPr id="4" name="Slide Number Placeholder 3"/>
          <p:cNvSpPr>
            <a:spLocks noGrp="1"/>
          </p:cNvSpPr>
          <p:nvPr>
            <p:ph type="sldNum" sz="quarter" idx="5"/>
          </p:nvPr>
        </p:nvSpPr>
        <p:spPr/>
        <p:txBody>
          <a:bodyPr/>
          <a:lstStyle/>
          <a:p>
            <a:fld id="{5205DBC3-7B7D-44BB-8FD1-4511CE031864}" type="slidenum">
              <a:rPr lang="en-CA" smtClean="0"/>
              <a:t>4</a:t>
            </a:fld>
            <a:endParaRPr lang="en-CA"/>
          </a:p>
        </p:txBody>
      </p:sp>
    </p:spTree>
    <p:extLst>
      <p:ext uri="{BB962C8B-B14F-4D97-AF65-F5344CB8AC3E}">
        <p14:creationId xmlns:p14="http://schemas.microsoft.com/office/powerpoint/2010/main" val="161878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https://e360bible.org/blog/timeline-of-pauls-life-and-missionary-journeys/</a:t>
            </a:r>
          </a:p>
        </p:txBody>
      </p:sp>
      <p:sp>
        <p:nvSpPr>
          <p:cNvPr id="4" name="Slide Number Placeholder 3"/>
          <p:cNvSpPr>
            <a:spLocks noGrp="1"/>
          </p:cNvSpPr>
          <p:nvPr>
            <p:ph type="sldNum" sz="quarter" idx="5"/>
          </p:nvPr>
        </p:nvSpPr>
        <p:spPr/>
        <p:txBody>
          <a:bodyPr/>
          <a:lstStyle/>
          <a:p>
            <a:fld id="{5205DBC3-7B7D-44BB-8FD1-4511CE031864}" type="slidenum">
              <a:rPr lang="en-CA" smtClean="0"/>
              <a:t>5</a:t>
            </a:fld>
            <a:endParaRPr lang="en-CA"/>
          </a:p>
        </p:txBody>
      </p:sp>
    </p:spTree>
    <p:extLst>
      <p:ext uri="{BB962C8B-B14F-4D97-AF65-F5344CB8AC3E}">
        <p14:creationId xmlns:p14="http://schemas.microsoft.com/office/powerpoint/2010/main" val="305560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9A569-4680-6D78-89A1-3803AE96D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8E0CB-BA8B-5134-7760-D71F1369D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016D3-CA49-B660-66EB-2907B35096B4}"/>
              </a:ext>
            </a:extLst>
          </p:cNvPr>
          <p:cNvSpPr>
            <a:spLocks noGrp="1"/>
          </p:cNvSpPr>
          <p:nvPr>
            <p:ph type="body" idx="1"/>
          </p:nvPr>
        </p:nvSpPr>
        <p:spPr/>
        <p:txBody>
          <a:bodyPr/>
          <a:lstStyle/>
          <a:p>
            <a:r>
              <a:rPr lang="en-CA" dirty="0"/>
              <a:t>Image source:</a:t>
            </a:r>
          </a:p>
          <a:p>
            <a:r>
              <a:rPr lang="en-CA" dirty="0"/>
              <a:t>https://www.pinecove.com/blog/the-bible-tells-me-so/</a:t>
            </a:r>
          </a:p>
        </p:txBody>
      </p:sp>
      <p:sp>
        <p:nvSpPr>
          <p:cNvPr id="4" name="Slide Number Placeholder 3">
            <a:extLst>
              <a:ext uri="{FF2B5EF4-FFF2-40B4-BE49-F238E27FC236}">
                <a16:creationId xmlns:a16="http://schemas.microsoft.com/office/drawing/2014/main" id="{6C296356-2142-6095-91C7-3F2693831F1C}"/>
              </a:ext>
            </a:extLst>
          </p:cNvPr>
          <p:cNvSpPr>
            <a:spLocks noGrp="1"/>
          </p:cNvSpPr>
          <p:nvPr>
            <p:ph type="sldNum" sz="quarter" idx="5"/>
          </p:nvPr>
        </p:nvSpPr>
        <p:spPr/>
        <p:txBody>
          <a:bodyPr/>
          <a:lstStyle/>
          <a:p>
            <a:fld id="{5205DBC3-7B7D-44BB-8FD1-4511CE031864}" type="slidenum">
              <a:rPr lang="en-CA" smtClean="0"/>
              <a:t>6</a:t>
            </a:fld>
            <a:endParaRPr lang="en-CA"/>
          </a:p>
        </p:txBody>
      </p:sp>
    </p:spTree>
    <p:extLst>
      <p:ext uri="{BB962C8B-B14F-4D97-AF65-F5344CB8AC3E}">
        <p14:creationId xmlns:p14="http://schemas.microsoft.com/office/powerpoint/2010/main" val="212728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https://www.nationalgeographic.com/history/history-magazine/article/early-christianity-paul-apostle-bible</a:t>
            </a:r>
          </a:p>
          <a:p>
            <a:endParaRPr lang="en-CA" dirty="0"/>
          </a:p>
        </p:txBody>
      </p:sp>
      <p:sp>
        <p:nvSpPr>
          <p:cNvPr id="4" name="Slide Number Placeholder 3"/>
          <p:cNvSpPr>
            <a:spLocks noGrp="1"/>
          </p:cNvSpPr>
          <p:nvPr>
            <p:ph type="sldNum" sz="quarter" idx="5"/>
          </p:nvPr>
        </p:nvSpPr>
        <p:spPr/>
        <p:txBody>
          <a:bodyPr/>
          <a:lstStyle/>
          <a:p>
            <a:fld id="{5205DBC3-7B7D-44BB-8FD1-4511CE031864}" type="slidenum">
              <a:rPr lang="en-CA" smtClean="0"/>
              <a:t>7</a:t>
            </a:fld>
            <a:endParaRPr lang="en-CA"/>
          </a:p>
        </p:txBody>
      </p:sp>
    </p:spTree>
    <p:extLst>
      <p:ext uri="{BB962C8B-B14F-4D97-AF65-F5344CB8AC3E}">
        <p14:creationId xmlns:p14="http://schemas.microsoft.com/office/powerpoint/2010/main" val="110081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https://www.gospelimages.com/paintings/138/the-stoning-of-stephen?</a:t>
            </a:r>
          </a:p>
        </p:txBody>
      </p:sp>
      <p:sp>
        <p:nvSpPr>
          <p:cNvPr id="4" name="Slide Number Placeholder 3"/>
          <p:cNvSpPr>
            <a:spLocks noGrp="1"/>
          </p:cNvSpPr>
          <p:nvPr>
            <p:ph type="sldNum" sz="quarter" idx="5"/>
          </p:nvPr>
        </p:nvSpPr>
        <p:spPr/>
        <p:txBody>
          <a:bodyPr/>
          <a:lstStyle/>
          <a:p>
            <a:fld id="{5205DBC3-7B7D-44BB-8FD1-4511CE031864}" type="slidenum">
              <a:rPr lang="en-CA" smtClean="0"/>
              <a:t>12</a:t>
            </a:fld>
            <a:endParaRPr lang="en-CA"/>
          </a:p>
        </p:txBody>
      </p:sp>
    </p:spTree>
    <p:extLst>
      <p:ext uri="{BB962C8B-B14F-4D97-AF65-F5344CB8AC3E}">
        <p14:creationId xmlns:p14="http://schemas.microsoft.com/office/powerpoint/2010/main" val="85206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https://www.ldsdaily.com/personal-lds-blog/3-powerful-lessons-from-the-road-to-damascus/</a:t>
            </a:r>
          </a:p>
        </p:txBody>
      </p:sp>
      <p:sp>
        <p:nvSpPr>
          <p:cNvPr id="4" name="Slide Number Placeholder 3"/>
          <p:cNvSpPr>
            <a:spLocks noGrp="1"/>
          </p:cNvSpPr>
          <p:nvPr>
            <p:ph type="sldNum" sz="quarter" idx="5"/>
          </p:nvPr>
        </p:nvSpPr>
        <p:spPr/>
        <p:txBody>
          <a:bodyPr/>
          <a:lstStyle/>
          <a:p>
            <a:fld id="{5205DBC3-7B7D-44BB-8FD1-4511CE031864}" type="slidenum">
              <a:rPr lang="en-CA" smtClean="0"/>
              <a:t>17</a:t>
            </a:fld>
            <a:endParaRPr lang="en-CA"/>
          </a:p>
        </p:txBody>
      </p:sp>
    </p:spTree>
    <p:extLst>
      <p:ext uri="{BB962C8B-B14F-4D97-AF65-F5344CB8AC3E}">
        <p14:creationId xmlns:p14="http://schemas.microsoft.com/office/powerpoint/2010/main" val="178217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383AECC-5773-4073-BFF6-558612E1F063}" type="datetimeFigureOut">
              <a:rPr lang="en-CA" smtClean="0"/>
              <a:pPr/>
              <a:t>2026-01-16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188565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83AECC-5773-4073-BFF6-558612E1F063}" type="datetimeFigureOut">
              <a:rPr lang="en-CA" smtClean="0"/>
              <a:pPr/>
              <a:t>2026-01-16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13336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83AECC-5773-4073-BFF6-558612E1F063}" type="datetimeFigureOut">
              <a:rPr lang="en-CA" smtClean="0"/>
              <a:pPr/>
              <a:t>2026-01-16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39337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83AECC-5773-4073-BFF6-558612E1F063}" type="datetimeFigureOut">
              <a:rPr lang="en-CA" smtClean="0"/>
              <a:pPr/>
              <a:t>2026-01-16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7991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3AECC-5773-4073-BFF6-558612E1F063}" type="datetimeFigureOut">
              <a:rPr lang="en-CA" smtClean="0"/>
              <a:pPr/>
              <a:t>2026-01-16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48495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383AECC-5773-4073-BFF6-558612E1F063}" type="datetimeFigureOut">
              <a:rPr lang="en-CA" smtClean="0"/>
              <a:pPr/>
              <a:t>2026-01-16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04656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383AECC-5773-4073-BFF6-558612E1F063}" type="datetimeFigureOut">
              <a:rPr lang="en-CA" smtClean="0"/>
              <a:pPr/>
              <a:t>2026-01-16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9861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383AECC-5773-4073-BFF6-558612E1F063}" type="datetimeFigureOut">
              <a:rPr lang="en-CA" smtClean="0"/>
              <a:pPr/>
              <a:t>2026-01-16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188878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3AECC-5773-4073-BFF6-558612E1F063}" type="datetimeFigureOut">
              <a:rPr lang="en-CA" smtClean="0"/>
              <a:pPr/>
              <a:t>2026-01-16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52374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3AECC-5773-4073-BFF6-558612E1F063}" type="datetimeFigureOut">
              <a:rPr lang="en-CA" smtClean="0"/>
              <a:pPr/>
              <a:t>2026-01-16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30767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3AECC-5773-4073-BFF6-558612E1F063}" type="datetimeFigureOut">
              <a:rPr lang="en-CA" smtClean="0"/>
              <a:pPr/>
              <a:t>2026-01-16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176551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3AECC-5773-4073-BFF6-558612E1F063}" type="datetimeFigureOut">
              <a:rPr lang="en-CA" smtClean="0"/>
              <a:pPr/>
              <a:t>2026-01-16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2C10E-D8B6-48BB-8295-0DA87C0E6CEC}" type="slidenum">
              <a:rPr lang="en-CA" smtClean="0"/>
              <a:pPr/>
              <a:t>‹#›</a:t>
            </a:fld>
            <a:endParaRPr lang="en-CA"/>
          </a:p>
        </p:txBody>
      </p:sp>
    </p:spTree>
    <p:extLst>
      <p:ext uri="{BB962C8B-B14F-4D97-AF65-F5344CB8AC3E}">
        <p14:creationId xmlns:p14="http://schemas.microsoft.com/office/powerpoint/2010/main" val="353920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audio.stmary-ottawa.org/sermons/2026/SMO-2026-01-16-Romans.pdf"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FUfjNlEaeA0?feature=oembed" TargetMode="External"/><Relationship Id="rId4" Type="http://schemas.openxmlformats.org/officeDocument/2006/relationships/hyperlink" Target="https://www.youtube.com/watch?v=FUfjNlEaeA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ibleproject.com/download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bibleproject.com/videos/romans-9-16" TargetMode="External"/><Relationship Id="rId5" Type="http://schemas.openxmlformats.org/officeDocument/2006/relationships/hyperlink" Target="https://bibleproject.com/videos/romans-1-4" TargetMode="Externa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ej_6dVdJSIU?feature=oembed" TargetMode="External"/><Relationship Id="rId4" Type="http://schemas.openxmlformats.org/officeDocument/2006/relationships/hyperlink" Target="https://www.youtube.com/watch?v=ej_6dVdJSI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0SVTl4Xa5fY?feature=oembed" TargetMode="External"/><Relationship Id="rId4" Type="http://schemas.openxmlformats.org/officeDocument/2006/relationships/hyperlink" Target="https://www.youtube.com/watch?v=0SVTl4Xa5f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Philippians%201&amp;version=NKJ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060594-4E1A-D751-FAC9-C6020B3D117A}"/>
              </a:ext>
            </a:extLst>
          </p:cNvPr>
          <p:cNvSpPr/>
          <p:nvPr/>
        </p:nvSpPr>
        <p:spPr>
          <a:xfrm>
            <a:off x="1" y="0"/>
            <a:ext cx="9143999" cy="6849070"/>
          </a:xfrm>
          <a:prstGeom prst="rect">
            <a:avLst/>
          </a:prstGeom>
          <a:solidFill>
            <a:srgbClr val="0D0D0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685800" y="1828800"/>
            <a:ext cx="7772400" cy="1981200"/>
          </a:xfrm>
        </p:spPr>
        <p:txBody>
          <a:bodyPr>
            <a:noAutofit/>
          </a:bodyPr>
          <a:lstStyle/>
          <a:p>
            <a:r>
              <a:rPr lang="en-CA" b="1" dirty="0">
                <a:solidFill>
                  <a:schemeClr val="bg1">
                    <a:lumMod val="95000"/>
                  </a:schemeClr>
                </a:solidFill>
                <a:effectLst>
                  <a:outerShdw blurRad="38100" dist="38100" dir="2700000" algn="tl">
                    <a:srgbClr val="000000">
                      <a:alpha val="43137"/>
                    </a:srgbClr>
                  </a:outerShdw>
                </a:effectLst>
              </a:rPr>
              <a:t>Romans</a:t>
            </a:r>
            <a:br>
              <a:rPr lang="en-CA" b="1" dirty="0">
                <a:solidFill>
                  <a:schemeClr val="bg1">
                    <a:lumMod val="95000"/>
                  </a:schemeClr>
                </a:solidFill>
                <a:effectLst>
                  <a:outerShdw blurRad="38100" dist="38100" dir="2700000" algn="tl">
                    <a:srgbClr val="000000">
                      <a:alpha val="43137"/>
                    </a:srgbClr>
                  </a:outerShdw>
                </a:effectLst>
              </a:rPr>
            </a:br>
            <a:r>
              <a:rPr lang="en-CA" b="1" dirty="0">
                <a:solidFill>
                  <a:schemeClr val="bg1">
                    <a:lumMod val="50000"/>
                  </a:schemeClr>
                </a:solidFill>
                <a:effectLst>
                  <a:outerShdw blurRad="38100" dist="38100" dir="2700000" algn="tl">
                    <a:srgbClr val="000000">
                      <a:alpha val="43137"/>
                    </a:srgbClr>
                  </a:outerShdw>
                </a:effectLst>
              </a:rPr>
              <a:t>Bible Study</a:t>
            </a:r>
            <a:endParaRPr lang="en-CA" sz="2800" b="1" dirty="0">
              <a:solidFill>
                <a:schemeClr val="bg1">
                  <a:lumMod val="50000"/>
                </a:schemeClr>
              </a:solidFill>
            </a:endParaRPr>
          </a:p>
        </p:txBody>
      </p:sp>
      <p:sp>
        <p:nvSpPr>
          <p:cNvPr id="3" name="Subtitle 2"/>
          <p:cNvSpPr>
            <a:spLocks noGrp="1"/>
          </p:cNvSpPr>
          <p:nvPr>
            <p:ph type="subTitle" idx="1"/>
          </p:nvPr>
        </p:nvSpPr>
        <p:spPr>
          <a:xfrm>
            <a:off x="0" y="5822782"/>
            <a:ext cx="9144000" cy="914400"/>
          </a:xfrm>
        </p:spPr>
        <p:txBody>
          <a:bodyPr>
            <a:normAutofit fontScale="55000" lnSpcReduction="20000"/>
          </a:bodyPr>
          <a:lstStyle/>
          <a:p>
            <a:r>
              <a:rPr lang="en-CA" dirty="0">
                <a:solidFill>
                  <a:schemeClr val="bg1"/>
                </a:solidFill>
              </a:rPr>
              <a:t>2026-01-16</a:t>
            </a:r>
          </a:p>
          <a:p>
            <a:endParaRPr lang="en-CA" dirty="0"/>
          </a:p>
          <a:p>
            <a:r>
              <a:rPr lang="en-CA" b="1" dirty="0">
                <a:solidFill>
                  <a:schemeClr val="bg1"/>
                </a:solidFill>
                <a:hlinkClick r:id="rId3">
                  <a:extLst>
                    <a:ext uri="{A12FA001-AC4F-418D-AE19-62706E023703}">
                      <ahyp:hlinkClr xmlns:ahyp="http://schemas.microsoft.com/office/drawing/2018/hyperlinkcolor" val="tx"/>
                    </a:ext>
                  </a:extLst>
                </a:hlinkClick>
              </a:rPr>
              <a:t>audio.stmary-ottawa.org/sermons/2026/SMO-2026-01-16-Romans.pdf</a:t>
            </a:r>
            <a:endParaRPr lang="en-CA" b="1" dirty="0">
              <a:solidFill>
                <a:schemeClr val="bg1"/>
              </a:solidFill>
            </a:endParaRPr>
          </a:p>
        </p:txBody>
      </p:sp>
      <p:pic>
        <p:nvPicPr>
          <p:cNvPr id="10" name="Picture 4">
            <a:extLst>
              <a:ext uri="{FF2B5EF4-FFF2-40B4-BE49-F238E27FC236}">
                <a16:creationId xmlns:a16="http://schemas.microsoft.com/office/drawing/2014/main" id="{04F89D54-CEC6-7D57-FD77-77C83B43FB5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64"/>
          <a:stretch>
            <a:fillRect/>
          </a:stretch>
        </p:blipFill>
        <p:spPr bwMode="auto">
          <a:xfrm>
            <a:off x="3047998" y="40605"/>
            <a:ext cx="2918892"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C0863FC-DFD2-AC39-3815-2B6CD62936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998" y="318874"/>
            <a:ext cx="2915000" cy="2740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St. Paul: The Giant Who Called Himself the Least of the Apostles | by Paul  Combs | Artisanal Article Machine | Medium">
            <a:extLst>
              <a:ext uri="{FF2B5EF4-FFF2-40B4-BE49-F238E27FC236}">
                <a16:creationId xmlns:a16="http://schemas.microsoft.com/office/drawing/2014/main" id="{A45A99D8-F3A8-24A8-14D7-4699DD0C1D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5295" y="199298"/>
            <a:ext cx="2669906" cy="31599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Romans 1 | NKJV Bible | YouVersion">
            <a:extLst>
              <a:ext uri="{FF2B5EF4-FFF2-40B4-BE49-F238E27FC236}">
                <a16:creationId xmlns:a16="http://schemas.microsoft.com/office/drawing/2014/main" id="{CEE43C58-BE3B-B8C1-F747-BE2763D6547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a:off x="1289925" y="3477844"/>
            <a:ext cx="3200399" cy="21833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This may contain: the just shall live by faith">
            <a:extLst>
              <a:ext uri="{FF2B5EF4-FFF2-40B4-BE49-F238E27FC236}">
                <a16:creationId xmlns:a16="http://schemas.microsoft.com/office/drawing/2014/main" id="{32191BED-9785-8581-3F4E-58323729229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a:fillRect/>
          </a:stretch>
        </p:blipFill>
        <p:spPr bwMode="auto">
          <a:xfrm>
            <a:off x="4493974" y="3459637"/>
            <a:ext cx="3390901" cy="21791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838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B558-4FEA-FAD8-B6AB-C50EE3F28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07E32-331E-1A81-CFDF-26C5398917C8}"/>
              </a:ext>
            </a:extLst>
          </p:cNvPr>
          <p:cNvSpPr>
            <a:spLocks noGrp="1"/>
          </p:cNvSpPr>
          <p:nvPr>
            <p:ph type="title"/>
          </p:nvPr>
        </p:nvSpPr>
        <p:spPr/>
        <p:txBody>
          <a:bodyPr>
            <a:normAutofit/>
          </a:bodyPr>
          <a:lstStyle/>
          <a:p>
            <a:r>
              <a:rPr lang="en-US" dirty="0">
                <a:solidFill>
                  <a:srgbClr val="C00000"/>
                </a:solidFill>
                <a:latin typeface="Brush Script MT" panose="03060802040406070304" pitchFamily="66" charset="0"/>
              </a:rPr>
              <a:t>Did you also study Greek?</a:t>
            </a:r>
          </a:p>
        </p:txBody>
      </p:sp>
      <p:sp>
        <p:nvSpPr>
          <p:cNvPr id="3" name="Content Placeholder 2">
            <a:extLst>
              <a:ext uri="{FF2B5EF4-FFF2-40B4-BE49-F238E27FC236}">
                <a16:creationId xmlns:a16="http://schemas.microsoft.com/office/drawing/2014/main" id="{4AA00253-C909-C610-1BBD-C4DBDA7F47E8}"/>
              </a:ext>
            </a:extLst>
          </p:cNvPr>
          <p:cNvSpPr>
            <a:spLocks noGrp="1"/>
          </p:cNvSpPr>
          <p:nvPr>
            <p:ph idx="1"/>
          </p:nvPr>
        </p:nvSpPr>
        <p:spPr>
          <a:xfrm>
            <a:off x="457200" y="1447800"/>
            <a:ext cx="8229600" cy="5257800"/>
          </a:xfrm>
        </p:spPr>
        <p:txBody>
          <a:bodyPr>
            <a:normAutofit fontScale="62500" lnSpcReduction="20000"/>
          </a:bodyPr>
          <a:lstStyle/>
          <a:p>
            <a:pPr marL="0" indent="0">
              <a:buNone/>
            </a:pPr>
            <a:r>
              <a:rPr lang="en-US" dirty="0"/>
              <a:t>During that time, my dad sent me to study in Athens.</a:t>
            </a:r>
          </a:p>
          <a:p>
            <a:r>
              <a:rPr lang="en-US" dirty="0"/>
              <a:t>I studied the Greek language, culture, philosophy …</a:t>
            </a:r>
          </a:p>
          <a:p>
            <a:r>
              <a:rPr lang="en-US" dirty="0"/>
              <a:t>I studied there, but always considered those people to be heathen infidels!</a:t>
            </a:r>
          </a:p>
          <a:p>
            <a:r>
              <a:rPr lang="en-US" dirty="0"/>
              <a:t>In fact, I would feel “unclean” there, as I was living amongst unclean defiled people.</a:t>
            </a:r>
          </a:p>
          <a:p>
            <a:r>
              <a:rPr lang="en-US" dirty="0"/>
              <a:t>So, I learned from them, but didn’t like them.</a:t>
            </a:r>
          </a:p>
          <a:p>
            <a:r>
              <a:rPr lang="en-US" dirty="0"/>
              <a:t>I hated them, and couldn’t wait to return to live among my people.</a:t>
            </a:r>
          </a:p>
          <a:p>
            <a:r>
              <a:rPr lang="en-US" dirty="0"/>
              <a:t>Every time I returned to Jerusalem, I would go through the rite of purification, so that I could enter the temple once more, because I had lived among the Gentiles.</a:t>
            </a:r>
          </a:p>
          <a:p>
            <a:r>
              <a:rPr lang="en-US" dirty="0"/>
              <a:t>I couldn’t wait to finish my education, and came home.</a:t>
            </a:r>
          </a:p>
          <a:p>
            <a:pPr marL="0" indent="0">
              <a:buNone/>
            </a:pPr>
            <a:endParaRPr lang="en-US" dirty="0"/>
          </a:p>
          <a:p>
            <a:pPr marL="0" indent="0">
              <a:buNone/>
            </a:pPr>
            <a:r>
              <a:rPr lang="en-US" dirty="0"/>
              <a:t>When I’d come back home,</a:t>
            </a:r>
            <a:br>
              <a:rPr lang="en-US" dirty="0"/>
            </a:br>
            <a:r>
              <a:rPr lang="en-US" dirty="0"/>
              <a:t> everyone would rave about how well-versed I’d become in Greek.</a:t>
            </a:r>
          </a:p>
          <a:p>
            <a:r>
              <a:rPr lang="en-US" dirty="0"/>
              <a:t>I could speak Greek better than the Jews. But in any case, I didn’t like speaking Greek, and preferred Aramaic because I am Jewish, a Hebrew, of the tribe of Benjamin, a Pharisee, the son of a Pharisee.</a:t>
            </a:r>
          </a:p>
        </p:txBody>
      </p:sp>
    </p:spTree>
    <p:extLst>
      <p:ext uri="{BB962C8B-B14F-4D97-AF65-F5344CB8AC3E}">
        <p14:creationId xmlns:p14="http://schemas.microsoft.com/office/powerpoint/2010/main" val="360747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7C012-FE32-C438-6F84-586CB4619A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D0E5A-4383-EE9E-36EB-59E7A9E37512}"/>
              </a:ext>
            </a:extLst>
          </p:cNvPr>
          <p:cNvSpPr>
            <a:spLocks noGrp="1"/>
          </p:cNvSpPr>
          <p:nvPr>
            <p:ph type="title"/>
          </p:nvPr>
        </p:nvSpPr>
        <p:spPr/>
        <p:txBody>
          <a:bodyPr>
            <a:normAutofit/>
          </a:bodyPr>
          <a:lstStyle/>
          <a:p>
            <a:r>
              <a:rPr lang="en-US" dirty="0">
                <a:solidFill>
                  <a:srgbClr val="C00000"/>
                </a:solidFill>
                <a:latin typeface="Brush Script MT" panose="03060802040406070304" pitchFamily="66" charset="0"/>
              </a:rPr>
              <a:t>Did you hear more about Jesus of Nazareth?</a:t>
            </a:r>
          </a:p>
        </p:txBody>
      </p:sp>
      <p:sp>
        <p:nvSpPr>
          <p:cNvPr id="3" name="Content Placeholder 2">
            <a:extLst>
              <a:ext uri="{FF2B5EF4-FFF2-40B4-BE49-F238E27FC236}">
                <a16:creationId xmlns:a16="http://schemas.microsoft.com/office/drawing/2014/main" id="{A201CDA0-ECB2-E44C-678A-B2273080BB59}"/>
              </a:ext>
            </a:extLst>
          </p:cNvPr>
          <p:cNvSpPr>
            <a:spLocks noGrp="1"/>
          </p:cNvSpPr>
          <p:nvPr>
            <p:ph idx="1"/>
          </p:nvPr>
        </p:nvSpPr>
        <p:spPr>
          <a:xfrm>
            <a:off x="457200" y="1447800"/>
            <a:ext cx="8229600" cy="5257800"/>
          </a:xfrm>
        </p:spPr>
        <p:txBody>
          <a:bodyPr>
            <a:normAutofit fontScale="70000" lnSpcReduction="20000"/>
          </a:bodyPr>
          <a:lstStyle/>
          <a:p>
            <a:pPr marL="0" indent="0">
              <a:buNone/>
            </a:pPr>
            <a:r>
              <a:rPr lang="en-US" dirty="0"/>
              <a:t>I heard, as everyone did, that we were finally rid of Jesus, he was crucified; and I thanked God!</a:t>
            </a:r>
          </a:p>
          <a:p>
            <a:pPr marL="0" indent="0">
              <a:buNone/>
            </a:pPr>
            <a:endParaRPr lang="en-US" dirty="0"/>
          </a:p>
          <a:p>
            <a:r>
              <a:rPr lang="en-US" dirty="0"/>
              <a:t>Then news started spreading that he was risen from the dead … of course, his followers were claiming this, but they had probably stolen his body.</a:t>
            </a:r>
          </a:p>
          <a:p>
            <a:pPr marL="0" indent="0">
              <a:buNone/>
            </a:pPr>
            <a:endParaRPr lang="en-US" dirty="0"/>
          </a:p>
          <a:p>
            <a:pPr marL="0" indent="0">
              <a:buNone/>
            </a:pPr>
            <a:r>
              <a:rPr lang="en-US" dirty="0"/>
              <a:t>The Jewish leaders then put a bounty on the followers of Jesus, to arrest them.</a:t>
            </a:r>
          </a:p>
          <a:p>
            <a:pPr marL="0" indent="0">
              <a:buNone/>
            </a:pPr>
            <a:endParaRPr lang="en-US" dirty="0"/>
          </a:p>
          <a:p>
            <a:r>
              <a:rPr lang="en-US" dirty="0"/>
              <a:t>I came forward to the Jewish elders (and they knew me quite well) and told them to leave it to me to capture these slippery fish.</a:t>
            </a:r>
          </a:p>
          <a:p>
            <a:pPr marL="0" indent="0">
              <a:buNone/>
            </a:pPr>
            <a:endParaRPr lang="en-US" dirty="0"/>
          </a:p>
          <a:p>
            <a:pPr marL="0" indent="0">
              <a:buNone/>
            </a:pPr>
            <a:r>
              <a:rPr lang="en-US" dirty="0"/>
              <a:t>At that time, something happened that I’ll never forget …</a:t>
            </a:r>
          </a:p>
        </p:txBody>
      </p:sp>
    </p:spTree>
    <p:extLst>
      <p:ext uri="{BB962C8B-B14F-4D97-AF65-F5344CB8AC3E}">
        <p14:creationId xmlns:p14="http://schemas.microsoft.com/office/powerpoint/2010/main" val="72642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stoning of Stephen - Gospelimages">
            <a:extLst>
              <a:ext uri="{FF2B5EF4-FFF2-40B4-BE49-F238E27FC236}">
                <a16:creationId xmlns:a16="http://schemas.microsoft.com/office/drawing/2014/main" id="{AE7E092E-46B7-C5F9-24FB-E7F09DCB9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9210C2-CDF6-AE5F-3F72-0256334BEE3E}"/>
              </a:ext>
            </a:extLst>
          </p:cNvPr>
          <p:cNvSpPr txBox="1"/>
          <p:nvPr/>
        </p:nvSpPr>
        <p:spPr>
          <a:xfrm>
            <a:off x="3429000" y="5105400"/>
            <a:ext cx="2362200" cy="646331"/>
          </a:xfrm>
          <a:prstGeom prst="rect">
            <a:avLst/>
          </a:prstGeom>
          <a:solidFill>
            <a:srgbClr val="F2F2F2">
              <a:alpha val="80000"/>
            </a:srgbClr>
          </a:solidFill>
        </p:spPr>
        <p:txBody>
          <a:bodyPr wrap="square">
            <a:spAutoFit/>
          </a:bodyPr>
          <a:lstStyle/>
          <a:p>
            <a:pPr algn="ctr"/>
            <a:r>
              <a:rPr lang="en-US" b="1" i="1" dirty="0">
                <a:solidFill>
                  <a:srgbClr val="000000"/>
                </a:solidFill>
                <a:effectLst/>
              </a:rPr>
              <a:t>“Lord, do not charge them with this sin.”</a:t>
            </a:r>
            <a:endParaRPr lang="en-CA" b="1" i="1" dirty="0"/>
          </a:p>
        </p:txBody>
      </p:sp>
    </p:spTree>
    <p:extLst>
      <p:ext uri="{BB962C8B-B14F-4D97-AF65-F5344CB8AC3E}">
        <p14:creationId xmlns:p14="http://schemas.microsoft.com/office/powerpoint/2010/main" val="137265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5C6DE-9355-CF23-FAB5-542D02152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7B11-7491-E34A-C455-B874952285FA}"/>
              </a:ext>
            </a:extLst>
          </p:cNvPr>
          <p:cNvSpPr>
            <a:spLocks noGrp="1"/>
          </p:cNvSpPr>
          <p:nvPr>
            <p:ph type="title"/>
          </p:nvPr>
        </p:nvSpPr>
        <p:spPr/>
        <p:txBody>
          <a:bodyPr>
            <a:normAutofit/>
          </a:bodyPr>
          <a:lstStyle/>
          <a:p>
            <a:r>
              <a:rPr lang="en-US" dirty="0">
                <a:solidFill>
                  <a:srgbClr val="C00000"/>
                </a:solidFill>
                <a:latin typeface="Brush Script MT" panose="03060802040406070304" pitchFamily="66" charset="0"/>
              </a:rPr>
              <a:t>What’s that, do you want to share with us?</a:t>
            </a:r>
          </a:p>
        </p:txBody>
      </p:sp>
      <p:sp>
        <p:nvSpPr>
          <p:cNvPr id="3" name="Content Placeholder 2">
            <a:extLst>
              <a:ext uri="{FF2B5EF4-FFF2-40B4-BE49-F238E27FC236}">
                <a16:creationId xmlns:a16="http://schemas.microsoft.com/office/drawing/2014/main" id="{A89BFDC0-CF17-D618-E92B-9650390D46CA}"/>
              </a:ext>
            </a:extLst>
          </p:cNvPr>
          <p:cNvSpPr>
            <a:spLocks noGrp="1"/>
          </p:cNvSpPr>
          <p:nvPr>
            <p:ph idx="1"/>
          </p:nvPr>
        </p:nvSpPr>
        <p:spPr>
          <a:xfrm>
            <a:off x="457200" y="1447800"/>
            <a:ext cx="8229600" cy="5257800"/>
          </a:xfrm>
        </p:spPr>
        <p:txBody>
          <a:bodyPr>
            <a:normAutofit fontScale="70000" lnSpcReduction="20000"/>
          </a:bodyPr>
          <a:lstStyle/>
          <a:p>
            <a:pPr marL="0" indent="0">
              <a:buNone/>
            </a:pPr>
            <a:r>
              <a:rPr lang="en-US" dirty="0"/>
              <a:t>There was someone named Stephen that I knew from long ago …</a:t>
            </a:r>
          </a:p>
          <a:p>
            <a:r>
              <a:rPr lang="en-US" dirty="0"/>
              <a:t>Stephen was a fellow disciple of mine under Gamaliel for a period of time.</a:t>
            </a:r>
          </a:p>
          <a:p>
            <a:r>
              <a:rPr lang="en-US" dirty="0"/>
              <a:t>I remember he had a special personality: full of kindness, politeness, and simplicity.</a:t>
            </a:r>
          </a:p>
          <a:p>
            <a:r>
              <a:rPr lang="en-US" dirty="0"/>
              <a:t>Stephen had a unique personality.</a:t>
            </a:r>
          </a:p>
          <a:p>
            <a:r>
              <a:rPr lang="en-US" dirty="0"/>
              <a:t>But then I learned that he was a follower of Jesus of Nazareth!</a:t>
            </a:r>
          </a:p>
          <a:p>
            <a:r>
              <a:rPr lang="en-US" dirty="0"/>
              <a:t>I couldn’t believe my ears, that this brilliant Jewish man would do such a thing.</a:t>
            </a:r>
          </a:p>
          <a:p>
            <a:r>
              <a:rPr lang="en-US" dirty="0"/>
              <a:t>I attended the council where they judged him, and honestly, he said some very rude things!</a:t>
            </a:r>
          </a:p>
          <a:p>
            <a:r>
              <a:rPr lang="en-US" dirty="0"/>
              <a:t>He told the Jewish council members that they were uncircumcised of ears and heart!</a:t>
            </a:r>
          </a:p>
          <a:p>
            <a:r>
              <a:rPr lang="en-US" dirty="0"/>
              <a:t>He said that, throughout history, they have resisted the Holy Spirit!</a:t>
            </a:r>
          </a:p>
          <a:p>
            <a:r>
              <a:rPr lang="en-US" dirty="0"/>
              <a:t>And, just like you murdered the prophets, you murdered the Christ.</a:t>
            </a:r>
          </a:p>
        </p:txBody>
      </p:sp>
    </p:spTree>
    <p:extLst>
      <p:ext uri="{BB962C8B-B14F-4D97-AF65-F5344CB8AC3E}">
        <p14:creationId xmlns:p14="http://schemas.microsoft.com/office/powerpoint/2010/main" val="198201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AC893-980C-C5E3-500E-79010EF9F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613BF-B622-7697-A8EB-9F7C924B1D07}"/>
              </a:ext>
            </a:extLst>
          </p:cNvPr>
          <p:cNvSpPr>
            <a:spLocks noGrp="1"/>
          </p:cNvSpPr>
          <p:nvPr>
            <p:ph type="title"/>
          </p:nvPr>
        </p:nvSpPr>
        <p:spPr/>
        <p:txBody>
          <a:bodyPr>
            <a:normAutofit/>
          </a:bodyPr>
          <a:lstStyle/>
          <a:p>
            <a:r>
              <a:rPr lang="en-US" dirty="0">
                <a:solidFill>
                  <a:srgbClr val="C00000"/>
                </a:solidFill>
                <a:latin typeface="Brush Script MT" panose="03060802040406070304" pitchFamily="66" charset="0"/>
              </a:rPr>
              <a:t>How did you feel when you heard all that?</a:t>
            </a:r>
          </a:p>
        </p:txBody>
      </p:sp>
      <p:sp>
        <p:nvSpPr>
          <p:cNvPr id="3" name="Content Placeholder 2">
            <a:extLst>
              <a:ext uri="{FF2B5EF4-FFF2-40B4-BE49-F238E27FC236}">
                <a16:creationId xmlns:a16="http://schemas.microsoft.com/office/drawing/2014/main" id="{5ABD5300-A9EA-9233-9B48-FAF6D3A2C0FC}"/>
              </a:ext>
            </a:extLst>
          </p:cNvPr>
          <p:cNvSpPr>
            <a:spLocks noGrp="1"/>
          </p:cNvSpPr>
          <p:nvPr>
            <p:ph idx="1"/>
          </p:nvPr>
        </p:nvSpPr>
        <p:spPr>
          <a:xfrm>
            <a:off x="457200" y="1295400"/>
            <a:ext cx="8382000" cy="5410200"/>
          </a:xfrm>
        </p:spPr>
        <p:txBody>
          <a:bodyPr>
            <a:noAutofit/>
          </a:bodyPr>
          <a:lstStyle/>
          <a:p>
            <a:pPr marL="0" indent="0">
              <a:buNone/>
            </a:pPr>
            <a:r>
              <a:rPr lang="en-US" sz="1600" dirty="0"/>
              <a:t>Of course, I wanted to destroy Stephen!</a:t>
            </a:r>
          </a:p>
          <a:p>
            <a:r>
              <a:rPr lang="en-US" sz="1600" dirty="0"/>
              <a:t>Because he dared to call their Jesus as the Christ! What does Jesus have to do with Christ?</a:t>
            </a:r>
          </a:p>
          <a:p>
            <a:r>
              <a:rPr lang="en-US" sz="1600" dirty="0"/>
              <a:t>I was extremely upset at him … anyways, they did what was needed.</a:t>
            </a:r>
          </a:p>
          <a:p>
            <a:r>
              <a:rPr lang="en-US" sz="1600" dirty="0"/>
              <a:t>They dragged him out, and stoned him.</a:t>
            </a:r>
          </a:p>
          <a:p>
            <a:r>
              <a:rPr lang="en-US" sz="1600" dirty="0"/>
              <a:t>I was watching all this, and it seems they found it tough for me to throw the stones … I don’t know why I didn’t join in, though for sure I was happy to see him die.</a:t>
            </a:r>
          </a:p>
          <a:p>
            <a:r>
              <a:rPr lang="en-US" sz="1600" dirty="0"/>
              <a:t>The men would take their clothes off at my feet, because I was agreeing to his death.</a:t>
            </a:r>
          </a:p>
          <a:p>
            <a:r>
              <a:rPr lang="en-US" sz="1600" dirty="0"/>
              <a:t>They’d look to me for my consent, and I would encourage them to throw stones.</a:t>
            </a:r>
          </a:p>
          <a:p>
            <a:r>
              <a:rPr lang="en-US" sz="1600" dirty="0"/>
              <a:t>It was a strange scene. Stephen was severely wounded, bleeding everywhere.</a:t>
            </a:r>
          </a:p>
          <a:p>
            <a:r>
              <a:rPr lang="en-US" sz="1600" dirty="0"/>
              <a:t>But I heard say that he saw heaven open.</a:t>
            </a:r>
          </a:p>
          <a:p>
            <a:r>
              <a:rPr lang="en-US" sz="1600" dirty="0"/>
              <a:t>There were those around me who commented about how bright his face appeared.</a:t>
            </a:r>
          </a:p>
          <a:p>
            <a:r>
              <a:rPr lang="en-US" sz="1600" dirty="0"/>
              <a:t>What nonsense! I shouted at them, brightness, what brightness? He’s a blasphemer, he’s evil.</a:t>
            </a:r>
          </a:p>
          <a:p>
            <a:r>
              <a:rPr lang="en-US" sz="1600" dirty="0"/>
              <a:t>And the last thing he said was, “do not count this sin against them.”</a:t>
            </a:r>
          </a:p>
          <a:p>
            <a:r>
              <a:rPr lang="en-US" sz="1600" dirty="0"/>
              <a:t>I was furious, saying to him, “you are the sinner, idiot!”</a:t>
            </a:r>
          </a:p>
          <a:p>
            <a:r>
              <a:rPr lang="en-US" sz="1600" dirty="0"/>
              <a:t>Yet I was still amazed, how one, in their dying moments, be asking God for mercy for his killers?</a:t>
            </a:r>
          </a:p>
          <a:p>
            <a:r>
              <a:rPr lang="en-US" sz="1600" dirty="0"/>
              <a:t>We don’t have such a law in our Torah. It was very strange.</a:t>
            </a:r>
          </a:p>
          <a:p>
            <a:r>
              <a:rPr lang="en-US" sz="1600" dirty="0"/>
              <a:t>And he was accepting to die such a horrific death.</a:t>
            </a:r>
          </a:p>
          <a:p>
            <a:r>
              <a:rPr lang="en-US" sz="1600" dirty="0"/>
              <a:t>Of course, nobody could’ve saved him from our hands.</a:t>
            </a:r>
          </a:p>
        </p:txBody>
      </p:sp>
    </p:spTree>
    <p:extLst>
      <p:ext uri="{BB962C8B-B14F-4D97-AF65-F5344CB8AC3E}">
        <p14:creationId xmlns:p14="http://schemas.microsoft.com/office/powerpoint/2010/main" val="264368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DFC4D-6C61-B9DA-8DBD-E0B051CEF8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AA603-6E12-B2FD-8CB9-F2E9EB0C7FB2}"/>
              </a:ext>
            </a:extLst>
          </p:cNvPr>
          <p:cNvSpPr>
            <a:spLocks noGrp="1"/>
          </p:cNvSpPr>
          <p:nvPr>
            <p:ph type="title"/>
          </p:nvPr>
        </p:nvSpPr>
        <p:spPr/>
        <p:txBody>
          <a:bodyPr>
            <a:normAutofit/>
          </a:bodyPr>
          <a:lstStyle/>
          <a:p>
            <a:r>
              <a:rPr lang="en-US" dirty="0">
                <a:solidFill>
                  <a:srgbClr val="C00000"/>
                </a:solidFill>
                <a:latin typeface="Brush Script MT" panose="03060802040406070304" pitchFamily="66" charset="0"/>
              </a:rPr>
              <a:t>What happened after that?</a:t>
            </a:r>
          </a:p>
        </p:txBody>
      </p:sp>
      <p:sp>
        <p:nvSpPr>
          <p:cNvPr id="3" name="Content Placeholder 2">
            <a:extLst>
              <a:ext uri="{FF2B5EF4-FFF2-40B4-BE49-F238E27FC236}">
                <a16:creationId xmlns:a16="http://schemas.microsoft.com/office/drawing/2014/main" id="{5B8396CA-93AC-1F65-5BB6-28F1AE449622}"/>
              </a:ext>
            </a:extLst>
          </p:cNvPr>
          <p:cNvSpPr>
            <a:spLocks noGrp="1"/>
          </p:cNvSpPr>
          <p:nvPr>
            <p:ph idx="1"/>
          </p:nvPr>
        </p:nvSpPr>
        <p:spPr>
          <a:xfrm>
            <a:off x="457200" y="1295400"/>
            <a:ext cx="8229600" cy="5410200"/>
          </a:xfrm>
        </p:spPr>
        <p:txBody>
          <a:bodyPr>
            <a:normAutofit fontScale="62500" lnSpcReduction="20000"/>
          </a:bodyPr>
          <a:lstStyle/>
          <a:p>
            <a:pPr marL="0" indent="0">
              <a:buNone/>
            </a:pPr>
            <a:r>
              <a:rPr lang="en-US" dirty="0"/>
              <a:t>I was given official commendation letters</a:t>
            </a:r>
            <a:br>
              <a:rPr lang="en-US" dirty="0"/>
            </a:br>
            <a:r>
              <a:rPr lang="en-US" dirty="0"/>
              <a:t> from the Jews to seek and capture followers of Jesus.</a:t>
            </a:r>
          </a:p>
          <a:p>
            <a:r>
              <a:rPr lang="en-US" dirty="0"/>
              <a:t>I found out that many of them were running away. Everyone was scared after we killed Stephen.</a:t>
            </a:r>
          </a:p>
          <a:p>
            <a:r>
              <a:rPr lang="en-US" dirty="0"/>
              <a:t>People were scattering, travelling to many other nations.</a:t>
            </a:r>
          </a:p>
          <a:p>
            <a:r>
              <a:rPr lang="en-US" dirty="0"/>
              <a:t>Some went on the difficult journey, far away to Damascus.</a:t>
            </a:r>
          </a:p>
          <a:p>
            <a:r>
              <a:rPr lang="en-US" dirty="0"/>
              <a:t>I decided that I would go catch them, imprison them …</a:t>
            </a:r>
          </a:p>
          <a:p>
            <a:r>
              <a:rPr lang="en-US" dirty="0"/>
              <a:t>Some may die, so be it; others might smarten up, deny Jesus, and return to Judaism.</a:t>
            </a:r>
          </a:p>
          <a:p>
            <a:r>
              <a:rPr lang="en-US" dirty="0"/>
              <a:t>By the way, I was accompanied by temple guards, and had official letters of commendation.</a:t>
            </a:r>
          </a:p>
          <a:p>
            <a:r>
              <a:rPr lang="en-US" dirty="0"/>
              <a:t>I was given this great responsibility to lead. I was still in my twenties, and proud of myself.</a:t>
            </a:r>
          </a:p>
          <a:p>
            <a:r>
              <a:rPr lang="en-US" dirty="0"/>
              <a:t>To be nominated for this task, having the trust of the high priest.</a:t>
            </a:r>
          </a:p>
          <a:p>
            <a:r>
              <a:rPr lang="en-US" dirty="0"/>
              <a:t>I was glad to do this and wasn’t seeking any glory …</a:t>
            </a:r>
          </a:p>
          <a:p>
            <a:r>
              <a:rPr lang="en-US" dirty="0"/>
              <a:t>I simply hated anyone who opposed Moses.</a:t>
            </a:r>
          </a:p>
          <a:p>
            <a:r>
              <a:rPr lang="en-US" dirty="0"/>
              <a:t>This Jesus is against Moses, so we have to be rid of him, and of his children and followers.</a:t>
            </a:r>
          </a:p>
        </p:txBody>
      </p:sp>
    </p:spTree>
    <p:extLst>
      <p:ext uri="{BB962C8B-B14F-4D97-AF65-F5344CB8AC3E}">
        <p14:creationId xmlns:p14="http://schemas.microsoft.com/office/powerpoint/2010/main" val="232625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2676-4B45-D3B1-E2B3-CECF23CDD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56771-7821-1A13-625B-344A1475E78D}"/>
              </a:ext>
            </a:extLst>
          </p:cNvPr>
          <p:cNvSpPr>
            <a:spLocks noGrp="1"/>
          </p:cNvSpPr>
          <p:nvPr>
            <p:ph type="title"/>
          </p:nvPr>
        </p:nvSpPr>
        <p:spPr/>
        <p:txBody>
          <a:bodyPr>
            <a:normAutofit fontScale="90000"/>
          </a:bodyPr>
          <a:lstStyle/>
          <a:p>
            <a:r>
              <a:rPr lang="en-US" dirty="0">
                <a:solidFill>
                  <a:srgbClr val="C00000"/>
                </a:solidFill>
                <a:latin typeface="Brush Script MT" panose="03060802040406070304" pitchFamily="66" charset="0"/>
              </a:rPr>
              <a:t>Did something happen on the way to Damascus?</a:t>
            </a:r>
          </a:p>
        </p:txBody>
      </p:sp>
      <p:sp>
        <p:nvSpPr>
          <p:cNvPr id="3" name="Content Placeholder 2">
            <a:extLst>
              <a:ext uri="{FF2B5EF4-FFF2-40B4-BE49-F238E27FC236}">
                <a16:creationId xmlns:a16="http://schemas.microsoft.com/office/drawing/2014/main" id="{27FFFBE8-A9A2-C9B1-A8D0-6C7C67C11657}"/>
              </a:ext>
            </a:extLst>
          </p:cNvPr>
          <p:cNvSpPr>
            <a:spLocks noGrp="1"/>
          </p:cNvSpPr>
          <p:nvPr>
            <p:ph idx="1"/>
          </p:nvPr>
        </p:nvSpPr>
        <p:spPr>
          <a:xfrm>
            <a:off x="457200" y="1447800"/>
            <a:ext cx="8229600" cy="5257800"/>
          </a:xfrm>
        </p:spPr>
        <p:txBody>
          <a:bodyPr>
            <a:normAutofit fontScale="92500" lnSpcReduction="10000"/>
          </a:bodyPr>
          <a:lstStyle/>
          <a:p>
            <a:pPr marL="0" indent="0">
              <a:buNone/>
            </a:pPr>
            <a:r>
              <a:rPr lang="en-US" dirty="0"/>
              <a:t>Suddenly, on our way, I saw a bright flash of light like lightning; and I fell off my horse.</a:t>
            </a:r>
          </a:p>
          <a:p>
            <a:r>
              <a:rPr lang="en-US" dirty="0"/>
              <a:t>I heard a voice saying to me, “Saul, Saul, why are you persecuting me?” Stop kicking!</a:t>
            </a:r>
          </a:p>
          <a:p>
            <a:r>
              <a:rPr lang="en-US" dirty="0"/>
              <a:t>I understood from his words that I was wounding, hurting myself, resisting God’s voice.</a:t>
            </a:r>
          </a:p>
          <a:p>
            <a:r>
              <a:rPr lang="en-US" dirty="0"/>
              <a:t>Those with me were hearing me talking to someone, …</a:t>
            </a:r>
          </a:p>
          <a:p>
            <a:r>
              <a:rPr lang="en-US" dirty="0"/>
              <a:t>But I was seeing something that they didn’t see.</a:t>
            </a:r>
          </a:p>
          <a:p>
            <a:r>
              <a:rPr lang="en-US" dirty="0"/>
              <a:t>I was seeing the light, and seeing the One speaking with me.</a:t>
            </a:r>
          </a:p>
        </p:txBody>
      </p:sp>
    </p:spTree>
    <p:extLst>
      <p:ext uri="{BB962C8B-B14F-4D97-AF65-F5344CB8AC3E}">
        <p14:creationId xmlns:p14="http://schemas.microsoft.com/office/powerpoint/2010/main" val="243322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3 Powerful Lessons from the Road to Damascus | LDS Daily">
            <a:extLst>
              <a:ext uri="{FF2B5EF4-FFF2-40B4-BE49-F238E27FC236}">
                <a16:creationId xmlns:a16="http://schemas.microsoft.com/office/drawing/2014/main" id="{7B2958F7-D423-2A27-399E-3023FA6D3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190625"/>
            <a:ext cx="8953500" cy="447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B8C44C-34E8-0DEA-F372-AC6BB0DEF3BA}"/>
              </a:ext>
            </a:extLst>
          </p:cNvPr>
          <p:cNvSpPr txBox="1"/>
          <p:nvPr/>
        </p:nvSpPr>
        <p:spPr>
          <a:xfrm>
            <a:off x="838200" y="838200"/>
            <a:ext cx="3352800" cy="646331"/>
          </a:xfrm>
          <a:prstGeom prst="rect">
            <a:avLst/>
          </a:prstGeom>
          <a:solidFill>
            <a:srgbClr val="F2F2F2">
              <a:alpha val="80000"/>
            </a:srgbClr>
          </a:solidFill>
        </p:spPr>
        <p:txBody>
          <a:bodyPr wrap="square">
            <a:spAutoFit/>
          </a:bodyPr>
          <a:lstStyle/>
          <a:p>
            <a:pPr algn="ctr"/>
            <a:r>
              <a:rPr lang="en-US" b="1" i="1" dirty="0">
                <a:solidFill>
                  <a:srgbClr val="000000"/>
                </a:solidFill>
                <a:effectLst/>
              </a:rPr>
              <a:t>“Saul, Saul, why are you persecuting me?”</a:t>
            </a:r>
            <a:endParaRPr lang="en-CA" b="1" i="1" dirty="0"/>
          </a:p>
        </p:txBody>
      </p:sp>
    </p:spTree>
    <p:extLst>
      <p:ext uri="{BB962C8B-B14F-4D97-AF65-F5344CB8AC3E}">
        <p14:creationId xmlns:p14="http://schemas.microsoft.com/office/powerpoint/2010/main" val="457473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FFBE4-A9B7-FDA3-A594-CDE7B9B48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C7357-0E91-BE37-8E14-422690B1F16B}"/>
              </a:ext>
            </a:extLst>
          </p:cNvPr>
          <p:cNvSpPr>
            <a:spLocks noGrp="1"/>
          </p:cNvSpPr>
          <p:nvPr>
            <p:ph type="title"/>
          </p:nvPr>
        </p:nvSpPr>
        <p:spPr/>
        <p:txBody>
          <a:bodyPr>
            <a:normAutofit/>
          </a:bodyPr>
          <a:lstStyle/>
          <a:p>
            <a:r>
              <a:rPr lang="en-US" dirty="0">
                <a:solidFill>
                  <a:srgbClr val="C00000"/>
                </a:solidFill>
                <a:latin typeface="Brush Script MT" panose="03060802040406070304" pitchFamily="66" charset="0"/>
              </a:rPr>
              <a:t>Wow, so what did you do?</a:t>
            </a:r>
          </a:p>
        </p:txBody>
      </p:sp>
      <p:sp>
        <p:nvSpPr>
          <p:cNvPr id="3" name="Content Placeholder 2">
            <a:extLst>
              <a:ext uri="{FF2B5EF4-FFF2-40B4-BE49-F238E27FC236}">
                <a16:creationId xmlns:a16="http://schemas.microsoft.com/office/drawing/2014/main" id="{E7AFD79E-1FE6-F7A3-1424-AA1D21C76614}"/>
              </a:ext>
            </a:extLst>
          </p:cNvPr>
          <p:cNvSpPr>
            <a:spLocks noGrp="1"/>
          </p:cNvSpPr>
          <p:nvPr>
            <p:ph idx="1"/>
          </p:nvPr>
        </p:nvSpPr>
        <p:spPr>
          <a:xfrm>
            <a:off x="457200" y="1219200"/>
            <a:ext cx="8229600" cy="5486400"/>
          </a:xfrm>
        </p:spPr>
        <p:txBody>
          <a:bodyPr>
            <a:noAutofit/>
          </a:bodyPr>
          <a:lstStyle/>
          <a:p>
            <a:pPr marL="0" indent="0">
              <a:buNone/>
            </a:pPr>
            <a:r>
              <a:rPr lang="en-US" sz="1600" b="1" dirty="0"/>
              <a:t>I asked Him, “Who are you?”</a:t>
            </a:r>
          </a:p>
          <a:p>
            <a:r>
              <a:rPr lang="en-US" sz="1600" dirty="0"/>
              <a:t>He replied, “I am Jesus,” the Jesus that you hate, “the one that you are persecuting.”</a:t>
            </a:r>
          </a:p>
          <a:p>
            <a:r>
              <a:rPr lang="en-US" sz="1600" dirty="0"/>
              <a:t>Enough already, “it is difficult for you to kick against the goads!”</a:t>
            </a:r>
          </a:p>
          <a:p>
            <a:r>
              <a:rPr lang="en-US" sz="1600" dirty="0"/>
              <a:t>I know that when the light appears, and there’s such an amazing, glorious vision, …</a:t>
            </a:r>
          </a:p>
          <a:p>
            <a:r>
              <a:rPr lang="en-US" sz="1600" dirty="0"/>
              <a:t>This is like what happened with Moses!</a:t>
            </a:r>
          </a:p>
          <a:p>
            <a:r>
              <a:rPr lang="en-US" sz="1600" dirty="0"/>
              <a:t>Also with Isaac, Jacob, and Abraham, and Solomon.</a:t>
            </a:r>
          </a:p>
          <a:p>
            <a:r>
              <a:rPr lang="en-US" sz="1600" dirty="0"/>
              <a:t>I was terrified, shocked. I was expecting to fall dead.</a:t>
            </a:r>
          </a:p>
          <a:p>
            <a:r>
              <a:rPr lang="en-US" sz="1600" dirty="0"/>
              <a:t>As Jews, we believe that if one were to see the glorious light of God, they would surely die.</a:t>
            </a:r>
          </a:p>
          <a:p>
            <a:r>
              <a:rPr lang="en-US" sz="1600" dirty="0"/>
              <a:t>But I didn’t die!</a:t>
            </a:r>
          </a:p>
          <a:p>
            <a:r>
              <a:rPr lang="en-US" sz="1600" dirty="0"/>
              <a:t>And I felt a huge weight of guilt that I can’t describe.</a:t>
            </a:r>
          </a:p>
          <a:p>
            <a:r>
              <a:rPr lang="en-US" sz="1600" dirty="0"/>
              <a:t>This Jesus turned out to be Yahweh!</a:t>
            </a:r>
          </a:p>
          <a:p>
            <a:r>
              <a:rPr lang="en-US" sz="1600" dirty="0"/>
              <a:t>Because he says, “I am He, Jesus” or “I AM Yahweh who is Jesus.”</a:t>
            </a:r>
          </a:p>
          <a:p>
            <a:r>
              <a:rPr lang="en-US" sz="1600" dirty="0"/>
              <a:t>So I had been wrong all along!</a:t>
            </a:r>
          </a:p>
          <a:p>
            <a:r>
              <a:rPr lang="en-US" sz="1600" dirty="0"/>
              <a:t>I discovered that I had it all wrong. And that all that the Jews had told me was wrong.</a:t>
            </a:r>
          </a:p>
          <a:p>
            <a:r>
              <a:rPr lang="en-US" sz="1600" dirty="0"/>
              <a:t>And that Jesus is truly God! And that Stephen was right.</a:t>
            </a:r>
          </a:p>
          <a:p>
            <a:r>
              <a:rPr lang="en-US" sz="1600" dirty="0"/>
              <a:t>And that I’m finished!</a:t>
            </a:r>
          </a:p>
          <a:p>
            <a:r>
              <a:rPr lang="en-US" sz="1600" dirty="0"/>
              <a:t>All this ran through my mind in mere minutes, while I’m terrified to death.</a:t>
            </a:r>
          </a:p>
          <a:p>
            <a:r>
              <a:rPr lang="en-US" sz="1600" dirty="0"/>
              <a:t>Because I felt that I should surely die.</a:t>
            </a:r>
          </a:p>
        </p:txBody>
      </p:sp>
    </p:spTree>
    <p:extLst>
      <p:ext uri="{BB962C8B-B14F-4D97-AF65-F5344CB8AC3E}">
        <p14:creationId xmlns:p14="http://schemas.microsoft.com/office/powerpoint/2010/main" val="234584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9CA84-84EB-C450-BD05-00C834C21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AACF9-CF73-BEF0-8033-AD41796751F6}"/>
              </a:ext>
            </a:extLst>
          </p:cNvPr>
          <p:cNvSpPr>
            <a:spLocks noGrp="1"/>
          </p:cNvSpPr>
          <p:nvPr>
            <p:ph type="title"/>
          </p:nvPr>
        </p:nvSpPr>
        <p:spPr/>
        <p:txBody>
          <a:bodyPr>
            <a:normAutofit/>
          </a:bodyPr>
          <a:lstStyle/>
          <a:p>
            <a:r>
              <a:rPr lang="en-US" dirty="0">
                <a:solidFill>
                  <a:srgbClr val="C00000"/>
                </a:solidFill>
                <a:latin typeface="Brush Script MT" panose="03060802040406070304" pitchFamily="66" charset="0"/>
              </a:rPr>
              <a:t>Wow!</a:t>
            </a:r>
          </a:p>
        </p:txBody>
      </p:sp>
      <p:sp>
        <p:nvSpPr>
          <p:cNvPr id="3" name="Content Placeholder 2">
            <a:extLst>
              <a:ext uri="{FF2B5EF4-FFF2-40B4-BE49-F238E27FC236}">
                <a16:creationId xmlns:a16="http://schemas.microsoft.com/office/drawing/2014/main" id="{D139E5C3-ACA0-17F3-23B0-BDDE444EBE05}"/>
              </a:ext>
            </a:extLst>
          </p:cNvPr>
          <p:cNvSpPr>
            <a:spLocks noGrp="1"/>
          </p:cNvSpPr>
          <p:nvPr>
            <p:ph idx="1"/>
          </p:nvPr>
        </p:nvSpPr>
        <p:spPr>
          <a:xfrm>
            <a:off x="457200" y="1219200"/>
            <a:ext cx="8229600" cy="5486400"/>
          </a:xfrm>
        </p:spPr>
        <p:txBody>
          <a:bodyPr>
            <a:normAutofit fontScale="55000" lnSpcReduction="20000"/>
          </a:bodyPr>
          <a:lstStyle/>
          <a:p>
            <a:pPr marL="0" indent="0">
              <a:buNone/>
            </a:pPr>
            <a:r>
              <a:rPr lang="en-US" b="1" dirty="0"/>
              <a:t>I asked Him, “Lord, what do you want me to do?”</a:t>
            </a:r>
          </a:p>
          <a:p>
            <a:r>
              <a:rPr lang="en-US" dirty="0"/>
              <a:t>I was expecting Him to tell me to return and tell the Jews that you saw Me.</a:t>
            </a:r>
          </a:p>
          <a:p>
            <a:r>
              <a:rPr lang="en-US" dirty="0"/>
              <a:t>But He told me to enter Damascus, continue your journey as you were.</a:t>
            </a:r>
          </a:p>
          <a:p>
            <a:r>
              <a:rPr lang="en-US" dirty="0"/>
              <a:t>There, I will tell you what comes next.</a:t>
            </a:r>
          </a:p>
          <a:p>
            <a:r>
              <a:rPr lang="en-US" dirty="0"/>
              <a:t>So I got up, and was shocked to learn that I’d lost my sight.</a:t>
            </a:r>
          </a:p>
          <a:p>
            <a:r>
              <a:rPr lang="en-US" dirty="0"/>
              <a:t>The light was gone, and the scene disappeared.</a:t>
            </a:r>
          </a:p>
          <a:p>
            <a:r>
              <a:rPr lang="en-US" dirty="0"/>
              <a:t>They lifted me up from the ground, and I was blind.</a:t>
            </a:r>
          </a:p>
          <a:p>
            <a:r>
              <a:rPr lang="en-US" dirty="0"/>
              <a:t>They led me by the hand, while I was in shock, shaken, shaking.</a:t>
            </a:r>
          </a:p>
          <a:p>
            <a:r>
              <a:rPr lang="en-US" dirty="0"/>
              <a:t>I entered Damascus …</a:t>
            </a:r>
          </a:p>
          <a:p>
            <a:r>
              <a:rPr lang="en-US" dirty="0"/>
              <a:t>Of course, everything changed …</a:t>
            </a:r>
          </a:p>
          <a:p>
            <a:r>
              <a:rPr lang="en-US" dirty="0"/>
              <a:t>We’re not going to capture Christians any more!</a:t>
            </a:r>
          </a:p>
          <a:p>
            <a:r>
              <a:rPr lang="en-US" dirty="0"/>
              <a:t>I was in dire straits. I stayed at a friend’s place.</a:t>
            </a:r>
          </a:p>
          <a:p>
            <a:r>
              <a:rPr lang="en-US" dirty="0"/>
              <a:t>And because I had seen the Lord (because all my life as a religious Jew, I wished to see the Lord as Moses did; I wish to go through what Isaac did; I wish that, like the verse that says that “the Lord appeared to Abraham,” that He would appear to me; Solomon saw Him two times, and I wish to see Him one time) …</a:t>
            </a:r>
          </a:p>
          <a:p>
            <a:r>
              <a:rPr lang="en-US" dirty="0"/>
              <a:t>So, even though I was terrified by what happened, yet because I saw Him, I was overjoyed.</a:t>
            </a:r>
          </a:p>
          <a:p>
            <a:r>
              <a:rPr lang="en-US" dirty="0"/>
              <a:t>But, being extremely embarrassed and feeling guilty for my past, I was unable to eat or drink.</a:t>
            </a:r>
          </a:p>
        </p:txBody>
      </p:sp>
    </p:spTree>
    <p:extLst>
      <p:ext uri="{BB962C8B-B14F-4D97-AF65-F5344CB8AC3E}">
        <p14:creationId xmlns:p14="http://schemas.microsoft.com/office/powerpoint/2010/main" val="38956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1E0B9-D4FC-C5AA-D73B-B06898C0F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CBD38-7957-292D-F1E4-9EA0A4A20A94}"/>
              </a:ext>
            </a:extLst>
          </p:cNvPr>
          <p:cNvSpPr>
            <a:spLocks noGrp="1"/>
          </p:cNvSpPr>
          <p:nvPr>
            <p:ph type="title"/>
          </p:nvPr>
        </p:nvSpPr>
        <p:spPr>
          <a:xfrm>
            <a:off x="4343398" y="274638"/>
            <a:ext cx="4613414" cy="944562"/>
          </a:xfrm>
        </p:spPr>
        <p:txBody>
          <a:bodyPr>
            <a:noAutofit/>
          </a:bodyPr>
          <a:lstStyle/>
          <a:p>
            <a:pPr algn="l"/>
            <a:r>
              <a:rPr lang="en-CA" sz="3600" dirty="0">
                <a:solidFill>
                  <a:srgbClr val="C00000"/>
                </a:solidFill>
                <a:latin typeface="Brush Script MT" panose="03060802040406070304" pitchFamily="66" charset="0"/>
              </a:rPr>
              <a:t>The Apostles</a:t>
            </a:r>
            <a:br>
              <a:rPr lang="en-CA" sz="3600" b="1" dirty="0">
                <a:solidFill>
                  <a:srgbClr val="C00000"/>
                </a:solidFill>
                <a:latin typeface="Brush Script MT" panose="03060802040406070304" pitchFamily="66" charset="0"/>
              </a:rPr>
            </a:br>
            <a:r>
              <a:rPr lang="en-CA" sz="3600" b="1" dirty="0">
                <a:solidFill>
                  <a:srgbClr val="C00000"/>
                </a:solidFill>
              </a:rPr>
              <a:t>Peter </a:t>
            </a:r>
            <a:r>
              <a:rPr lang="en-CA" sz="3600" dirty="0">
                <a:solidFill>
                  <a:srgbClr val="C00000"/>
                </a:solidFill>
                <a:latin typeface="Brush Script MT" panose="03060802040406070304" pitchFamily="66" charset="0"/>
              </a:rPr>
              <a:t>&amp;</a:t>
            </a:r>
            <a:r>
              <a:rPr lang="en-CA" sz="3600" b="1" dirty="0">
                <a:solidFill>
                  <a:srgbClr val="C00000"/>
                </a:solidFill>
              </a:rPr>
              <a:t> Paul</a:t>
            </a:r>
          </a:p>
        </p:txBody>
      </p:sp>
      <p:sp>
        <p:nvSpPr>
          <p:cNvPr id="3" name="Content Placeholder 2">
            <a:extLst>
              <a:ext uri="{FF2B5EF4-FFF2-40B4-BE49-F238E27FC236}">
                <a16:creationId xmlns:a16="http://schemas.microsoft.com/office/drawing/2014/main" id="{4A0C8BAE-0463-F40F-8389-AE37CACEF62F}"/>
              </a:ext>
            </a:extLst>
          </p:cNvPr>
          <p:cNvSpPr>
            <a:spLocks noGrp="1"/>
          </p:cNvSpPr>
          <p:nvPr>
            <p:ph idx="1"/>
          </p:nvPr>
        </p:nvSpPr>
        <p:spPr>
          <a:xfrm>
            <a:off x="4343399" y="1295400"/>
            <a:ext cx="4613414" cy="5410200"/>
          </a:xfrm>
        </p:spPr>
        <p:txBody>
          <a:bodyPr>
            <a:normAutofit fontScale="77500" lnSpcReduction="20000"/>
          </a:bodyPr>
          <a:lstStyle/>
          <a:p>
            <a:pPr marL="0" indent="0">
              <a:lnSpc>
                <a:spcPct val="120000"/>
              </a:lnSpc>
              <a:buNone/>
            </a:pPr>
            <a:r>
              <a:rPr lang="en-US" b="1" dirty="0">
                <a:solidFill>
                  <a:schemeClr val="bg1">
                    <a:lumMod val="50000"/>
                  </a:schemeClr>
                </a:solidFill>
              </a:rPr>
              <a:t>Role Models of Faith</a:t>
            </a:r>
            <a:endParaRPr lang="en-US" b="1" dirty="0">
              <a:solidFill>
                <a:schemeClr val="bg1">
                  <a:lumMod val="50000"/>
                </a:schemeClr>
              </a:solidFill>
              <a:latin typeface="Brush Script MT" panose="03060802040406070304" pitchFamily="66" charset="0"/>
            </a:endParaRPr>
          </a:p>
          <a:p>
            <a:pPr>
              <a:lnSpc>
                <a:spcPct val="120000"/>
              </a:lnSpc>
            </a:pPr>
            <a:r>
              <a:rPr lang="en-US" dirty="0">
                <a:latin typeface="Tempus Sans ITC" panose="04020404030D07020202" pitchFamily="82" charset="0"/>
              </a:rPr>
              <a:t>Exemplify </a:t>
            </a:r>
            <a:r>
              <a:rPr lang="en-US" b="1" dirty="0">
                <a:latin typeface="Tempus Sans ITC" panose="04020404030D07020202" pitchFamily="82" charset="0"/>
              </a:rPr>
              <a:t>faith</a:t>
            </a:r>
            <a:r>
              <a:rPr lang="en-US" dirty="0">
                <a:latin typeface="Tempus Sans ITC" panose="04020404030D07020202" pitchFamily="82" charset="0"/>
              </a:rPr>
              <a:t>, </a:t>
            </a:r>
            <a:r>
              <a:rPr lang="en-US" b="1" dirty="0">
                <a:latin typeface="Tempus Sans ITC" panose="04020404030D07020202" pitchFamily="82" charset="0"/>
              </a:rPr>
              <a:t>love</a:t>
            </a:r>
            <a:r>
              <a:rPr lang="en-US" dirty="0">
                <a:latin typeface="Tempus Sans ITC" panose="04020404030D07020202" pitchFamily="82" charset="0"/>
              </a:rPr>
              <a:t>, </a:t>
            </a:r>
            <a:r>
              <a:rPr lang="en-US" b="1" dirty="0">
                <a:latin typeface="Tempus Sans ITC" panose="04020404030D07020202" pitchFamily="82" charset="0"/>
              </a:rPr>
              <a:t>determination</a:t>
            </a:r>
            <a:r>
              <a:rPr lang="en-US" dirty="0">
                <a:latin typeface="Tempus Sans ITC" panose="04020404030D07020202" pitchFamily="82" charset="0"/>
              </a:rPr>
              <a:t> &amp; </a:t>
            </a:r>
            <a:r>
              <a:rPr lang="en-US" b="1" dirty="0">
                <a:latin typeface="Tempus Sans ITC" panose="04020404030D07020202" pitchFamily="82" charset="0"/>
              </a:rPr>
              <a:t>passion</a:t>
            </a:r>
            <a:r>
              <a:rPr lang="en-US" dirty="0">
                <a:latin typeface="Tempus Sans ITC" panose="04020404030D07020202" pitchFamily="82" charset="0"/>
              </a:rPr>
              <a:t>.</a:t>
            </a:r>
          </a:p>
          <a:p>
            <a:pPr marL="0" indent="0">
              <a:lnSpc>
                <a:spcPct val="120000"/>
              </a:lnSpc>
              <a:buNone/>
            </a:pPr>
            <a:endParaRPr lang="en-US" sz="2300" dirty="0">
              <a:latin typeface="Brush Script MT" panose="03060802040406070304" pitchFamily="66" charset="0"/>
            </a:endParaRPr>
          </a:p>
          <a:p>
            <a:pPr marL="0" indent="0">
              <a:lnSpc>
                <a:spcPct val="120000"/>
              </a:lnSpc>
              <a:buNone/>
            </a:pPr>
            <a:r>
              <a:rPr lang="en-US" b="1" dirty="0">
                <a:solidFill>
                  <a:schemeClr val="bg1">
                    <a:lumMod val="50000"/>
                  </a:schemeClr>
                </a:solidFill>
              </a:rPr>
              <a:t>Overcoming Challenges</a:t>
            </a:r>
            <a:endParaRPr lang="en-US" b="1" dirty="0">
              <a:solidFill>
                <a:schemeClr val="bg1">
                  <a:lumMod val="50000"/>
                </a:schemeClr>
              </a:solidFill>
              <a:latin typeface="Brush Script MT" panose="03060802040406070304" pitchFamily="66" charset="0"/>
            </a:endParaRPr>
          </a:p>
          <a:p>
            <a:pPr>
              <a:lnSpc>
                <a:spcPct val="120000"/>
              </a:lnSpc>
            </a:pPr>
            <a:r>
              <a:rPr lang="en-US" dirty="0">
                <a:latin typeface="Tempus Sans ITC" panose="04020404030D07020202" pitchFamily="82" charset="0"/>
              </a:rPr>
              <a:t>Inspire us to remain </a:t>
            </a:r>
            <a:r>
              <a:rPr lang="en-US" b="1" dirty="0">
                <a:latin typeface="Tempus Sans ITC" panose="04020404030D07020202" pitchFamily="82" charset="0"/>
              </a:rPr>
              <a:t>steadfast</a:t>
            </a:r>
            <a:br>
              <a:rPr lang="en-US" b="1" dirty="0">
                <a:latin typeface="Tempus Sans ITC" panose="04020404030D07020202" pitchFamily="82" charset="0"/>
              </a:rPr>
            </a:br>
            <a:r>
              <a:rPr lang="en-US" b="1" dirty="0">
                <a:latin typeface="Tempus Sans ITC" panose="04020404030D07020202" pitchFamily="82" charset="0"/>
              </a:rPr>
              <a:t>in Christ </a:t>
            </a:r>
            <a:r>
              <a:rPr lang="en-US" dirty="0">
                <a:latin typeface="Tempus Sans ITC" panose="04020404030D07020202" pitchFamily="82" charset="0"/>
              </a:rPr>
              <a:t>amidst difficulties.</a:t>
            </a:r>
          </a:p>
          <a:p>
            <a:pPr marL="0" indent="0">
              <a:lnSpc>
                <a:spcPct val="120000"/>
              </a:lnSpc>
              <a:buNone/>
            </a:pPr>
            <a:endParaRPr lang="en-US" sz="2300" dirty="0">
              <a:latin typeface="Brush Script MT" panose="03060802040406070304" pitchFamily="66" charset="0"/>
            </a:endParaRPr>
          </a:p>
          <a:p>
            <a:pPr marL="0" indent="0">
              <a:lnSpc>
                <a:spcPct val="120000"/>
              </a:lnSpc>
              <a:buNone/>
            </a:pPr>
            <a:r>
              <a:rPr lang="en-US" b="1" dirty="0">
                <a:solidFill>
                  <a:schemeClr val="bg1">
                    <a:lumMod val="50000"/>
                  </a:schemeClr>
                </a:solidFill>
              </a:rPr>
              <a:t>Our Mission</a:t>
            </a:r>
            <a:endParaRPr lang="en-US" b="1" dirty="0">
              <a:solidFill>
                <a:schemeClr val="bg1">
                  <a:lumMod val="50000"/>
                </a:schemeClr>
              </a:solidFill>
              <a:latin typeface="Brush Script MT" panose="03060802040406070304" pitchFamily="66" charset="0"/>
            </a:endParaRPr>
          </a:p>
          <a:p>
            <a:pPr>
              <a:lnSpc>
                <a:spcPct val="120000"/>
              </a:lnSpc>
            </a:pPr>
            <a:r>
              <a:rPr lang="en-US" dirty="0">
                <a:latin typeface="Tempus Sans ITC" panose="04020404030D07020202" pitchFamily="82" charset="0"/>
              </a:rPr>
              <a:t>Be </a:t>
            </a:r>
            <a:r>
              <a:rPr lang="en-US" b="1" dirty="0">
                <a:latin typeface="Tempus Sans ITC" panose="04020404030D07020202" pitchFamily="82" charset="0"/>
              </a:rPr>
              <a:t>faithful witnesses</a:t>
            </a:r>
            <a:r>
              <a:rPr lang="en-US" dirty="0">
                <a:latin typeface="Tempus Sans ITC" panose="04020404030D07020202" pitchFamily="82" charset="0"/>
              </a:rPr>
              <a:t>, and bring others to Christ, continuing the work to make disciples of all nations.</a:t>
            </a:r>
          </a:p>
        </p:txBody>
      </p:sp>
      <p:pic>
        <p:nvPicPr>
          <p:cNvPr id="3074" name="Picture 2" descr="Sts Peter &amp; Paul ">
            <a:extLst>
              <a:ext uri="{FF2B5EF4-FFF2-40B4-BE49-F238E27FC236}">
                <a16:creationId xmlns:a16="http://schemas.microsoft.com/office/drawing/2014/main" id="{44723180-BF71-57F7-0B28-0739EAD181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
          <a:stretch>
            <a:fillRect/>
          </a:stretch>
        </p:blipFill>
        <p:spPr bwMode="auto">
          <a:xfrm>
            <a:off x="28713" y="-25400"/>
            <a:ext cx="4127497"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315BB4D-5BA8-645A-FD66-DFEB40FA2378}"/>
              </a:ext>
            </a:extLst>
          </p:cNvPr>
          <p:cNvSpPr/>
          <p:nvPr/>
        </p:nvSpPr>
        <p:spPr>
          <a:xfrm>
            <a:off x="89916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E82F7AAD-9CCD-C69F-E711-74ED2AC246BD}"/>
              </a:ext>
            </a:extLst>
          </p:cNvPr>
          <p:cNvSpPr/>
          <p:nvPr/>
        </p:nvSpPr>
        <p:spPr>
          <a:xfrm>
            <a:off x="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F5373599-5BFD-5357-26AC-B7C2FFDF5369}"/>
              </a:ext>
            </a:extLst>
          </p:cNvPr>
          <p:cNvSpPr/>
          <p:nvPr/>
        </p:nvSpPr>
        <p:spPr>
          <a:xfrm>
            <a:off x="4051297"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5965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95107-0792-FA0B-CBC4-7B0BBCB91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B0C91-B2EA-C8B4-4BD1-616C87FB44DC}"/>
              </a:ext>
            </a:extLst>
          </p:cNvPr>
          <p:cNvSpPr>
            <a:spLocks noGrp="1"/>
          </p:cNvSpPr>
          <p:nvPr>
            <p:ph type="title"/>
          </p:nvPr>
        </p:nvSpPr>
        <p:spPr/>
        <p:txBody>
          <a:bodyPr>
            <a:normAutofit/>
          </a:bodyPr>
          <a:lstStyle/>
          <a:p>
            <a:r>
              <a:rPr lang="en-US" dirty="0">
                <a:solidFill>
                  <a:srgbClr val="C00000"/>
                </a:solidFill>
                <a:latin typeface="Brush Script MT" panose="03060802040406070304" pitchFamily="66" charset="0"/>
              </a:rPr>
              <a:t>There’s a lot more to this story!</a:t>
            </a:r>
          </a:p>
        </p:txBody>
      </p:sp>
      <p:pic>
        <p:nvPicPr>
          <p:cNvPr id="6" name="Online Media 5" title="Interview with St Paul - Fr Daoud لقاء مع بولس الرسول">
            <a:hlinkClick r:id="" action="ppaction://media"/>
            <a:extLst>
              <a:ext uri="{FF2B5EF4-FFF2-40B4-BE49-F238E27FC236}">
                <a16:creationId xmlns:a16="http://schemas.microsoft.com/office/drawing/2014/main" id="{1704B604-2740-7D83-C018-4B4520D50F64}"/>
              </a:ext>
            </a:extLst>
          </p:cNvPr>
          <p:cNvPicPr>
            <a:picLocks noGrp="1" noRot="1" noChangeAspect="1"/>
          </p:cNvPicPr>
          <p:nvPr>
            <p:ph idx="1"/>
            <a:videoFile r:link="rId1"/>
          </p:nvPr>
        </p:nvPicPr>
        <p:blipFill>
          <a:blip r:embed="rId3"/>
          <a:stretch>
            <a:fillRect/>
          </a:stretch>
        </p:blipFill>
        <p:spPr>
          <a:xfrm>
            <a:off x="566738" y="1265237"/>
            <a:ext cx="8010525" cy="4525963"/>
          </a:xfrm>
          <a:prstGeom prst="rect">
            <a:avLst/>
          </a:prstGeom>
        </p:spPr>
      </p:pic>
      <p:sp>
        <p:nvSpPr>
          <p:cNvPr id="8" name="TextBox 7">
            <a:extLst>
              <a:ext uri="{FF2B5EF4-FFF2-40B4-BE49-F238E27FC236}">
                <a16:creationId xmlns:a16="http://schemas.microsoft.com/office/drawing/2014/main" id="{650C6A81-BBAE-B041-46C4-29C1E1B5B68C}"/>
              </a:ext>
            </a:extLst>
          </p:cNvPr>
          <p:cNvSpPr txBox="1"/>
          <p:nvPr/>
        </p:nvSpPr>
        <p:spPr>
          <a:xfrm>
            <a:off x="2057400" y="5867400"/>
            <a:ext cx="5334000" cy="923330"/>
          </a:xfrm>
          <a:prstGeom prst="rect">
            <a:avLst/>
          </a:prstGeom>
          <a:noFill/>
        </p:spPr>
        <p:txBody>
          <a:bodyPr wrap="square">
            <a:spAutoFit/>
          </a:bodyPr>
          <a:lstStyle/>
          <a:p>
            <a:pPr algn="ctr"/>
            <a:r>
              <a:rPr lang="en-CA" dirty="0"/>
              <a:t>Interview with Saint Paul by Father Dawoud Lamei [AR]</a:t>
            </a:r>
          </a:p>
          <a:p>
            <a:pPr algn="ctr"/>
            <a:endParaRPr lang="en-CA" dirty="0">
              <a:hlinkClick r:id="rId4"/>
            </a:endParaRPr>
          </a:p>
          <a:p>
            <a:pPr algn="ctr"/>
            <a:r>
              <a:rPr lang="en-CA" dirty="0">
                <a:hlinkClick r:id="rId4"/>
              </a:rPr>
              <a:t>youtube.com/watch?v=FUfjNlEaeA0</a:t>
            </a:r>
            <a:endParaRPr lang="en-CA" dirty="0"/>
          </a:p>
        </p:txBody>
      </p:sp>
    </p:spTree>
    <p:extLst>
      <p:ext uri="{BB962C8B-B14F-4D97-AF65-F5344CB8AC3E}">
        <p14:creationId xmlns:p14="http://schemas.microsoft.com/office/powerpoint/2010/main" val="31555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E5A74-4468-B38F-0DB9-A40DB6CF0949}"/>
            </a:ext>
          </a:extLst>
        </p:cNvPr>
        <p:cNvGrpSpPr/>
        <p:nvPr/>
      </p:nvGrpSpPr>
      <p:grpSpPr>
        <a:xfrm>
          <a:off x="0" y="0"/>
          <a:ext cx="0" cy="0"/>
          <a:chOff x="0" y="0"/>
          <a:chExt cx="0" cy="0"/>
        </a:xfrm>
      </p:grpSpPr>
      <p:pic>
        <p:nvPicPr>
          <p:cNvPr id="5124" name="Picture 4" descr="About St. Paul, Journey to Rome, Seleucia Pieria, Antioch on the Orontes,  City of St. Paul, Traveling in St. Pauls Time, About St. Paul, Journeys of  St. Paul, Biblical tour guide, biblical">
            <a:extLst>
              <a:ext uri="{FF2B5EF4-FFF2-40B4-BE49-F238E27FC236}">
                <a16:creationId xmlns:a16="http://schemas.microsoft.com/office/drawing/2014/main" id="{D9D8536D-3F11-CB8B-F1D1-88AD76EFF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29147"/>
            <a:ext cx="9615131"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A9D299-9E85-A890-8DFF-22B9A353065E}"/>
              </a:ext>
            </a:extLst>
          </p:cNvPr>
          <p:cNvSpPr>
            <a:spLocks noGrp="1"/>
          </p:cNvSpPr>
          <p:nvPr>
            <p:ph type="title"/>
          </p:nvPr>
        </p:nvSpPr>
        <p:spPr>
          <a:xfrm>
            <a:off x="457200" y="76200"/>
            <a:ext cx="8229600" cy="1341438"/>
          </a:xfrm>
        </p:spPr>
        <p:txBody>
          <a:bodyPr>
            <a:noAutofit/>
          </a:bodyPr>
          <a:lstStyle/>
          <a:p>
            <a:r>
              <a:rPr lang="en-CA" sz="8000" dirty="0">
                <a:solidFill>
                  <a:srgbClr val="FFFFFF"/>
                </a:solidFill>
                <a:effectLst>
                  <a:outerShdw blurRad="38100" dist="38100" dir="2700000" algn="tl">
                    <a:srgbClr val="000000">
                      <a:alpha val="43137"/>
                    </a:srgbClr>
                  </a:outerShdw>
                </a:effectLst>
                <a:latin typeface="Brush Script MT" panose="03060802040406070304" pitchFamily="66" charset="0"/>
              </a:rPr>
              <a:t>Romans 1:7</a:t>
            </a:r>
          </a:p>
        </p:txBody>
      </p:sp>
      <p:sp>
        <p:nvSpPr>
          <p:cNvPr id="3" name="Content Placeholder 2">
            <a:extLst>
              <a:ext uri="{FF2B5EF4-FFF2-40B4-BE49-F238E27FC236}">
                <a16:creationId xmlns:a16="http://schemas.microsoft.com/office/drawing/2014/main" id="{B28BBBA3-2A54-C340-1F92-17F0A490EA55}"/>
              </a:ext>
            </a:extLst>
          </p:cNvPr>
          <p:cNvSpPr>
            <a:spLocks noGrp="1"/>
          </p:cNvSpPr>
          <p:nvPr>
            <p:ph idx="1"/>
          </p:nvPr>
        </p:nvSpPr>
        <p:spPr>
          <a:xfrm>
            <a:off x="457200" y="1404938"/>
            <a:ext cx="8229600" cy="4462462"/>
          </a:xfrm>
          <a:solidFill>
            <a:srgbClr val="3399FF">
              <a:alpha val="74902"/>
            </a:srgbClr>
          </a:solidFill>
        </p:spPr>
        <p:txBody>
          <a:bodyPr anchor="ctr" anchorCtr="0">
            <a:normAutofit fontScale="77500" lnSpcReduction="20000"/>
          </a:bodyPr>
          <a:lstStyle/>
          <a:p>
            <a:pPr marL="0" indent="0" algn="ctr">
              <a:buNone/>
            </a:pPr>
            <a:r>
              <a:rPr lang="en-US" sz="720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“To all who are in Rome, beloved of God, called to be </a:t>
            </a:r>
            <a:r>
              <a:rPr lang="en-US" sz="7200" b="1"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saints</a:t>
            </a:r>
            <a:r>
              <a:rPr lang="en-US" sz="720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a:t>
            </a:r>
          </a:p>
          <a:p>
            <a:pPr marL="0" indent="0" algn="ctr">
              <a:buNone/>
            </a:pPr>
            <a:r>
              <a:rPr lang="en-US" sz="7200" b="1"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Grace</a:t>
            </a:r>
            <a:r>
              <a:rPr lang="en-US" sz="720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to you and </a:t>
            </a:r>
            <a:r>
              <a:rPr lang="en-US" sz="7200" b="1"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peace</a:t>
            </a:r>
            <a:r>
              <a:rPr lang="en-US" sz="720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 from God our Father and the Lord Jesus Christ.”</a:t>
            </a:r>
            <a:endParaRPr lang="en-CA" sz="720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87299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D8384-060F-BED9-DCBF-21D5C4B00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11F22-BF20-567D-98A7-8A91A015E4F8}"/>
              </a:ext>
            </a:extLst>
          </p:cNvPr>
          <p:cNvSpPr>
            <a:spLocks noGrp="1"/>
          </p:cNvSpPr>
          <p:nvPr>
            <p:ph type="title"/>
          </p:nvPr>
        </p:nvSpPr>
        <p:spPr>
          <a:xfrm>
            <a:off x="457200" y="274638"/>
            <a:ext cx="8229600" cy="639762"/>
          </a:xfrm>
        </p:spPr>
        <p:txBody>
          <a:bodyPr>
            <a:normAutofit fontScale="90000"/>
          </a:bodyPr>
          <a:lstStyle/>
          <a:p>
            <a:r>
              <a:rPr lang="en-US" dirty="0">
                <a:solidFill>
                  <a:srgbClr val="C00000"/>
                </a:solidFill>
                <a:latin typeface="Brush Script MT" panose="03060802040406070304" pitchFamily="66" charset="0"/>
              </a:rPr>
              <a:t>The Church of Rome</a:t>
            </a:r>
          </a:p>
        </p:txBody>
      </p:sp>
      <p:sp>
        <p:nvSpPr>
          <p:cNvPr id="3" name="Content Placeholder 2">
            <a:extLst>
              <a:ext uri="{FF2B5EF4-FFF2-40B4-BE49-F238E27FC236}">
                <a16:creationId xmlns:a16="http://schemas.microsoft.com/office/drawing/2014/main" id="{47E17885-AAAE-7966-EA08-5D2F7A25574E}"/>
              </a:ext>
            </a:extLst>
          </p:cNvPr>
          <p:cNvSpPr>
            <a:spLocks noGrp="1"/>
          </p:cNvSpPr>
          <p:nvPr>
            <p:ph idx="1"/>
          </p:nvPr>
        </p:nvSpPr>
        <p:spPr>
          <a:xfrm>
            <a:off x="457200" y="1066800"/>
            <a:ext cx="8229600" cy="5562600"/>
          </a:xfrm>
        </p:spPr>
        <p:txBody>
          <a:bodyPr>
            <a:normAutofit fontScale="77500" lnSpcReduction="20000"/>
          </a:bodyPr>
          <a:lstStyle/>
          <a:p>
            <a:r>
              <a:rPr lang="en-US" dirty="0"/>
              <a:t>Visitors from Rome were visiting Jerusalem at Pentecost (Act 2); some were baptized, and later returned to Rome.</a:t>
            </a:r>
          </a:p>
          <a:p>
            <a:r>
              <a:rPr lang="en-US" dirty="0"/>
              <a:t>Also, following Saint Stephen’s martyrdom, some Christians fled to Rome and preached the Gospel there.</a:t>
            </a:r>
          </a:p>
          <a:p>
            <a:r>
              <a:rPr lang="en-US" dirty="0"/>
              <a:t>Paul’s letter to the Romans was written before he visited Rome, though he personally knew many Roman Christians.</a:t>
            </a:r>
          </a:p>
          <a:p>
            <a:r>
              <a:rPr lang="en-US" dirty="0"/>
              <a:t>There Roman Church had a mixed population, and was at risk of being split between those of Jewish &amp; Gentile origin.</a:t>
            </a:r>
          </a:p>
          <a:p>
            <a:r>
              <a:rPr lang="en-US" dirty="0"/>
              <a:t>Some Christians with Jewish background were preaching that the Jewish Law &amp; Circumcision must be kept; Paul wanted to correct this wrong teaching.</a:t>
            </a:r>
          </a:p>
          <a:p>
            <a:r>
              <a:rPr lang="en-US" dirty="0"/>
              <a:t>Paul explains how both Jews &amp; Gentiles</a:t>
            </a:r>
            <a:br>
              <a:rPr lang="en-US" dirty="0"/>
            </a:br>
            <a:r>
              <a:rPr lang="en-US" dirty="0"/>
              <a:t> are </a:t>
            </a:r>
            <a:r>
              <a:rPr lang="en-US" b="1" dirty="0"/>
              <a:t>justified by faith </a:t>
            </a:r>
            <a:r>
              <a:rPr lang="en-US" dirty="0"/>
              <a:t>and are </a:t>
            </a:r>
            <a:r>
              <a:rPr lang="en-US" b="1" dirty="0"/>
              <a:t>united in Christ</a:t>
            </a:r>
            <a:r>
              <a:rPr lang="en-US" dirty="0"/>
              <a:t>.</a:t>
            </a:r>
          </a:p>
          <a:p>
            <a:r>
              <a:rPr lang="en-US" dirty="0"/>
              <a:t>Despite the tension in Rome, Paul speaks highly of the Roman Church, saying that their faith was “proclaimed throughout the world” (Romans 1:8)</a:t>
            </a:r>
          </a:p>
        </p:txBody>
      </p:sp>
    </p:spTree>
    <p:extLst>
      <p:ext uri="{BB962C8B-B14F-4D97-AF65-F5344CB8AC3E}">
        <p14:creationId xmlns:p14="http://schemas.microsoft.com/office/powerpoint/2010/main" val="80598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9B71A-9D87-C943-A120-8F8F3AC64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1E177-155F-0493-CFE0-F3F834EE4A18}"/>
              </a:ext>
            </a:extLst>
          </p:cNvPr>
          <p:cNvSpPr>
            <a:spLocks noGrp="1"/>
          </p:cNvSpPr>
          <p:nvPr>
            <p:ph type="title"/>
          </p:nvPr>
        </p:nvSpPr>
        <p:spPr>
          <a:xfrm>
            <a:off x="457200" y="152400"/>
            <a:ext cx="8229600" cy="967341"/>
          </a:xfrm>
        </p:spPr>
        <p:txBody>
          <a:bodyPr>
            <a:normAutofit/>
          </a:bodyPr>
          <a:lstStyle/>
          <a:p>
            <a:r>
              <a:rPr lang="en-US" dirty="0">
                <a:solidFill>
                  <a:srgbClr val="C00000"/>
                </a:solidFill>
                <a:latin typeface="Brush Script MT" panose="03060802040406070304" pitchFamily="66" charset="0"/>
              </a:rPr>
              <a:t>Key Themes in the Book of Romans</a:t>
            </a:r>
          </a:p>
        </p:txBody>
      </p:sp>
      <p:sp>
        <p:nvSpPr>
          <p:cNvPr id="3" name="Content Placeholder 2">
            <a:extLst>
              <a:ext uri="{FF2B5EF4-FFF2-40B4-BE49-F238E27FC236}">
                <a16:creationId xmlns:a16="http://schemas.microsoft.com/office/drawing/2014/main" id="{1E6B2F68-8D78-5F3F-AF35-71CDE64FC73C}"/>
              </a:ext>
            </a:extLst>
          </p:cNvPr>
          <p:cNvSpPr>
            <a:spLocks noGrp="1"/>
          </p:cNvSpPr>
          <p:nvPr>
            <p:ph idx="1"/>
          </p:nvPr>
        </p:nvSpPr>
        <p:spPr>
          <a:xfrm>
            <a:off x="457200" y="1241980"/>
            <a:ext cx="8153400" cy="5463619"/>
          </a:xfrm>
        </p:spPr>
        <p:txBody>
          <a:bodyPr numCol="1">
            <a:normAutofit lnSpcReduction="10000"/>
          </a:bodyPr>
          <a:lstStyle/>
          <a:p>
            <a:pPr marL="0" indent="0">
              <a:buNone/>
            </a:pPr>
            <a:r>
              <a:rPr lang="en-US" b="1" cap="small" dirty="0">
                <a:solidFill>
                  <a:srgbClr val="0070C0"/>
                </a:solidFill>
              </a:rPr>
              <a:t>Explains why &amp; how the Gospel of Christ</a:t>
            </a:r>
            <a:br>
              <a:rPr lang="en-US" b="1" cap="small" dirty="0">
                <a:solidFill>
                  <a:srgbClr val="0070C0"/>
                </a:solidFill>
              </a:rPr>
            </a:br>
            <a:r>
              <a:rPr lang="en-US" b="1" cap="small" dirty="0">
                <a:solidFill>
                  <a:srgbClr val="0070C0"/>
                </a:solidFill>
              </a:rPr>
              <a:t> is God’s </a:t>
            </a:r>
            <a:r>
              <a:rPr lang="en-US" b="1" u="sng" cap="small" dirty="0">
                <a:solidFill>
                  <a:srgbClr val="0070C0"/>
                </a:solidFill>
              </a:rPr>
              <a:t>power</a:t>
            </a:r>
            <a:r>
              <a:rPr lang="en-US" b="1" cap="small" dirty="0">
                <a:solidFill>
                  <a:srgbClr val="0070C0"/>
                </a:solidFill>
              </a:rPr>
              <a:t> to </a:t>
            </a:r>
            <a:r>
              <a:rPr lang="en-US" b="1" u="sng" cap="small" dirty="0">
                <a:solidFill>
                  <a:srgbClr val="0070C0"/>
                </a:solidFill>
              </a:rPr>
              <a:t>save</a:t>
            </a:r>
            <a:r>
              <a:rPr lang="en-US" b="1" cap="small" dirty="0">
                <a:solidFill>
                  <a:srgbClr val="0070C0"/>
                </a:solidFill>
              </a:rPr>
              <a:t> those who </a:t>
            </a:r>
            <a:r>
              <a:rPr lang="en-US" b="1" u="sng" cap="small" dirty="0">
                <a:solidFill>
                  <a:srgbClr val="0070C0"/>
                </a:solidFill>
              </a:rPr>
              <a:t>believe</a:t>
            </a:r>
            <a:r>
              <a:rPr lang="en-US" b="1" cap="small" dirty="0">
                <a:solidFill>
                  <a:srgbClr val="0070C0"/>
                </a:solidFill>
              </a:rPr>
              <a:t>.</a:t>
            </a:r>
          </a:p>
          <a:p>
            <a:pPr>
              <a:buClr>
                <a:srgbClr val="A6A6A6"/>
              </a:buClr>
            </a:pPr>
            <a:r>
              <a:rPr lang="en-US" dirty="0"/>
              <a:t>God’s </a:t>
            </a:r>
            <a:r>
              <a:rPr lang="en-US" b="1" dirty="0"/>
              <a:t>Righteousness</a:t>
            </a:r>
          </a:p>
          <a:p>
            <a:pPr>
              <a:buClr>
                <a:srgbClr val="A6A6A6"/>
              </a:buClr>
            </a:pPr>
            <a:r>
              <a:rPr lang="en-US" dirty="0"/>
              <a:t>Justification by </a:t>
            </a:r>
            <a:r>
              <a:rPr lang="en-US" b="1" dirty="0"/>
              <a:t>Faith</a:t>
            </a:r>
          </a:p>
          <a:p>
            <a:pPr>
              <a:buClr>
                <a:srgbClr val="A6A6A6"/>
              </a:buClr>
            </a:pPr>
            <a:r>
              <a:rPr lang="en-US" b="1" dirty="0"/>
              <a:t>All</a:t>
            </a:r>
            <a:r>
              <a:rPr lang="en-US" dirty="0"/>
              <a:t> have </a:t>
            </a:r>
            <a:r>
              <a:rPr lang="en-US" u="sng" dirty="0"/>
              <a:t>sinned</a:t>
            </a:r>
            <a:br>
              <a:rPr lang="en-US" dirty="0"/>
            </a:br>
            <a:r>
              <a:rPr lang="en-US" dirty="0">
                <a:solidFill>
                  <a:schemeClr val="bg1">
                    <a:lumMod val="75000"/>
                  </a:schemeClr>
                </a:solidFill>
                <a:latin typeface="Brush Script MT" panose="03060802040406070304" pitchFamily="66" charset="0"/>
              </a:rPr>
              <a:t>(both Jews &amp; Gentiles)</a:t>
            </a:r>
          </a:p>
          <a:p>
            <a:pPr>
              <a:buClr>
                <a:srgbClr val="A6A6A6"/>
              </a:buClr>
            </a:pPr>
            <a:r>
              <a:rPr lang="en-US" b="1" dirty="0"/>
              <a:t>All</a:t>
            </a:r>
            <a:r>
              <a:rPr lang="en-US" dirty="0"/>
              <a:t> need grace</a:t>
            </a:r>
          </a:p>
          <a:p>
            <a:pPr>
              <a:buClr>
                <a:srgbClr val="A6A6A6"/>
              </a:buClr>
            </a:pPr>
            <a:r>
              <a:rPr lang="en-US" dirty="0"/>
              <a:t>Life in the </a:t>
            </a:r>
            <a:r>
              <a:rPr lang="en-US" b="1" dirty="0"/>
              <a:t>Spirit</a:t>
            </a:r>
          </a:p>
          <a:p>
            <a:pPr>
              <a:buClr>
                <a:srgbClr val="A6A6A6"/>
              </a:buClr>
            </a:pPr>
            <a:r>
              <a:rPr lang="en-US" dirty="0"/>
              <a:t>God's </a:t>
            </a:r>
            <a:r>
              <a:rPr lang="en-US" b="1" dirty="0"/>
              <a:t>Faithfulness</a:t>
            </a:r>
          </a:p>
          <a:p>
            <a:pPr>
              <a:buClr>
                <a:srgbClr val="A6A6A6"/>
              </a:buClr>
            </a:pPr>
            <a:r>
              <a:rPr lang="en-US" b="1" dirty="0"/>
              <a:t>Unity</a:t>
            </a:r>
            <a:r>
              <a:rPr lang="en-US" dirty="0"/>
              <a:t> of the Church</a:t>
            </a:r>
          </a:p>
        </p:txBody>
      </p:sp>
      <p:pic>
        <p:nvPicPr>
          <p:cNvPr id="4" name="Picture 6" descr="This may contain: the just shall live by faith">
            <a:extLst>
              <a:ext uri="{FF2B5EF4-FFF2-40B4-BE49-F238E27FC236}">
                <a16:creationId xmlns:a16="http://schemas.microsoft.com/office/drawing/2014/main" id="{08879DDB-3D00-2D8C-6141-08CA94CB13E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4390748" y="2590800"/>
            <a:ext cx="4536501" cy="2915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990CFC-DD25-9932-2B10-9C6B6E5A0EA3}"/>
              </a:ext>
            </a:extLst>
          </p:cNvPr>
          <p:cNvSpPr txBox="1"/>
          <p:nvPr/>
        </p:nvSpPr>
        <p:spPr>
          <a:xfrm>
            <a:off x="4419600" y="5867400"/>
            <a:ext cx="4572000" cy="861774"/>
          </a:xfrm>
          <a:prstGeom prst="rect">
            <a:avLst/>
          </a:prstGeom>
          <a:noFill/>
        </p:spPr>
        <p:txBody>
          <a:bodyPr wrap="square">
            <a:spAutoFit/>
          </a:bodyPr>
          <a:lstStyle/>
          <a:p>
            <a:r>
              <a:rPr lang="en-US" b="1" i="1" dirty="0">
                <a:solidFill>
                  <a:srgbClr val="0070C0"/>
                </a:solidFill>
                <a:effectLst/>
              </a:rPr>
              <a:t>“… the gospel of Christ, for it is the </a:t>
            </a:r>
            <a:r>
              <a:rPr lang="en-US" b="1" i="1" u="sng" dirty="0">
                <a:solidFill>
                  <a:srgbClr val="0070C0"/>
                </a:solidFill>
                <a:effectLst/>
              </a:rPr>
              <a:t>power</a:t>
            </a:r>
            <a:r>
              <a:rPr lang="en-US" b="1" i="1" dirty="0">
                <a:solidFill>
                  <a:srgbClr val="0070C0"/>
                </a:solidFill>
                <a:effectLst/>
              </a:rPr>
              <a:t> of God to </a:t>
            </a:r>
            <a:r>
              <a:rPr lang="en-US" b="1" i="1" u="sng" dirty="0">
                <a:solidFill>
                  <a:srgbClr val="0070C0"/>
                </a:solidFill>
                <a:effectLst/>
              </a:rPr>
              <a:t>salvation</a:t>
            </a:r>
            <a:r>
              <a:rPr lang="en-US" b="1" i="1" dirty="0">
                <a:solidFill>
                  <a:srgbClr val="0070C0"/>
                </a:solidFill>
                <a:effectLst/>
              </a:rPr>
              <a:t> for everyone who </a:t>
            </a:r>
            <a:r>
              <a:rPr lang="en-US" b="1" i="1" u="sng" dirty="0">
                <a:solidFill>
                  <a:srgbClr val="0070C0"/>
                </a:solidFill>
                <a:effectLst/>
              </a:rPr>
              <a:t>believes</a:t>
            </a:r>
            <a:r>
              <a:rPr lang="en-US" b="1" i="1" dirty="0">
                <a:solidFill>
                  <a:srgbClr val="0070C0"/>
                </a:solidFill>
                <a:effectLst/>
              </a:rPr>
              <a:t>”</a:t>
            </a:r>
          </a:p>
          <a:p>
            <a:pPr algn="r"/>
            <a:r>
              <a:rPr lang="en-US" sz="1400" dirty="0">
                <a:solidFill>
                  <a:schemeClr val="bg1">
                    <a:lumMod val="50000"/>
                  </a:schemeClr>
                </a:solidFill>
              </a:rPr>
              <a:t>Romans 1:16</a:t>
            </a:r>
            <a:endParaRPr lang="en-CA" sz="1400" dirty="0">
              <a:solidFill>
                <a:schemeClr val="bg1">
                  <a:lumMod val="50000"/>
                </a:schemeClr>
              </a:solidFill>
            </a:endParaRPr>
          </a:p>
        </p:txBody>
      </p:sp>
      <p:sp>
        <p:nvSpPr>
          <p:cNvPr id="7" name="Rectangle: Rounded Corners 6">
            <a:extLst>
              <a:ext uri="{FF2B5EF4-FFF2-40B4-BE49-F238E27FC236}">
                <a16:creationId xmlns:a16="http://schemas.microsoft.com/office/drawing/2014/main" id="{058D764F-269F-D164-CD10-918D3263BE58}"/>
              </a:ext>
            </a:extLst>
          </p:cNvPr>
          <p:cNvSpPr/>
          <p:nvPr/>
        </p:nvSpPr>
        <p:spPr>
          <a:xfrm>
            <a:off x="381000" y="1241980"/>
            <a:ext cx="7086600" cy="967820"/>
          </a:xfrm>
          <a:prstGeom prst="roundRect">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4D86CEB2-3F29-A072-CA48-ABA5E6AC6711}"/>
              </a:ext>
            </a:extLst>
          </p:cNvPr>
          <p:cNvSpPr/>
          <p:nvPr/>
        </p:nvSpPr>
        <p:spPr>
          <a:xfrm>
            <a:off x="4343399" y="5822910"/>
            <a:ext cx="4661497" cy="967820"/>
          </a:xfrm>
          <a:prstGeom prst="roundRect">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BD8E0880-D04B-6FE2-8238-550821AC3278}"/>
              </a:ext>
            </a:extLst>
          </p:cNvPr>
          <p:cNvCxnSpPr>
            <a:cxnSpLocks/>
          </p:cNvCxnSpPr>
          <p:nvPr/>
        </p:nvCxnSpPr>
        <p:spPr>
          <a:xfrm>
            <a:off x="618293" y="2209800"/>
            <a:ext cx="0" cy="41910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DE814A79-06BD-DE39-6683-3EE12FFD4851}"/>
              </a:ext>
            </a:extLst>
          </p:cNvPr>
          <p:cNvCxnSpPr/>
          <p:nvPr/>
        </p:nvCxnSpPr>
        <p:spPr>
          <a:xfrm>
            <a:off x="618293" y="6400800"/>
            <a:ext cx="372510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537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AD2B8-24C7-6DA9-A0C0-EA372BF87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E9462-6F01-AD54-FC16-7D530FEEFE9A}"/>
              </a:ext>
            </a:extLst>
          </p:cNvPr>
          <p:cNvSpPr>
            <a:spLocks noGrp="1"/>
          </p:cNvSpPr>
          <p:nvPr>
            <p:ph type="title"/>
          </p:nvPr>
        </p:nvSpPr>
        <p:spPr/>
        <p:txBody>
          <a:bodyPr>
            <a:normAutofit/>
          </a:bodyPr>
          <a:lstStyle/>
          <a:p>
            <a:r>
              <a:rPr lang="en-US" dirty="0">
                <a:solidFill>
                  <a:srgbClr val="C00000"/>
                </a:solidFill>
                <a:latin typeface="Brush Script MT" panose="03060802040406070304" pitchFamily="66" charset="0"/>
              </a:rPr>
              <a:t>Saint Paul’s Epistle to the Romans</a:t>
            </a:r>
          </a:p>
        </p:txBody>
      </p:sp>
      <p:sp>
        <p:nvSpPr>
          <p:cNvPr id="3" name="Content Placeholder 2">
            <a:extLst>
              <a:ext uri="{FF2B5EF4-FFF2-40B4-BE49-F238E27FC236}">
                <a16:creationId xmlns:a16="http://schemas.microsoft.com/office/drawing/2014/main" id="{5FDCBA3E-767E-72FB-E5BC-C7538CAFA48A}"/>
              </a:ext>
            </a:extLst>
          </p:cNvPr>
          <p:cNvSpPr>
            <a:spLocks noGrp="1"/>
          </p:cNvSpPr>
          <p:nvPr>
            <p:ph idx="1"/>
          </p:nvPr>
        </p:nvSpPr>
        <p:spPr>
          <a:xfrm>
            <a:off x="457200" y="1447800"/>
            <a:ext cx="8153400" cy="5257800"/>
          </a:xfrm>
        </p:spPr>
        <p:txBody>
          <a:bodyPr numCol="2">
            <a:normAutofit fontScale="92500" lnSpcReduction="10000"/>
          </a:bodyPr>
          <a:lstStyle/>
          <a:p>
            <a:r>
              <a:rPr lang="en-US" sz="2800" dirty="0"/>
              <a:t>Chapters 1-3</a:t>
            </a:r>
            <a:br>
              <a:rPr lang="en-US" dirty="0"/>
            </a:br>
            <a:r>
              <a:rPr lang="en-US" dirty="0">
                <a:solidFill>
                  <a:schemeClr val="bg1">
                    <a:lumMod val="50000"/>
                  </a:schemeClr>
                </a:solidFill>
              </a:rPr>
              <a:t>Righteousness</a:t>
            </a:r>
            <a:br>
              <a:rPr lang="en-US" b="1" dirty="0">
                <a:solidFill>
                  <a:schemeClr val="bg1">
                    <a:lumMod val="50000"/>
                  </a:schemeClr>
                </a:solidFill>
              </a:rPr>
            </a:br>
            <a:r>
              <a:rPr lang="en-US" b="1" dirty="0">
                <a:solidFill>
                  <a:schemeClr val="bg1">
                    <a:lumMod val="50000"/>
                  </a:schemeClr>
                </a:solidFill>
              </a:rPr>
              <a:t>Needed</a:t>
            </a:r>
            <a:br>
              <a:rPr lang="en-US" dirty="0"/>
            </a:br>
            <a:r>
              <a:rPr lang="en-US" u="sng" dirty="0">
                <a:solidFill>
                  <a:srgbClr val="0070C0"/>
                </a:solidFill>
                <a:latin typeface="Brush Script MT" panose="03060802040406070304" pitchFamily="66" charset="0"/>
              </a:rPr>
              <a:t>God’s Righteousness</a:t>
            </a:r>
            <a:r>
              <a:rPr lang="en-US" dirty="0">
                <a:solidFill>
                  <a:srgbClr val="0070C0"/>
                </a:solidFill>
                <a:latin typeface="Brush Script MT" panose="03060802040406070304" pitchFamily="66" charset="0"/>
              </a:rPr>
              <a:t>,</a:t>
            </a:r>
            <a:br>
              <a:rPr lang="en-US" dirty="0">
                <a:solidFill>
                  <a:srgbClr val="0070C0"/>
                </a:solidFill>
                <a:latin typeface="Brush Script MT" panose="03060802040406070304" pitchFamily="66" charset="0"/>
              </a:rPr>
            </a:br>
            <a:r>
              <a:rPr lang="en-US" dirty="0">
                <a:solidFill>
                  <a:srgbClr val="0070C0"/>
                </a:solidFill>
                <a:latin typeface="Brush Script MT" panose="03060802040406070304" pitchFamily="66" charset="0"/>
              </a:rPr>
              <a:t>All have Sinned,</a:t>
            </a:r>
            <a:br>
              <a:rPr lang="en-US" dirty="0">
                <a:solidFill>
                  <a:srgbClr val="0070C0"/>
                </a:solidFill>
                <a:latin typeface="Brush Script MT" panose="03060802040406070304" pitchFamily="66" charset="0"/>
              </a:rPr>
            </a:br>
            <a:r>
              <a:rPr lang="en-US" dirty="0">
                <a:solidFill>
                  <a:srgbClr val="0070C0"/>
                </a:solidFill>
                <a:latin typeface="Brush Script MT" panose="03060802040406070304" pitchFamily="66" charset="0"/>
              </a:rPr>
              <a:t>All need of Salvation</a:t>
            </a:r>
            <a:br>
              <a:rPr lang="en-US" dirty="0">
                <a:solidFill>
                  <a:srgbClr val="0070C0"/>
                </a:solidFill>
                <a:latin typeface="Brush Script MT" panose="03060802040406070304" pitchFamily="66" charset="0"/>
              </a:rPr>
            </a:br>
            <a:endParaRPr lang="en-US" dirty="0"/>
          </a:p>
          <a:p>
            <a:r>
              <a:rPr lang="en-US" sz="2800" dirty="0"/>
              <a:t>Chapters 4-8</a:t>
            </a:r>
            <a:br>
              <a:rPr lang="en-US" dirty="0"/>
            </a:br>
            <a:r>
              <a:rPr lang="en-US" dirty="0">
                <a:solidFill>
                  <a:schemeClr val="bg1">
                    <a:lumMod val="50000"/>
                  </a:schemeClr>
                </a:solidFill>
              </a:rPr>
              <a:t>Righteousness</a:t>
            </a:r>
            <a:r>
              <a:rPr lang="en-US" b="1" dirty="0">
                <a:solidFill>
                  <a:schemeClr val="bg1">
                    <a:lumMod val="50000"/>
                  </a:schemeClr>
                </a:solidFill>
              </a:rPr>
              <a:t> Provided</a:t>
            </a:r>
            <a:br>
              <a:rPr lang="en-US" dirty="0"/>
            </a:br>
            <a:r>
              <a:rPr lang="en-US" dirty="0">
                <a:solidFill>
                  <a:srgbClr val="0070C0"/>
                </a:solidFill>
                <a:latin typeface="Brush Script MT" panose="03060802040406070304" pitchFamily="66" charset="0"/>
              </a:rPr>
              <a:t>Justification by Faith,</a:t>
            </a:r>
            <a:br>
              <a:rPr lang="en-US" dirty="0">
                <a:solidFill>
                  <a:srgbClr val="0070C0"/>
                </a:solidFill>
                <a:latin typeface="Brush Script MT" panose="03060802040406070304" pitchFamily="66" charset="0"/>
              </a:rPr>
            </a:br>
            <a:r>
              <a:rPr lang="en-US" dirty="0">
                <a:solidFill>
                  <a:srgbClr val="0070C0"/>
                </a:solidFill>
                <a:latin typeface="Brush Script MT" panose="03060802040406070304" pitchFamily="66" charset="0"/>
              </a:rPr>
              <a:t>A New Life in Christ</a:t>
            </a:r>
          </a:p>
          <a:p>
            <a:r>
              <a:rPr lang="en-US" sz="2800" dirty="0"/>
              <a:t>Chapters 9-11</a:t>
            </a:r>
            <a:br>
              <a:rPr lang="en-US" dirty="0"/>
            </a:br>
            <a:r>
              <a:rPr lang="en-US" dirty="0">
                <a:solidFill>
                  <a:schemeClr val="bg1">
                    <a:lumMod val="50000"/>
                  </a:schemeClr>
                </a:solidFill>
              </a:rPr>
              <a:t>Righteousness</a:t>
            </a:r>
            <a:r>
              <a:rPr lang="en-US" b="1" dirty="0">
                <a:solidFill>
                  <a:schemeClr val="bg1">
                    <a:lumMod val="50000"/>
                  </a:schemeClr>
                </a:solidFill>
              </a:rPr>
              <a:t> Vindicated</a:t>
            </a:r>
            <a:br>
              <a:rPr lang="en-US" dirty="0"/>
            </a:br>
            <a:r>
              <a:rPr lang="en-US" dirty="0">
                <a:solidFill>
                  <a:srgbClr val="0070C0"/>
                </a:solidFill>
                <a:latin typeface="Brush Script MT" panose="03060802040406070304" pitchFamily="66" charset="0"/>
              </a:rPr>
              <a:t>God’s Promise to Israel.</a:t>
            </a:r>
            <a:br>
              <a:rPr lang="en-US" dirty="0">
                <a:solidFill>
                  <a:srgbClr val="0070C0"/>
                </a:solidFill>
                <a:latin typeface="Brush Script MT" panose="03060802040406070304" pitchFamily="66" charset="0"/>
              </a:rPr>
            </a:br>
            <a:r>
              <a:rPr lang="en-US" dirty="0">
                <a:solidFill>
                  <a:srgbClr val="0070C0"/>
                </a:solidFill>
                <a:latin typeface="Brush Script MT" panose="03060802040406070304" pitchFamily="66" charset="0"/>
              </a:rPr>
              <a:t>God’s Mercy to All</a:t>
            </a:r>
            <a:br>
              <a:rPr lang="en-US" dirty="0">
                <a:solidFill>
                  <a:srgbClr val="0070C0"/>
                </a:solidFill>
                <a:latin typeface="Brush Script MT" panose="03060802040406070304" pitchFamily="66" charset="0"/>
              </a:rPr>
            </a:br>
            <a:br>
              <a:rPr lang="en-US" dirty="0">
                <a:solidFill>
                  <a:srgbClr val="C00000"/>
                </a:solidFill>
              </a:rPr>
            </a:br>
            <a:endParaRPr lang="en-US" dirty="0">
              <a:solidFill>
                <a:srgbClr val="C00000"/>
              </a:solidFill>
            </a:endParaRPr>
          </a:p>
          <a:p>
            <a:r>
              <a:rPr lang="en-US" sz="2800" dirty="0"/>
              <a:t>Chapters 12-16</a:t>
            </a:r>
            <a:br>
              <a:rPr lang="en-US" dirty="0"/>
            </a:br>
            <a:r>
              <a:rPr lang="en-US" dirty="0">
                <a:solidFill>
                  <a:schemeClr val="bg1">
                    <a:lumMod val="50000"/>
                  </a:schemeClr>
                </a:solidFill>
              </a:rPr>
              <a:t>Righteousness</a:t>
            </a:r>
            <a:r>
              <a:rPr lang="en-US" b="1" dirty="0">
                <a:solidFill>
                  <a:schemeClr val="bg1">
                    <a:lumMod val="50000"/>
                  </a:schemeClr>
                </a:solidFill>
              </a:rPr>
              <a:t> Practiced</a:t>
            </a:r>
            <a:br>
              <a:rPr lang="en-US" dirty="0"/>
            </a:br>
            <a:r>
              <a:rPr lang="en-US" dirty="0">
                <a:solidFill>
                  <a:srgbClr val="0070C0"/>
                </a:solidFill>
                <a:latin typeface="Brush Script MT" panose="03060802040406070304" pitchFamily="66" charset="0"/>
              </a:rPr>
              <a:t>The Church </a:t>
            </a:r>
            <a:r>
              <a:rPr lang="en-US" u="sng" dirty="0">
                <a:solidFill>
                  <a:srgbClr val="0070C0"/>
                </a:solidFill>
                <a:latin typeface="Brush Script MT" panose="03060802040406070304" pitchFamily="66" charset="0"/>
              </a:rPr>
              <a:t>United</a:t>
            </a:r>
            <a:br>
              <a:rPr lang="en-US" u="sng" dirty="0">
                <a:solidFill>
                  <a:srgbClr val="0070C0"/>
                </a:solidFill>
                <a:latin typeface="Brush Script MT" panose="03060802040406070304" pitchFamily="66" charset="0"/>
              </a:rPr>
            </a:br>
            <a:r>
              <a:rPr lang="en-US" dirty="0">
                <a:solidFill>
                  <a:srgbClr val="0070C0"/>
                </a:solidFill>
                <a:latin typeface="Brush Script MT" panose="03060802040406070304" pitchFamily="66" charset="0"/>
              </a:rPr>
              <a:t> in Love and Service</a:t>
            </a:r>
            <a:endParaRPr lang="en-US" u="sng" dirty="0">
              <a:solidFill>
                <a:srgbClr val="0070C0"/>
              </a:solidFill>
              <a:latin typeface="Brush Script MT" panose="03060802040406070304" pitchFamily="66" charset="0"/>
            </a:endParaRPr>
          </a:p>
        </p:txBody>
      </p:sp>
    </p:spTree>
    <p:extLst>
      <p:ext uri="{BB962C8B-B14F-4D97-AF65-F5344CB8AC3E}">
        <p14:creationId xmlns:p14="http://schemas.microsoft.com/office/powerpoint/2010/main" val="51410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78903-D4A1-5CCC-E212-0672AFEFE5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3D898-ECD0-E0D1-CC73-98444AE9D876}"/>
              </a:ext>
            </a:extLst>
          </p:cNvPr>
          <p:cNvSpPr>
            <a:spLocks noGrp="1"/>
          </p:cNvSpPr>
          <p:nvPr>
            <p:ph idx="1"/>
          </p:nvPr>
        </p:nvSpPr>
        <p:spPr>
          <a:xfrm>
            <a:off x="228600" y="152400"/>
            <a:ext cx="8686800" cy="6629400"/>
          </a:xfrm>
        </p:spPr>
        <p:txBody>
          <a:bodyPr numCol="2" spcCol="180000">
            <a:normAutofit fontScale="25000" lnSpcReduction="20000"/>
          </a:bodyPr>
          <a:lstStyle/>
          <a:p>
            <a:pPr marL="0" indent="0">
              <a:buNone/>
            </a:pPr>
            <a:r>
              <a:rPr lang="en-US" b="1" dirty="0"/>
              <a:t>Romans 1:7</a:t>
            </a:r>
          </a:p>
          <a:p>
            <a:pPr marL="0" indent="0">
              <a:buNone/>
            </a:pPr>
            <a:r>
              <a:rPr lang="en-US" i="1" dirty="0"/>
              <a:t>To all who are in Rome, beloved of God, called to be saints:</a:t>
            </a:r>
          </a:p>
          <a:p>
            <a:pPr marL="0" indent="0">
              <a:buNone/>
            </a:pPr>
            <a:r>
              <a:rPr lang="en-US" i="1" dirty="0">
                <a:highlight>
                  <a:srgbClr val="FFFF00"/>
                </a:highlight>
              </a:rPr>
              <a:t>Grace to you and peace from God our Father and the Lord Jesus Christ.</a:t>
            </a:r>
          </a:p>
          <a:p>
            <a:pPr marL="0" indent="0">
              <a:buNone/>
            </a:pPr>
            <a:endParaRPr lang="en-US" dirty="0"/>
          </a:p>
          <a:p>
            <a:pPr marL="0" indent="0">
              <a:buNone/>
            </a:pPr>
            <a:r>
              <a:rPr lang="en-US" b="1" dirty="0"/>
              <a:t>Romans 1:8</a:t>
            </a:r>
          </a:p>
          <a:p>
            <a:pPr marL="0" indent="0">
              <a:buNone/>
            </a:pPr>
            <a:r>
              <a:rPr lang="en-US" i="1" dirty="0"/>
              <a:t>First, I thank my God through Jesus Christ for you all, that your faith is spoken of throughout the whole world.</a:t>
            </a:r>
          </a:p>
          <a:p>
            <a:pPr marL="0" indent="0">
              <a:buNone/>
            </a:pPr>
            <a:endParaRPr lang="en-US" dirty="0"/>
          </a:p>
          <a:p>
            <a:pPr marL="0" indent="0">
              <a:buNone/>
            </a:pPr>
            <a:r>
              <a:rPr lang="en-US" b="1" dirty="0"/>
              <a:t>Romans 1:16-17</a:t>
            </a:r>
          </a:p>
          <a:p>
            <a:pPr marL="0" indent="0">
              <a:buNone/>
            </a:pPr>
            <a:r>
              <a:rPr lang="en-US" i="1" dirty="0"/>
              <a:t>For I am not ashamed of </a:t>
            </a:r>
            <a:r>
              <a:rPr lang="en-US" i="1" dirty="0">
                <a:highlight>
                  <a:srgbClr val="FFFF00"/>
                </a:highlight>
              </a:rPr>
              <a:t>the gospel of Christ, for it is the power of God to salvation for everyone who believes</a:t>
            </a:r>
            <a:r>
              <a:rPr lang="en-US" i="1" dirty="0"/>
              <a:t>, for the Jew first and also for the Greek. For in it the righteousness of God is revealed from faith to faith; as it is written, “The just shall live by faith.”</a:t>
            </a:r>
          </a:p>
          <a:p>
            <a:pPr marL="0" indent="0">
              <a:buNone/>
            </a:pPr>
            <a:endParaRPr lang="en-US" dirty="0"/>
          </a:p>
          <a:p>
            <a:pPr marL="0" indent="0">
              <a:buNone/>
            </a:pPr>
            <a:r>
              <a:rPr lang="en-US" b="1" dirty="0"/>
              <a:t>Romans 1:28-32</a:t>
            </a:r>
          </a:p>
          <a:p>
            <a:pPr marL="0" indent="0">
              <a:buNone/>
            </a:pPr>
            <a:r>
              <a:rPr lang="en-US" i="1" dirty="0"/>
              <a:t>And even as they did not like to retain God in their knowledge, God gave them over to a debased mind, to do those things which are not fitting; being</a:t>
            </a:r>
          </a:p>
          <a:p>
            <a:pPr marL="85725" indent="-85725"/>
            <a:r>
              <a:rPr lang="en-US" i="1" dirty="0"/>
              <a:t>filled with all unrighteousness, sexual immorality, wickedness, covetousness, maliciousness;</a:t>
            </a:r>
          </a:p>
          <a:p>
            <a:pPr marL="85725" indent="-85725"/>
            <a:r>
              <a:rPr lang="en-US" i="1" dirty="0"/>
              <a:t>full of envy, murder, strife, deceit, evil-mindedness; they are whisperers, backbiters, haters of God, violent, proud, boasters, inventors of evil things, </a:t>
            </a:r>
            <a:r>
              <a:rPr lang="en-US" i="1" dirty="0">
                <a:highlight>
                  <a:srgbClr val="FFFF00"/>
                </a:highlight>
              </a:rPr>
              <a:t>disobedient to parents</a:t>
            </a:r>
            <a:r>
              <a:rPr lang="en-US" i="1" dirty="0"/>
              <a:t>, undiscerning, untrustworthy, unloving, unforgiving, unmerciful;</a:t>
            </a:r>
          </a:p>
          <a:p>
            <a:pPr marL="85725" indent="-85725"/>
            <a:r>
              <a:rPr lang="en-US" i="1" dirty="0"/>
              <a:t>who, knowing the righteous judgment of God, that those who practice such things are deserving of death, not only do the same but also approve of those who practice them.</a:t>
            </a:r>
          </a:p>
          <a:p>
            <a:pPr marL="0" indent="0">
              <a:buNone/>
            </a:pPr>
            <a:endParaRPr lang="en-US" dirty="0"/>
          </a:p>
          <a:p>
            <a:pPr marL="0" indent="0">
              <a:buNone/>
            </a:pPr>
            <a:r>
              <a:rPr lang="en-US" b="1" dirty="0"/>
              <a:t>Romans 6:23</a:t>
            </a:r>
          </a:p>
          <a:p>
            <a:pPr marL="0" indent="0">
              <a:buNone/>
            </a:pPr>
            <a:r>
              <a:rPr lang="en-US" i="1" dirty="0"/>
              <a:t>For the wages of sin is death, but the gift of God is eternal life in Christ Jesus our Lord.</a:t>
            </a:r>
          </a:p>
          <a:p>
            <a:pPr marL="0" indent="0">
              <a:buNone/>
            </a:pPr>
            <a:endParaRPr lang="en-US" dirty="0"/>
          </a:p>
          <a:p>
            <a:pPr marL="0" indent="0">
              <a:buNone/>
            </a:pPr>
            <a:r>
              <a:rPr lang="en-US" b="1" dirty="0"/>
              <a:t>Romans 8:1</a:t>
            </a:r>
          </a:p>
          <a:p>
            <a:pPr marL="0" indent="0">
              <a:buNone/>
            </a:pPr>
            <a:r>
              <a:rPr lang="en-US" i="1" dirty="0"/>
              <a:t>There is therefore now no condemnation to those who are in Christ Jesus, who do not walk according to the flesh, but according to the Spirit.</a:t>
            </a:r>
          </a:p>
          <a:p>
            <a:pPr marL="0" indent="0">
              <a:buNone/>
            </a:pPr>
            <a:endParaRPr lang="en-US" dirty="0"/>
          </a:p>
          <a:p>
            <a:pPr marL="0" indent="0">
              <a:buNone/>
            </a:pPr>
            <a:r>
              <a:rPr lang="en-US" b="1" dirty="0"/>
              <a:t>Romans 8:28</a:t>
            </a:r>
          </a:p>
          <a:p>
            <a:pPr marL="0" indent="0">
              <a:buNone/>
            </a:pPr>
            <a:r>
              <a:rPr lang="en-US" i="1" dirty="0">
                <a:highlight>
                  <a:srgbClr val="FFFF00"/>
                </a:highlight>
              </a:rPr>
              <a:t>And we know that all things work together for good to those who love God, to those who are the called according to His purpose.</a:t>
            </a:r>
          </a:p>
          <a:p>
            <a:pPr marL="0" indent="0">
              <a:buNone/>
            </a:pPr>
            <a:endParaRPr lang="en-US" dirty="0"/>
          </a:p>
          <a:p>
            <a:pPr marL="0" indent="0">
              <a:buNone/>
            </a:pPr>
            <a:r>
              <a:rPr lang="en-US" b="1" dirty="0"/>
              <a:t>Romans 8:35,38-39</a:t>
            </a:r>
          </a:p>
          <a:p>
            <a:pPr marL="0" indent="0">
              <a:buNone/>
            </a:pPr>
            <a:r>
              <a:rPr lang="en-US" i="1" dirty="0"/>
              <a:t>Who shall separate us from the love of Christ? Shall tribulation, or distress, or persecution, or famine, or nakedness, or peril, or sword? …</a:t>
            </a:r>
          </a:p>
          <a:p>
            <a:pPr marL="0" indent="0">
              <a:buNone/>
            </a:pPr>
            <a:r>
              <a:rPr lang="en-US" i="1" dirty="0"/>
              <a:t>For I am persuaded that neither death nor life, nor angels nor principalities nor powers, nor things present nor things to come, nor height nor depth, nor any other created thing, shall be able to separate us from the love of God which is in Christ Jesus our Lord.</a:t>
            </a:r>
          </a:p>
          <a:p>
            <a:pPr marL="0" indent="0">
              <a:buNone/>
            </a:pPr>
            <a:r>
              <a:rPr lang="en-US" b="1" dirty="0"/>
              <a:t>Romans 9:20</a:t>
            </a:r>
          </a:p>
          <a:p>
            <a:pPr marL="0" indent="0">
              <a:buNone/>
            </a:pPr>
            <a:r>
              <a:rPr lang="en-US" i="1" dirty="0"/>
              <a:t>But indeed, O man, who are you to reply against God? Will the thing formed say to him who formed it, “Why have you made me like this?”</a:t>
            </a:r>
          </a:p>
          <a:p>
            <a:pPr marL="0" indent="0">
              <a:buNone/>
            </a:pPr>
            <a:endParaRPr lang="en-US" dirty="0"/>
          </a:p>
          <a:p>
            <a:pPr marL="0" indent="0">
              <a:buNone/>
            </a:pPr>
            <a:r>
              <a:rPr lang="en-US" b="1" dirty="0"/>
              <a:t>Romans 11:33-36</a:t>
            </a:r>
          </a:p>
          <a:p>
            <a:pPr marL="0" indent="0">
              <a:buNone/>
            </a:pPr>
            <a:r>
              <a:rPr lang="en-US" i="1" dirty="0"/>
              <a:t>Oh, the depth of the riches both of the wisdom and knowledge of God! How unsearchable are His judgments and His ways past finding out!</a:t>
            </a:r>
          </a:p>
          <a:p>
            <a:pPr marL="0" indent="0">
              <a:buNone/>
            </a:pPr>
            <a:r>
              <a:rPr lang="en-US" i="1" dirty="0"/>
              <a:t>“For who has known the mind of the Lord?</a:t>
            </a:r>
          </a:p>
          <a:p>
            <a:pPr marL="0" indent="0">
              <a:buNone/>
            </a:pPr>
            <a:r>
              <a:rPr lang="en-US" i="1" dirty="0"/>
              <a:t>Or who has become His counselor?”</a:t>
            </a:r>
          </a:p>
          <a:p>
            <a:pPr marL="0" indent="0">
              <a:buNone/>
            </a:pPr>
            <a:r>
              <a:rPr lang="en-US" i="1" dirty="0"/>
              <a:t>“Or who has first given to Him</a:t>
            </a:r>
          </a:p>
          <a:p>
            <a:pPr marL="0" indent="0">
              <a:buNone/>
            </a:pPr>
            <a:r>
              <a:rPr lang="en-US" i="1" dirty="0"/>
              <a:t>And it shall be repaid to him?”</a:t>
            </a:r>
          </a:p>
          <a:p>
            <a:pPr marL="0" indent="0">
              <a:buNone/>
            </a:pPr>
            <a:r>
              <a:rPr lang="en-US" i="1" dirty="0"/>
              <a:t>For of Him and through Him and to Him are all things, to whom be glory forever. Amen.</a:t>
            </a:r>
          </a:p>
          <a:p>
            <a:pPr marL="0" indent="0">
              <a:buNone/>
            </a:pPr>
            <a:endParaRPr lang="en-US" dirty="0"/>
          </a:p>
          <a:p>
            <a:pPr marL="0" indent="0">
              <a:buNone/>
            </a:pPr>
            <a:r>
              <a:rPr lang="en-US" b="1" dirty="0"/>
              <a:t>Romans 12:9</a:t>
            </a:r>
          </a:p>
          <a:p>
            <a:pPr marL="0" indent="0">
              <a:buNone/>
            </a:pPr>
            <a:r>
              <a:rPr lang="en-US" i="1" dirty="0"/>
              <a:t>Let love be without hypocrisy. Abhor what is evil. Cling to what is good.</a:t>
            </a:r>
          </a:p>
          <a:p>
            <a:pPr marL="0" indent="0">
              <a:buNone/>
            </a:pPr>
            <a:endParaRPr lang="en-US" dirty="0"/>
          </a:p>
          <a:p>
            <a:pPr marL="0" indent="0">
              <a:buNone/>
            </a:pPr>
            <a:r>
              <a:rPr lang="en-US" b="1" dirty="0"/>
              <a:t>Romans 12:21</a:t>
            </a:r>
          </a:p>
          <a:p>
            <a:pPr marL="0" indent="0">
              <a:buNone/>
            </a:pPr>
            <a:r>
              <a:rPr lang="en-US" i="1" dirty="0"/>
              <a:t>Do not be overcome by evil, but overcome evil with good.</a:t>
            </a:r>
          </a:p>
          <a:p>
            <a:pPr marL="0" indent="0">
              <a:buNone/>
            </a:pPr>
            <a:endParaRPr lang="en-US" dirty="0"/>
          </a:p>
          <a:p>
            <a:pPr marL="0" indent="0">
              <a:buNone/>
            </a:pPr>
            <a:r>
              <a:rPr lang="en-US" b="1" dirty="0"/>
              <a:t>Romans 15:5-6</a:t>
            </a:r>
          </a:p>
          <a:p>
            <a:pPr marL="0" indent="0">
              <a:buNone/>
            </a:pPr>
            <a:r>
              <a:rPr lang="en-US" i="1" dirty="0">
                <a:highlight>
                  <a:srgbClr val="FFFF00"/>
                </a:highlight>
              </a:rPr>
              <a:t>Now may the God of patience and comfort grant you to be like-minded toward one another, according to Christ Jesus, that you may with one mind and one mouth glorify the God and Father of our Lord Jesus Christ.</a:t>
            </a:r>
          </a:p>
          <a:p>
            <a:pPr marL="0" indent="0">
              <a:buNone/>
            </a:pPr>
            <a:endParaRPr lang="en-US" dirty="0"/>
          </a:p>
          <a:p>
            <a:pPr marL="0" indent="0">
              <a:buNone/>
            </a:pPr>
            <a:r>
              <a:rPr lang="en-US" b="1" dirty="0"/>
              <a:t>Romans 15:13</a:t>
            </a:r>
          </a:p>
          <a:p>
            <a:pPr marL="0" indent="0">
              <a:buNone/>
            </a:pPr>
            <a:r>
              <a:rPr lang="en-US" i="1" dirty="0">
                <a:highlight>
                  <a:srgbClr val="FFFF00"/>
                </a:highlight>
              </a:rPr>
              <a:t>Now may the God of hope fill you with all joy and peace in believing, that you may abound in hope by the power of the Holy Spirit.</a:t>
            </a:r>
          </a:p>
          <a:p>
            <a:pPr marL="0" indent="0">
              <a:buNone/>
            </a:pPr>
            <a:endParaRPr lang="en-US" dirty="0"/>
          </a:p>
          <a:p>
            <a:pPr marL="0" indent="0">
              <a:buNone/>
            </a:pPr>
            <a:r>
              <a:rPr lang="en-US" b="1" dirty="0"/>
              <a:t>Romans 15:33</a:t>
            </a:r>
          </a:p>
          <a:p>
            <a:pPr marL="0" indent="0">
              <a:buNone/>
            </a:pPr>
            <a:r>
              <a:rPr lang="en-US" i="1" dirty="0"/>
              <a:t>Now the God of peace be with you all. Amen.</a:t>
            </a:r>
          </a:p>
          <a:p>
            <a:pPr marL="0" indent="0">
              <a:buNone/>
            </a:pPr>
            <a:endParaRPr lang="en-US" dirty="0"/>
          </a:p>
          <a:p>
            <a:pPr marL="0" indent="0">
              <a:buNone/>
            </a:pPr>
            <a:r>
              <a:rPr lang="en-US" b="1" dirty="0"/>
              <a:t>Romans 16:5</a:t>
            </a:r>
          </a:p>
          <a:p>
            <a:pPr marL="0" indent="0">
              <a:buNone/>
            </a:pPr>
            <a:r>
              <a:rPr lang="en-US" i="1" dirty="0"/>
              <a:t>Likewise greet the church that is in their house. …</a:t>
            </a:r>
          </a:p>
          <a:p>
            <a:pPr marL="0" indent="0">
              <a:buNone/>
            </a:pPr>
            <a:endParaRPr lang="en-US" dirty="0"/>
          </a:p>
          <a:p>
            <a:pPr marL="0" indent="0">
              <a:buNone/>
            </a:pPr>
            <a:r>
              <a:rPr lang="en-US" b="1" dirty="0"/>
              <a:t>Romans 16:16</a:t>
            </a:r>
          </a:p>
          <a:p>
            <a:pPr marL="0" indent="0">
              <a:buNone/>
            </a:pPr>
            <a:r>
              <a:rPr lang="en-US" i="1" dirty="0"/>
              <a:t>Greet one another with a holy kiss. The churches of Christ greet you.</a:t>
            </a:r>
          </a:p>
          <a:p>
            <a:pPr marL="0" indent="0">
              <a:buNone/>
            </a:pPr>
            <a:endParaRPr lang="en-US" dirty="0"/>
          </a:p>
          <a:p>
            <a:pPr marL="0" indent="0">
              <a:buNone/>
            </a:pPr>
            <a:r>
              <a:rPr lang="en-US" b="1" dirty="0"/>
              <a:t>Romans 16:20</a:t>
            </a:r>
          </a:p>
          <a:p>
            <a:pPr marL="0" indent="0">
              <a:buNone/>
            </a:pPr>
            <a:r>
              <a:rPr lang="en-US" i="1" dirty="0">
                <a:highlight>
                  <a:srgbClr val="FFFF00"/>
                </a:highlight>
              </a:rPr>
              <a:t>And the God of peace will crush Satan under your feet shortly.</a:t>
            </a:r>
          </a:p>
          <a:p>
            <a:pPr marL="0" indent="0">
              <a:buNone/>
            </a:pPr>
            <a:r>
              <a:rPr lang="en-US" i="1" dirty="0">
                <a:highlight>
                  <a:srgbClr val="FFFF00"/>
                </a:highlight>
              </a:rPr>
              <a:t>The grace of our Lord Jesus Christ be with you. Amen.</a:t>
            </a:r>
          </a:p>
          <a:p>
            <a:pPr marL="0" indent="0">
              <a:buNone/>
            </a:pPr>
            <a:endParaRPr lang="en-US" dirty="0"/>
          </a:p>
          <a:p>
            <a:pPr marL="0" indent="0">
              <a:buNone/>
            </a:pPr>
            <a:r>
              <a:rPr lang="en-US" b="1" dirty="0"/>
              <a:t>Romans 16:24</a:t>
            </a:r>
          </a:p>
          <a:p>
            <a:pPr marL="0" indent="0">
              <a:buNone/>
            </a:pPr>
            <a:r>
              <a:rPr lang="en-US" i="1" dirty="0">
                <a:highlight>
                  <a:srgbClr val="FFFF00"/>
                </a:highlight>
              </a:rPr>
              <a:t>The grace of our Lord Jesus Christ be with you all. Amen.</a:t>
            </a:r>
          </a:p>
        </p:txBody>
      </p:sp>
    </p:spTree>
    <p:extLst>
      <p:ext uri="{BB962C8B-B14F-4D97-AF65-F5344CB8AC3E}">
        <p14:creationId xmlns:p14="http://schemas.microsoft.com/office/powerpoint/2010/main" val="1077263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73937948-9BDF-C680-B5DC-FF3A227D97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6200"/>
            <a:ext cx="9144000" cy="5916706"/>
          </a:xfrm>
          <a:prstGeom prst="rect">
            <a:avLst/>
          </a:prstGeom>
        </p:spPr>
      </p:pic>
      <p:sp>
        <p:nvSpPr>
          <p:cNvPr id="7" name="TextBox 6">
            <a:extLst>
              <a:ext uri="{FF2B5EF4-FFF2-40B4-BE49-F238E27FC236}">
                <a16:creationId xmlns:a16="http://schemas.microsoft.com/office/drawing/2014/main" id="{01A09375-7180-6465-4BBC-C1DC653AE4BD}"/>
              </a:ext>
            </a:extLst>
          </p:cNvPr>
          <p:cNvSpPr txBox="1"/>
          <p:nvPr/>
        </p:nvSpPr>
        <p:spPr>
          <a:xfrm>
            <a:off x="2306077" y="5808240"/>
            <a:ext cx="4572000" cy="369332"/>
          </a:xfrm>
          <a:prstGeom prst="rect">
            <a:avLst/>
          </a:prstGeom>
          <a:noFill/>
        </p:spPr>
        <p:txBody>
          <a:bodyPr wrap="square">
            <a:spAutoFit/>
          </a:bodyPr>
          <a:lstStyle/>
          <a:p>
            <a:pPr algn="ctr"/>
            <a:r>
              <a:rPr lang="en-CA" dirty="0">
                <a:solidFill>
                  <a:schemeClr val="bg1">
                    <a:lumMod val="50000"/>
                  </a:schemeClr>
                </a:solidFill>
                <a:hlinkClick r:id="rId5"/>
              </a:rPr>
              <a:t>bibleproject.com/videos/romans1-4</a:t>
            </a:r>
            <a:r>
              <a:rPr lang="en-CA" dirty="0">
                <a:solidFill>
                  <a:schemeClr val="bg1">
                    <a:lumMod val="50000"/>
                  </a:schemeClr>
                </a:solidFill>
              </a:rPr>
              <a:t> [8 mins] </a:t>
            </a:r>
          </a:p>
        </p:txBody>
      </p:sp>
      <p:sp>
        <p:nvSpPr>
          <p:cNvPr id="4" name="TextBox 3">
            <a:extLst>
              <a:ext uri="{FF2B5EF4-FFF2-40B4-BE49-F238E27FC236}">
                <a16:creationId xmlns:a16="http://schemas.microsoft.com/office/drawing/2014/main" id="{F12AA0E7-8B2F-3144-05E2-7D67C1DFF674}"/>
              </a:ext>
            </a:extLst>
          </p:cNvPr>
          <p:cNvSpPr txBox="1"/>
          <p:nvPr/>
        </p:nvSpPr>
        <p:spPr>
          <a:xfrm>
            <a:off x="2306077" y="6248400"/>
            <a:ext cx="4572000" cy="369332"/>
          </a:xfrm>
          <a:prstGeom prst="rect">
            <a:avLst/>
          </a:prstGeom>
          <a:noFill/>
        </p:spPr>
        <p:txBody>
          <a:bodyPr wrap="square">
            <a:spAutoFit/>
          </a:bodyPr>
          <a:lstStyle/>
          <a:p>
            <a:pPr algn="ctr"/>
            <a:r>
              <a:rPr lang="en-CA" dirty="0">
                <a:solidFill>
                  <a:schemeClr val="bg1">
                    <a:lumMod val="50000"/>
                  </a:schemeClr>
                </a:solidFill>
                <a:hlinkClick r:id="rId6"/>
              </a:rPr>
              <a:t>bibleproject.com/videos/romans5-16</a:t>
            </a:r>
            <a:r>
              <a:rPr lang="en-CA" dirty="0">
                <a:solidFill>
                  <a:schemeClr val="bg1">
                    <a:lumMod val="50000"/>
                  </a:schemeClr>
                </a:solidFill>
              </a:rPr>
              <a:t> [9 mins] </a:t>
            </a:r>
          </a:p>
        </p:txBody>
      </p:sp>
    </p:spTree>
    <p:extLst>
      <p:ext uri="{BB962C8B-B14F-4D97-AF65-F5344CB8AC3E}">
        <p14:creationId xmlns:p14="http://schemas.microsoft.com/office/powerpoint/2010/main" val="4247907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ook of Romans Summary: A Complete Animated Overview (Part 1)">
            <a:hlinkClick r:id="" action="ppaction://media"/>
            <a:extLst>
              <a:ext uri="{FF2B5EF4-FFF2-40B4-BE49-F238E27FC236}">
                <a16:creationId xmlns:a16="http://schemas.microsoft.com/office/drawing/2014/main" id="{145A192F-A161-ED6D-6E58-3A41C633FEBE}"/>
              </a:ext>
            </a:extLst>
          </p:cNvPr>
          <p:cNvPicPr>
            <a:picLocks noRot="1" noChangeAspect="1"/>
          </p:cNvPicPr>
          <p:nvPr>
            <a:videoFile r:link="rId1"/>
          </p:nvPr>
        </p:nvPicPr>
        <p:blipFill>
          <a:blip r:embed="rId3"/>
          <a:stretch>
            <a:fillRect/>
          </a:stretch>
        </p:blipFill>
        <p:spPr>
          <a:xfrm>
            <a:off x="762000" y="1276350"/>
            <a:ext cx="7620000" cy="4305300"/>
          </a:xfrm>
          <a:prstGeom prst="rect">
            <a:avLst/>
          </a:prstGeom>
        </p:spPr>
      </p:pic>
      <p:sp>
        <p:nvSpPr>
          <p:cNvPr id="6" name="TextBox 5">
            <a:extLst>
              <a:ext uri="{FF2B5EF4-FFF2-40B4-BE49-F238E27FC236}">
                <a16:creationId xmlns:a16="http://schemas.microsoft.com/office/drawing/2014/main" id="{64642BE8-59C1-CB33-17F0-509E3047124E}"/>
              </a:ext>
            </a:extLst>
          </p:cNvPr>
          <p:cNvSpPr txBox="1"/>
          <p:nvPr/>
        </p:nvSpPr>
        <p:spPr>
          <a:xfrm>
            <a:off x="2057400" y="6477000"/>
            <a:ext cx="5029200" cy="307777"/>
          </a:xfrm>
          <a:prstGeom prst="rect">
            <a:avLst/>
          </a:prstGeom>
          <a:noFill/>
        </p:spPr>
        <p:txBody>
          <a:bodyPr wrap="square">
            <a:spAutoFit/>
          </a:bodyPr>
          <a:lstStyle/>
          <a:p>
            <a:pPr algn="ctr"/>
            <a:r>
              <a:rPr lang="en-CA" sz="1400" dirty="0">
                <a:hlinkClick r:id="rId4"/>
              </a:rPr>
              <a:t>youtube.com/watch?v=ej_6dVdJSIU</a:t>
            </a:r>
            <a:r>
              <a:rPr lang="en-CA" sz="1400" dirty="0"/>
              <a:t> </a:t>
            </a:r>
          </a:p>
        </p:txBody>
      </p:sp>
    </p:spTree>
    <p:extLst>
      <p:ext uri="{BB962C8B-B14F-4D97-AF65-F5344CB8AC3E}">
        <p14:creationId xmlns:p14="http://schemas.microsoft.com/office/powerpoint/2010/main" val="1398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ook of Romans Summary: A Complete Animated Overview (Part 2)">
            <a:hlinkClick r:id="" action="ppaction://media"/>
            <a:extLst>
              <a:ext uri="{FF2B5EF4-FFF2-40B4-BE49-F238E27FC236}">
                <a16:creationId xmlns:a16="http://schemas.microsoft.com/office/drawing/2014/main" id="{602D6BC6-E7C5-1BA7-98FE-F10A38C9ADDB}"/>
              </a:ext>
            </a:extLst>
          </p:cNvPr>
          <p:cNvPicPr>
            <a:picLocks noRot="1" noChangeAspect="1"/>
          </p:cNvPicPr>
          <p:nvPr>
            <a:videoFile r:link="rId1"/>
          </p:nvPr>
        </p:nvPicPr>
        <p:blipFill>
          <a:blip r:embed="rId3"/>
          <a:stretch>
            <a:fillRect/>
          </a:stretch>
        </p:blipFill>
        <p:spPr>
          <a:xfrm>
            <a:off x="762000" y="1276350"/>
            <a:ext cx="7620000" cy="4305300"/>
          </a:xfrm>
          <a:prstGeom prst="rect">
            <a:avLst/>
          </a:prstGeom>
        </p:spPr>
      </p:pic>
      <p:sp>
        <p:nvSpPr>
          <p:cNvPr id="6" name="TextBox 5">
            <a:extLst>
              <a:ext uri="{FF2B5EF4-FFF2-40B4-BE49-F238E27FC236}">
                <a16:creationId xmlns:a16="http://schemas.microsoft.com/office/drawing/2014/main" id="{BFD77764-B8C1-280A-0871-75124C537BE3}"/>
              </a:ext>
            </a:extLst>
          </p:cNvPr>
          <p:cNvSpPr txBox="1"/>
          <p:nvPr/>
        </p:nvSpPr>
        <p:spPr>
          <a:xfrm>
            <a:off x="2286000" y="6477000"/>
            <a:ext cx="4572000" cy="307777"/>
          </a:xfrm>
          <a:prstGeom prst="rect">
            <a:avLst/>
          </a:prstGeom>
          <a:noFill/>
        </p:spPr>
        <p:txBody>
          <a:bodyPr wrap="square">
            <a:spAutoFit/>
          </a:bodyPr>
          <a:lstStyle/>
          <a:p>
            <a:pPr algn="ctr"/>
            <a:r>
              <a:rPr lang="en-CA" sz="1400" dirty="0">
                <a:hlinkClick r:id="rId4"/>
              </a:rPr>
              <a:t>youtube.com/watch?v=0SVTl4Xa5fY</a:t>
            </a:r>
            <a:r>
              <a:rPr lang="en-CA" sz="1400" dirty="0"/>
              <a:t> </a:t>
            </a:r>
          </a:p>
        </p:txBody>
      </p:sp>
    </p:spTree>
    <p:extLst>
      <p:ext uri="{BB962C8B-B14F-4D97-AF65-F5344CB8AC3E}">
        <p14:creationId xmlns:p14="http://schemas.microsoft.com/office/powerpoint/2010/main" val="180616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C7D-2EB6-7CB6-83EF-12FD12E2F7A9}"/>
              </a:ext>
            </a:extLst>
          </p:cNvPr>
          <p:cNvSpPr>
            <a:spLocks noGrp="1"/>
          </p:cNvSpPr>
          <p:nvPr>
            <p:ph type="title"/>
          </p:nvPr>
        </p:nvSpPr>
        <p:spPr>
          <a:xfrm>
            <a:off x="457200" y="381000"/>
            <a:ext cx="8229600" cy="45719"/>
          </a:xfrm>
        </p:spPr>
        <p:txBody>
          <a:bodyPr>
            <a:normAutofit fontScale="90000"/>
          </a:bodyPr>
          <a:lstStyle/>
          <a:p>
            <a:r>
              <a:rPr lang="en-US" dirty="0">
                <a:ln w="22225">
                  <a:solidFill>
                    <a:schemeClr val="accent2"/>
                  </a:solidFill>
                  <a:prstDash val="solid"/>
                </a:ln>
                <a:solidFill>
                  <a:schemeClr val="accent2">
                    <a:lumMod val="40000"/>
                    <a:lumOff val="60000"/>
                  </a:schemeClr>
                </a:solidFill>
                <a:latin typeface="Brush Script MT" panose="03060802040406070304" pitchFamily="66" charset="0"/>
              </a:rPr>
              <a:t>Interview with Saint Paul</a:t>
            </a:r>
            <a:br>
              <a:rPr lang="en-US" dirty="0">
                <a:ln w="22225">
                  <a:solidFill>
                    <a:schemeClr val="accent2"/>
                  </a:solidFill>
                  <a:prstDash val="solid"/>
                </a:ln>
                <a:solidFill>
                  <a:schemeClr val="accent2">
                    <a:lumMod val="40000"/>
                    <a:lumOff val="60000"/>
                  </a:schemeClr>
                </a:solidFill>
                <a:latin typeface="Brush Script MT" panose="03060802040406070304" pitchFamily="66" charset="0"/>
              </a:rPr>
            </a:br>
            <a:r>
              <a:rPr lang="en-US" sz="1100" b="1" cap="all" dirty="0">
                <a:highlight>
                  <a:srgbClr val="FFFFFF"/>
                </a:highlight>
                <a:latin typeface="+mn-lt"/>
                <a:ea typeface="+mn-ea"/>
                <a:cs typeface="+mn-cs"/>
              </a:rPr>
              <a:t>…. Adapted and Translated from sermon by Father Daoud Lamei ….</a:t>
            </a:r>
            <a:endParaRPr lang="en-CA" sz="1100" b="1" cap="all" dirty="0">
              <a:highlight>
                <a:srgbClr val="FFFFFF"/>
              </a:highlight>
              <a:latin typeface="+mn-lt"/>
              <a:ea typeface="+mn-ea"/>
              <a:cs typeface="+mn-cs"/>
            </a:endParaRPr>
          </a:p>
        </p:txBody>
      </p:sp>
      <p:sp>
        <p:nvSpPr>
          <p:cNvPr id="3" name="Content Placeholder 2">
            <a:extLst>
              <a:ext uri="{FF2B5EF4-FFF2-40B4-BE49-F238E27FC236}">
                <a16:creationId xmlns:a16="http://schemas.microsoft.com/office/drawing/2014/main" id="{F1D5B3D9-1D10-B9AD-B438-B0FEC9F884AE}"/>
              </a:ext>
            </a:extLst>
          </p:cNvPr>
          <p:cNvSpPr>
            <a:spLocks noGrp="1"/>
          </p:cNvSpPr>
          <p:nvPr>
            <p:ph idx="1"/>
          </p:nvPr>
        </p:nvSpPr>
        <p:spPr>
          <a:xfrm>
            <a:off x="228600" y="929636"/>
            <a:ext cx="8686800" cy="5852164"/>
          </a:xfrm>
        </p:spPr>
        <p:txBody>
          <a:bodyPr numCol="2" spcCol="180000">
            <a:normAutofit fontScale="25000" lnSpcReduction="20000"/>
          </a:bodyPr>
          <a:lstStyle/>
          <a:p>
            <a:pPr marL="180975" indent="-180975">
              <a:buNone/>
            </a:pPr>
            <a:r>
              <a:rPr lang="en-US" b="1" i="1" dirty="0"/>
              <a:t>Please tell us a little about yourself, how your life started …</a:t>
            </a:r>
          </a:p>
          <a:p>
            <a:pPr marL="180975" indent="-180975">
              <a:buNone/>
            </a:pPr>
            <a:endParaRPr lang="en-US" dirty="0"/>
          </a:p>
          <a:p>
            <a:pPr marL="180975" indent="-180975"/>
            <a:r>
              <a:rPr lang="en-US" dirty="0"/>
              <a:t>My story is an unusual one.</a:t>
            </a:r>
          </a:p>
          <a:p>
            <a:pPr marL="180975" indent="-180975"/>
            <a:r>
              <a:rPr lang="en-US" dirty="0"/>
              <a:t>I was brought up in a strict Jewish household.</a:t>
            </a:r>
          </a:p>
          <a:p>
            <a:pPr marL="180975" indent="-180975"/>
            <a:r>
              <a:rPr lang="en-US" dirty="0"/>
              <a:t>My family was wealthy; and my dad was able to buy his way to get us Roman citizenship.</a:t>
            </a:r>
          </a:p>
          <a:p>
            <a:pPr marL="180975" indent="-180975"/>
            <a:r>
              <a:rPr lang="en-US" dirty="0"/>
              <a:t>We weren’t living in Jerusalem, but lived in a prosperous city called Tarsus.</a:t>
            </a:r>
          </a:p>
          <a:p>
            <a:pPr marL="180975" indent="-180975"/>
            <a:r>
              <a:rPr lang="en-US" dirty="0"/>
              <a:t>We were businessmen, and had a tent-making business.</a:t>
            </a:r>
          </a:p>
          <a:p>
            <a:pPr marL="0" indent="0">
              <a:buNone/>
            </a:pPr>
            <a:endParaRPr lang="en-US" dirty="0"/>
          </a:p>
          <a:p>
            <a:pPr marL="0" indent="0">
              <a:buNone/>
            </a:pPr>
            <a:endParaRPr lang="en-US" dirty="0"/>
          </a:p>
          <a:p>
            <a:pPr marL="0" indent="0">
              <a:buNone/>
            </a:pPr>
            <a:r>
              <a:rPr lang="en-US" b="1" i="1" dirty="0"/>
              <a:t>Did you live a holy life and know the </a:t>
            </a:r>
            <a:r>
              <a:rPr lang="en-US" sz="3100" b="1" i="1" dirty="0"/>
              <a:t>Scripture</a:t>
            </a:r>
            <a:r>
              <a:rPr lang="en-US" b="1" i="1" dirty="0"/>
              <a:t>?</a:t>
            </a:r>
          </a:p>
          <a:p>
            <a:pPr marL="0" indent="0">
              <a:buNone/>
            </a:pPr>
            <a:endParaRPr lang="en-US" dirty="0"/>
          </a:p>
          <a:p>
            <a:pPr marL="180975" indent="-180975"/>
            <a:r>
              <a:rPr lang="en-US" dirty="0"/>
              <a:t>From a young age, I loved to read, and memorized much scripture.</a:t>
            </a:r>
          </a:p>
          <a:p>
            <a:pPr marL="180975" indent="-180975"/>
            <a:r>
              <a:rPr lang="en-US" dirty="0"/>
              <a:t>My dad encouraged me to read and study most of the Torah, the Law of Moses.</a:t>
            </a:r>
          </a:p>
          <a:p>
            <a:pPr marL="180975" indent="-180975"/>
            <a:r>
              <a:rPr lang="en-US" dirty="0"/>
              <a:t>I practically memorized the Book of Deuteronomy.</a:t>
            </a:r>
          </a:p>
          <a:p>
            <a:pPr marL="180975" indent="-180975"/>
            <a:r>
              <a:rPr lang="en-US" dirty="0"/>
              <a:t>I memorized most of the Psalms of David.</a:t>
            </a:r>
          </a:p>
          <a:p>
            <a:pPr marL="180975" indent="-180975"/>
            <a:r>
              <a:rPr lang="en-US" dirty="0"/>
              <a:t>We would regularly travel to Jerusalem to Feast with the Jews.</a:t>
            </a:r>
            <a:br>
              <a:rPr lang="en-US" dirty="0"/>
            </a:br>
            <a:endParaRPr lang="en-US" dirty="0"/>
          </a:p>
          <a:p>
            <a:pPr marL="180975" indent="-180975"/>
            <a:r>
              <a:rPr lang="en-US" dirty="0"/>
              <a:t>News started to spread while I was a youth about Jesus of Nazareth.</a:t>
            </a:r>
          </a:p>
          <a:p>
            <a:pPr marL="180975" indent="-180975"/>
            <a:r>
              <a:rPr lang="en-US" dirty="0"/>
              <a:t>I would see the Pharisees (by the way, my dad wanted me to become a Pharisee like him) … I would see them get very upset and hear them saying that Jesus is against Moses.</a:t>
            </a:r>
          </a:p>
          <a:p>
            <a:pPr marL="180975" indent="-180975"/>
            <a:r>
              <a:rPr lang="en-US" dirty="0"/>
              <a:t>Now I am a huge fan of Moses!</a:t>
            </a:r>
          </a:p>
          <a:p>
            <a:pPr marL="180975" indent="-180975"/>
            <a:r>
              <a:rPr lang="en-US" dirty="0"/>
              <a:t>Anyone who dares say anything against Moses, I’d rip him apart!</a:t>
            </a:r>
          </a:p>
          <a:p>
            <a:pPr marL="180975" indent="-180975"/>
            <a:r>
              <a:rPr lang="en-US" dirty="0"/>
              <a:t>So I started hating Jesus, simply because they’d convinced me that this Jesus is against Moses.</a:t>
            </a:r>
          </a:p>
          <a:p>
            <a:pPr marL="180975" indent="-180975"/>
            <a:r>
              <a:rPr lang="en-US" dirty="0"/>
              <a:t>And that he’s here to destroy the principles that we’d received from our fathers.</a:t>
            </a:r>
          </a:p>
          <a:p>
            <a:pPr marL="0" indent="0">
              <a:buNone/>
            </a:pPr>
            <a:endParaRPr lang="en-US" dirty="0"/>
          </a:p>
          <a:p>
            <a:pPr marL="180975" indent="-180975"/>
            <a:r>
              <a:rPr lang="en-US" dirty="0"/>
              <a:t>By the way, I was quite strict by nature, an extremist.</a:t>
            </a:r>
          </a:p>
          <a:p>
            <a:pPr marL="180975" indent="-180975"/>
            <a:r>
              <a:rPr lang="en-US" dirty="0"/>
              <a:t>I was eventually promoted to the rank of Pharisee, I was thrilled to receive this title!</a:t>
            </a:r>
          </a:p>
          <a:p>
            <a:pPr marL="180975" indent="-180975"/>
            <a:r>
              <a:rPr lang="en-US" dirty="0"/>
              <a:t>Because, amongst my friends, I was always number one …</a:t>
            </a:r>
          </a:p>
          <a:p>
            <a:pPr marL="180975" indent="-180975"/>
            <a:r>
              <a:rPr lang="en-US" dirty="0"/>
              <a:t>The one who memorized the most; the most to be strict; the most responsible; nobody could find a fault against me. I would NEVER break the Sabbath, or take too many steps on the Sabbath.</a:t>
            </a:r>
          </a:p>
          <a:p>
            <a:pPr marL="180975" indent="-180975"/>
            <a:r>
              <a:rPr lang="en-US" dirty="0"/>
              <a:t>Everyone admired me, and I was happy that way, that I was number one!</a:t>
            </a:r>
          </a:p>
          <a:p>
            <a:pPr marL="0" indent="0">
              <a:buNone/>
            </a:pPr>
            <a:endParaRPr lang="en-US" dirty="0"/>
          </a:p>
          <a:p>
            <a:pPr marL="0" indent="0">
              <a:buNone/>
            </a:pPr>
            <a:endParaRPr lang="en-US" dirty="0"/>
          </a:p>
          <a:p>
            <a:pPr marL="0" indent="0">
              <a:buNone/>
            </a:pPr>
            <a:r>
              <a:rPr lang="en-US" b="1" i="1" dirty="0"/>
              <a:t>Did you receive a religious education?</a:t>
            </a:r>
          </a:p>
          <a:p>
            <a:pPr marL="0" indent="0">
              <a:buNone/>
            </a:pPr>
            <a:endParaRPr lang="en-US" dirty="0"/>
          </a:p>
          <a:p>
            <a:pPr marL="180975" indent="-180975"/>
            <a:r>
              <a:rPr lang="en-US" dirty="0"/>
              <a:t>You may have heard of Gamaliel, a famous religious teacher.</a:t>
            </a:r>
          </a:p>
          <a:p>
            <a:pPr marL="180975" indent="-180975"/>
            <a:r>
              <a:rPr lang="en-US" dirty="0"/>
              <a:t>My dad spent much to have me sent to study under him, to learn at the feet of Gamaliel, learning the fundamentals from the most important Rabbi at the time.</a:t>
            </a:r>
          </a:p>
          <a:p>
            <a:pPr marL="180975" indent="-180975"/>
            <a:r>
              <a:rPr lang="en-US" dirty="0"/>
              <a:t>I was very attached to Gamaliel.</a:t>
            </a:r>
          </a:p>
          <a:p>
            <a:pPr marL="180975" indent="-180975"/>
            <a:r>
              <a:rPr lang="en-US" dirty="0"/>
              <a:t>One time, Gamaliel winked at me, and said, “looks like you will become Gamaliel 2.0!”</a:t>
            </a:r>
          </a:p>
          <a:p>
            <a:pPr marL="180975" indent="-180975"/>
            <a:r>
              <a:rPr lang="en-US" dirty="0"/>
              <a:t>This comment touched me, and I set my sight, my dream, to become the Gamaliel of the future.</a:t>
            </a:r>
          </a:p>
          <a:p>
            <a:pPr marL="180975" indent="-180975"/>
            <a:r>
              <a:rPr lang="en-US" dirty="0"/>
              <a:t>I wanted to be like him … he was committed, bright, beloved by everyone, well versed, and at the same time very persuasive.</a:t>
            </a:r>
          </a:p>
          <a:p>
            <a:pPr marL="180975" indent="-180975"/>
            <a:r>
              <a:rPr lang="en-US" dirty="0"/>
              <a:t>But he wasn’t like the rest of the Pharisees who were very severe extremists. He was committed but not always to the letter of the law. He began to instill in me a little bit of flexibility.</a:t>
            </a:r>
          </a:p>
          <a:p>
            <a:pPr marL="180975" indent="-180975"/>
            <a:r>
              <a:rPr lang="en-US" dirty="0"/>
              <a:t>But, of course, when it came to Jesus of Nazareth, no flexibility …  I hated this name.</a:t>
            </a:r>
          </a:p>
          <a:p>
            <a:pPr marL="0" indent="0">
              <a:buNone/>
            </a:pPr>
            <a:endParaRPr lang="en-US" dirty="0"/>
          </a:p>
          <a:p>
            <a:pPr marL="0" indent="0">
              <a:buNone/>
            </a:pPr>
            <a:r>
              <a:rPr lang="en-US" sz="3100" b="1" i="1" dirty="0"/>
              <a:t>Did you also study Greek?</a:t>
            </a:r>
          </a:p>
          <a:p>
            <a:pPr marL="0" indent="0">
              <a:buNone/>
            </a:pPr>
            <a:endParaRPr lang="en-US" dirty="0"/>
          </a:p>
          <a:p>
            <a:pPr marL="180975" indent="-180975"/>
            <a:r>
              <a:rPr lang="en-US" sz="3100" dirty="0"/>
              <a:t>During that time, my dad sent me to study in Athens.</a:t>
            </a:r>
          </a:p>
          <a:p>
            <a:pPr marL="180975" indent="-180975"/>
            <a:r>
              <a:rPr lang="en-US" sz="3100" dirty="0"/>
              <a:t>I studied the Greek language, culture, philosophy …</a:t>
            </a:r>
          </a:p>
          <a:p>
            <a:pPr marL="180975" indent="-180975"/>
            <a:r>
              <a:rPr lang="en-US" sz="3100" dirty="0"/>
              <a:t>I studied there, but always considered those people to be heathen infidels!</a:t>
            </a:r>
          </a:p>
          <a:p>
            <a:pPr marL="180975" indent="-180975"/>
            <a:r>
              <a:rPr lang="en-US" sz="3100" dirty="0"/>
              <a:t>In fact, I would feel “unclean” there, as I was living amongst unclean defiled people.</a:t>
            </a:r>
          </a:p>
          <a:p>
            <a:pPr marL="180975" indent="-180975"/>
            <a:r>
              <a:rPr lang="en-US" dirty="0"/>
              <a:t>So</a:t>
            </a:r>
            <a:r>
              <a:rPr lang="en-US" sz="3100" dirty="0"/>
              <a:t>, I learned from them, but didn’t like them.</a:t>
            </a:r>
          </a:p>
          <a:p>
            <a:pPr marL="180975" indent="-180975"/>
            <a:r>
              <a:rPr lang="en-US" sz="3100" dirty="0"/>
              <a:t>I hated them, and couldn’t wait to return to live among my people.</a:t>
            </a:r>
          </a:p>
          <a:p>
            <a:pPr marL="180975" indent="-180975"/>
            <a:r>
              <a:rPr lang="en-US" sz="3100" dirty="0"/>
              <a:t>Every time I returned to Jerusalem, I would go through the rite of purification, so that I could enter the temple once more, because I had lived among the Gentiles.</a:t>
            </a:r>
          </a:p>
          <a:p>
            <a:pPr marL="180975" indent="-180975"/>
            <a:r>
              <a:rPr lang="en-US" sz="3100" dirty="0"/>
              <a:t>I couldn’t wait to finish my education, and came home.</a:t>
            </a:r>
            <a:endParaRPr lang="en-US" dirty="0"/>
          </a:p>
          <a:p>
            <a:pPr marL="180975" indent="-180975"/>
            <a:r>
              <a:rPr lang="en-US" dirty="0"/>
              <a:t>When I’d come back home, everyone would rave about how well-versed I’d become in Greek.</a:t>
            </a:r>
          </a:p>
          <a:p>
            <a:pPr marL="180975" indent="-180975"/>
            <a:r>
              <a:rPr lang="en-US" dirty="0"/>
              <a:t>I could speak Greek better than the Jews. But in any case, I didn’t like speaking Greek, and preferred Aramaic because I am Jewish, a Hebrew, of the tribe of Benjamin, a Pharisee, the son of a Pharisee.</a:t>
            </a:r>
          </a:p>
          <a:p>
            <a:pPr marL="0" indent="0">
              <a:buNone/>
            </a:pPr>
            <a:endParaRPr lang="en-US" dirty="0"/>
          </a:p>
          <a:p>
            <a:pPr marL="0" indent="0">
              <a:buNone/>
            </a:pPr>
            <a:endParaRPr lang="en-US" dirty="0"/>
          </a:p>
          <a:p>
            <a:pPr marL="180975" indent="-180975">
              <a:buNone/>
            </a:pPr>
            <a:r>
              <a:rPr lang="en-US" b="1" i="1" dirty="0"/>
              <a:t>Did you hear more about Jesus of Nazareth?</a:t>
            </a:r>
          </a:p>
          <a:p>
            <a:pPr marL="180975" indent="-180975">
              <a:buNone/>
            </a:pPr>
            <a:endParaRPr lang="en-US" dirty="0"/>
          </a:p>
          <a:p>
            <a:pPr marL="180975" indent="-180975"/>
            <a:r>
              <a:rPr lang="en-US" dirty="0"/>
              <a:t>I heard, as everyone did, that we were finally rid of Jesus, he was crucified; and I thanked God!</a:t>
            </a:r>
          </a:p>
          <a:p>
            <a:pPr marL="180975" indent="-180975"/>
            <a:r>
              <a:rPr lang="en-US" dirty="0"/>
              <a:t>Then news started spreading that he was risen from the dead … of course, his followers were claiming this, but they had probably stolen his body.</a:t>
            </a:r>
          </a:p>
          <a:p>
            <a:pPr marL="180975" indent="-180975"/>
            <a:r>
              <a:rPr lang="en-US" dirty="0"/>
              <a:t>The Jewish leaders then put a bounty on the followers of Jesus, to arrest them.</a:t>
            </a:r>
          </a:p>
          <a:p>
            <a:pPr marL="180975" indent="-180975"/>
            <a:r>
              <a:rPr lang="en-US" dirty="0"/>
              <a:t>I came forward to the Jewish elders (and they knew me quite well) and told them to leave it to me to capture these slippery fish.</a:t>
            </a:r>
          </a:p>
          <a:p>
            <a:pPr marL="180975" indent="-180975"/>
            <a:r>
              <a:rPr lang="en-US" dirty="0"/>
              <a:t>At that time, something happened that I’ll never forget.</a:t>
            </a:r>
          </a:p>
          <a:p>
            <a:pPr marL="0" indent="0">
              <a:buNone/>
            </a:pPr>
            <a:endParaRPr lang="en-US" dirty="0"/>
          </a:p>
          <a:p>
            <a:pPr marL="0" indent="0">
              <a:buNone/>
            </a:pPr>
            <a:endParaRPr lang="en-US" dirty="0"/>
          </a:p>
          <a:p>
            <a:pPr marL="0" indent="0">
              <a:buNone/>
            </a:pPr>
            <a:r>
              <a:rPr lang="en-US" b="1" i="1" dirty="0"/>
              <a:t>What’s that, do you want to share with us?</a:t>
            </a:r>
          </a:p>
          <a:p>
            <a:pPr marL="0" indent="0">
              <a:buNone/>
            </a:pPr>
            <a:endParaRPr lang="en-US" dirty="0"/>
          </a:p>
          <a:p>
            <a:pPr marL="180975" indent="-180975"/>
            <a:r>
              <a:rPr lang="en-US" dirty="0"/>
              <a:t>There was someone named Stephen that I knew from long ago …</a:t>
            </a:r>
          </a:p>
          <a:p>
            <a:pPr marL="180975" indent="-180975"/>
            <a:r>
              <a:rPr lang="en-US" dirty="0"/>
              <a:t>Stephen was a fellow disciple of mine under Gamaliel for a period of time.</a:t>
            </a:r>
          </a:p>
          <a:p>
            <a:pPr marL="180975" indent="-180975"/>
            <a:r>
              <a:rPr lang="en-US" dirty="0"/>
              <a:t>I remember he had a special personality: full of kindness, politeness, and simplicity.</a:t>
            </a:r>
          </a:p>
          <a:p>
            <a:pPr marL="180975" indent="-180975"/>
            <a:r>
              <a:rPr lang="en-US" dirty="0"/>
              <a:t>Stephen had a unique personality.</a:t>
            </a:r>
          </a:p>
          <a:p>
            <a:pPr marL="180975" indent="-180975"/>
            <a:r>
              <a:rPr lang="en-US" dirty="0"/>
              <a:t>But then I learned that he was a follower of Jesus of Nazareth!</a:t>
            </a:r>
          </a:p>
          <a:p>
            <a:pPr marL="180975" indent="-180975"/>
            <a:r>
              <a:rPr lang="en-US" dirty="0"/>
              <a:t>I couldn’t believe my ears, that this brilliant Jewish man would do such a thing.</a:t>
            </a:r>
          </a:p>
          <a:p>
            <a:pPr marL="180975" indent="-180975"/>
            <a:r>
              <a:rPr lang="en-US" dirty="0"/>
              <a:t>I attended the council where they judged him, and honestly, he said some very rude things!</a:t>
            </a:r>
          </a:p>
          <a:p>
            <a:pPr marL="180975" indent="-180975"/>
            <a:r>
              <a:rPr lang="en-US" dirty="0"/>
              <a:t>He told the Jewish council members that they were uncircumcised of ears and heart!</a:t>
            </a:r>
          </a:p>
          <a:p>
            <a:pPr marL="180975" indent="-180975"/>
            <a:r>
              <a:rPr lang="en-US" dirty="0"/>
              <a:t>He said that, throughout history, they have resisted the Holy Spirit!</a:t>
            </a:r>
          </a:p>
          <a:p>
            <a:pPr marL="180975" indent="-180975"/>
            <a:r>
              <a:rPr lang="en-US" dirty="0"/>
              <a:t>And just like you murdered the prophets, you murdered the Christ.</a:t>
            </a:r>
          </a:p>
          <a:p>
            <a:pPr marL="0" indent="0">
              <a:buNone/>
            </a:pPr>
            <a:endParaRPr lang="en-US" dirty="0"/>
          </a:p>
          <a:p>
            <a:pPr marL="0" indent="0">
              <a:buNone/>
            </a:pPr>
            <a:br>
              <a:rPr lang="en-US" dirty="0"/>
            </a:br>
            <a:endParaRPr lang="en-CA" dirty="0"/>
          </a:p>
        </p:txBody>
      </p:sp>
    </p:spTree>
    <p:extLst>
      <p:ext uri="{BB962C8B-B14F-4D97-AF65-F5344CB8AC3E}">
        <p14:creationId xmlns:p14="http://schemas.microsoft.com/office/powerpoint/2010/main" val="264053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373BA-83D5-59D2-BC96-A3B2784174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AFB1B-4CDD-FEDB-097F-8F87C9581ED1}"/>
              </a:ext>
            </a:extLst>
          </p:cNvPr>
          <p:cNvSpPr>
            <a:spLocks noGrp="1"/>
          </p:cNvSpPr>
          <p:nvPr>
            <p:ph type="title"/>
          </p:nvPr>
        </p:nvSpPr>
        <p:spPr>
          <a:xfrm>
            <a:off x="304800" y="274638"/>
            <a:ext cx="6248400" cy="1143000"/>
          </a:xfrm>
        </p:spPr>
        <p:txBody>
          <a:bodyPr>
            <a:normAutofit fontScale="90000"/>
          </a:bodyPr>
          <a:lstStyle/>
          <a:p>
            <a:pPr algn="l"/>
            <a:r>
              <a:rPr lang="en-CA" b="1" dirty="0">
                <a:solidFill>
                  <a:schemeClr val="bg1">
                    <a:lumMod val="50000"/>
                  </a:schemeClr>
                </a:solidFill>
              </a:rPr>
              <a:t>Saint Paul’s </a:t>
            </a:r>
            <a:r>
              <a:rPr lang="en-CA" dirty="0">
                <a:solidFill>
                  <a:schemeClr val="bg1">
                    <a:lumMod val="50000"/>
                  </a:schemeClr>
                </a:solidFill>
              </a:rPr>
              <a:t>Transformation</a:t>
            </a:r>
            <a:br>
              <a:rPr lang="en-CA" b="1" dirty="0">
                <a:solidFill>
                  <a:srgbClr val="C00000"/>
                </a:solidFill>
              </a:rPr>
            </a:br>
            <a:r>
              <a:rPr lang="en-CA" b="1" dirty="0">
                <a:solidFill>
                  <a:srgbClr val="C00000"/>
                </a:solidFill>
              </a:rPr>
              <a:t> </a:t>
            </a:r>
            <a:r>
              <a:rPr lang="en-CA" dirty="0">
                <a:solidFill>
                  <a:srgbClr val="C00000"/>
                </a:solidFill>
                <a:latin typeface="Brush Script MT" panose="03060802040406070304" pitchFamily="66" charset="0"/>
              </a:rPr>
              <a:t>from</a:t>
            </a:r>
            <a:r>
              <a:rPr lang="en-CA" b="1" dirty="0">
                <a:solidFill>
                  <a:srgbClr val="C00000"/>
                </a:solidFill>
              </a:rPr>
              <a:t> Persecutor </a:t>
            </a:r>
            <a:r>
              <a:rPr lang="en-CA" dirty="0">
                <a:solidFill>
                  <a:srgbClr val="C00000"/>
                </a:solidFill>
                <a:latin typeface="Brush Script MT" panose="03060802040406070304" pitchFamily="66" charset="0"/>
              </a:rPr>
              <a:t>to</a:t>
            </a:r>
            <a:r>
              <a:rPr lang="en-CA" b="1" dirty="0">
                <a:solidFill>
                  <a:srgbClr val="C00000"/>
                </a:solidFill>
              </a:rPr>
              <a:t> Preacher</a:t>
            </a:r>
          </a:p>
        </p:txBody>
      </p:sp>
      <p:sp>
        <p:nvSpPr>
          <p:cNvPr id="3" name="Content Placeholder 2">
            <a:extLst>
              <a:ext uri="{FF2B5EF4-FFF2-40B4-BE49-F238E27FC236}">
                <a16:creationId xmlns:a16="http://schemas.microsoft.com/office/drawing/2014/main" id="{16FDCE5F-102A-A997-D6CF-61F525DDE072}"/>
              </a:ext>
            </a:extLst>
          </p:cNvPr>
          <p:cNvSpPr>
            <a:spLocks noGrp="1"/>
          </p:cNvSpPr>
          <p:nvPr>
            <p:ph idx="1"/>
          </p:nvPr>
        </p:nvSpPr>
        <p:spPr>
          <a:xfrm>
            <a:off x="304799" y="1600200"/>
            <a:ext cx="6325393" cy="5181600"/>
          </a:xfrm>
        </p:spPr>
        <p:txBody>
          <a:bodyPr>
            <a:normAutofit fontScale="77500" lnSpcReduction="20000"/>
          </a:bodyPr>
          <a:lstStyle/>
          <a:p>
            <a:r>
              <a:rPr lang="en-US" dirty="0"/>
              <a:t>Began as a zealous Pharisee and persecutor of Christians.</a:t>
            </a:r>
          </a:p>
          <a:p>
            <a:endParaRPr lang="en-US" sz="2100" dirty="0"/>
          </a:p>
          <a:p>
            <a:r>
              <a:rPr lang="en-US" dirty="0"/>
              <a:t>The Damascus Road Conversion</a:t>
            </a:r>
          </a:p>
          <a:p>
            <a:pPr marL="0" indent="0" algn="ctr">
              <a:buNone/>
            </a:pPr>
            <a:r>
              <a:rPr lang="en-US" b="1" dirty="0">
                <a:solidFill>
                  <a:srgbClr val="C00000"/>
                </a:solidFill>
                <a:latin typeface="Tempus Sans ITC" panose="04020404030D07020202" pitchFamily="82" charset="0"/>
              </a:rPr>
              <a:t>“Then he fell to the ground and heard</a:t>
            </a:r>
            <a:br>
              <a:rPr lang="en-US" b="1" dirty="0">
                <a:solidFill>
                  <a:srgbClr val="C00000"/>
                </a:solidFill>
                <a:latin typeface="Tempus Sans ITC" panose="04020404030D07020202" pitchFamily="82" charset="0"/>
              </a:rPr>
            </a:br>
            <a:r>
              <a:rPr lang="en-US" b="1" dirty="0">
                <a:solidFill>
                  <a:srgbClr val="C00000"/>
                </a:solidFill>
                <a:latin typeface="Tempus Sans ITC" panose="04020404030D07020202" pitchFamily="82" charset="0"/>
              </a:rPr>
              <a:t>a voice saying to him, 'Saul, Saul,</a:t>
            </a:r>
            <a:br>
              <a:rPr lang="en-US" b="1" dirty="0">
                <a:solidFill>
                  <a:srgbClr val="C00000"/>
                </a:solidFill>
                <a:latin typeface="Tempus Sans ITC" panose="04020404030D07020202" pitchFamily="82" charset="0"/>
              </a:rPr>
            </a:br>
            <a:r>
              <a:rPr lang="en-US" b="1" dirty="0">
                <a:solidFill>
                  <a:srgbClr val="C00000"/>
                </a:solidFill>
                <a:latin typeface="Tempus Sans ITC" panose="04020404030D07020202" pitchFamily="82" charset="0"/>
              </a:rPr>
              <a:t>why are you persecuting Me?’”</a:t>
            </a:r>
          </a:p>
          <a:p>
            <a:pPr marL="0" indent="0" algn="r">
              <a:buNone/>
            </a:pPr>
            <a:r>
              <a:rPr lang="en-US" sz="2400" b="1" dirty="0">
                <a:solidFill>
                  <a:schemeClr val="bg1">
                    <a:lumMod val="50000"/>
                  </a:schemeClr>
                </a:solidFill>
                <a:latin typeface="Tempus Sans ITC" panose="04020404030D07020202" pitchFamily="82" charset="0"/>
              </a:rPr>
              <a:t>Acts 9:4</a:t>
            </a:r>
            <a:endParaRPr lang="en-US" dirty="0">
              <a:solidFill>
                <a:schemeClr val="bg1">
                  <a:lumMod val="50000"/>
                </a:schemeClr>
              </a:solidFill>
            </a:endParaRPr>
          </a:p>
          <a:p>
            <a:endParaRPr lang="en-US" sz="2100" dirty="0"/>
          </a:p>
          <a:p>
            <a:r>
              <a:rPr lang="en-US" dirty="0"/>
              <a:t>A new calling </a:t>
            </a:r>
            <a:r>
              <a:rPr lang="en-US" dirty="0">
                <a:solidFill>
                  <a:schemeClr val="bg1">
                    <a:lumMod val="50000"/>
                  </a:schemeClr>
                </a:solidFill>
              </a:rPr>
              <a:t>(Saul </a:t>
            </a:r>
            <a:r>
              <a:rPr lang="en-US" dirty="0">
                <a:solidFill>
                  <a:schemeClr val="bg1">
                    <a:lumMod val="50000"/>
                  </a:schemeClr>
                </a:solidFill>
                <a:latin typeface="Brush Script MT" panose="03060802040406070304" pitchFamily="66" charset="0"/>
                <a:sym typeface="Wingdings" panose="05000000000000000000" pitchFamily="2" charset="2"/>
              </a:rPr>
              <a:t>becomes</a:t>
            </a:r>
            <a:r>
              <a:rPr lang="en-US" dirty="0">
                <a:solidFill>
                  <a:schemeClr val="bg1">
                    <a:lumMod val="50000"/>
                  </a:schemeClr>
                </a:solidFill>
                <a:sym typeface="Wingdings" panose="05000000000000000000" pitchFamily="2" charset="2"/>
              </a:rPr>
              <a:t> Paul)</a:t>
            </a:r>
            <a:r>
              <a:rPr lang="en-US" dirty="0">
                <a:solidFill>
                  <a:schemeClr val="bg1">
                    <a:lumMod val="50000"/>
                  </a:schemeClr>
                </a:solidFill>
              </a:rPr>
              <a:t>: </a:t>
            </a:r>
            <a:r>
              <a:rPr lang="en-US" dirty="0"/>
              <a:t>becomes a passionate defender &amp; preacher of the faith,</a:t>
            </a:r>
          </a:p>
          <a:p>
            <a:pPr lvl="1"/>
            <a:r>
              <a:rPr lang="en-US" dirty="0"/>
              <a:t>taking </a:t>
            </a:r>
            <a:r>
              <a:rPr lang="en-US" b="1" dirty="0"/>
              <a:t>extensive missionary journeys</a:t>
            </a:r>
          </a:p>
          <a:p>
            <a:pPr lvl="1"/>
            <a:r>
              <a:rPr lang="en-US" dirty="0"/>
              <a:t>and authoring </a:t>
            </a:r>
            <a:r>
              <a:rPr lang="en-US" b="1" dirty="0"/>
              <a:t>numerous epistles</a:t>
            </a:r>
            <a:r>
              <a:rPr lang="en-US" dirty="0"/>
              <a:t>,</a:t>
            </a:r>
            <a:br>
              <a:rPr lang="en-US" dirty="0"/>
            </a:br>
            <a:r>
              <a:rPr lang="en-US" dirty="0"/>
              <a:t>rich with theological wisdom.</a:t>
            </a:r>
          </a:p>
        </p:txBody>
      </p:sp>
      <p:pic>
        <p:nvPicPr>
          <p:cNvPr id="4" name="Picture 2" descr="Sts Peter &amp; Paul ">
            <a:extLst>
              <a:ext uri="{FF2B5EF4-FFF2-40B4-BE49-F238E27FC236}">
                <a16:creationId xmlns:a16="http://schemas.microsoft.com/office/drawing/2014/main" id="{F0762970-0C7C-7F35-B620-DCFFB594DB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6934200" y="0"/>
            <a:ext cx="205819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BF1B607-3F97-C0F0-1DB5-6FD9E75BB728}"/>
              </a:ext>
            </a:extLst>
          </p:cNvPr>
          <p:cNvSpPr/>
          <p:nvPr/>
        </p:nvSpPr>
        <p:spPr>
          <a:xfrm>
            <a:off x="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240F55C8-6465-60E5-6120-1DF6936E6D15}"/>
              </a:ext>
            </a:extLst>
          </p:cNvPr>
          <p:cNvSpPr/>
          <p:nvPr/>
        </p:nvSpPr>
        <p:spPr>
          <a:xfrm>
            <a:off x="89916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741ED3E9-2F1D-18AF-570A-E2DC6710EE5C}"/>
              </a:ext>
            </a:extLst>
          </p:cNvPr>
          <p:cNvSpPr/>
          <p:nvPr/>
        </p:nvSpPr>
        <p:spPr>
          <a:xfrm>
            <a:off x="67818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18061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9D525-480F-411D-2B3E-C1D1612E14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341971-9C02-9B1F-3B0B-2B817E08ADA1}"/>
              </a:ext>
            </a:extLst>
          </p:cNvPr>
          <p:cNvSpPr>
            <a:spLocks noGrp="1"/>
          </p:cNvSpPr>
          <p:nvPr>
            <p:ph idx="1"/>
          </p:nvPr>
        </p:nvSpPr>
        <p:spPr>
          <a:xfrm>
            <a:off x="228600" y="152400"/>
            <a:ext cx="8686800" cy="6629400"/>
          </a:xfrm>
        </p:spPr>
        <p:txBody>
          <a:bodyPr numCol="2" spcCol="180000">
            <a:normAutofit fontScale="25000" lnSpcReduction="20000"/>
          </a:bodyPr>
          <a:lstStyle/>
          <a:p>
            <a:pPr marL="0" indent="0">
              <a:buNone/>
            </a:pPr>
            <a:r>
              <a:rPr lang="en-US" b="1" i="1" dirty="0"/>
              <a:t>How did you feel when you heard all that?</a:t>
            </a:r>
          </a:p>
          <a:p>
            <a:pPr marL="0" indent="0">
              <a:buNone/>
            </a:pPr>
            <a:endParaRPr lang="en-US" b="1" i="1" dirty="0"/>
          </a:p>
          <a:p>
            <a:pPr marL="180975" indent="-180975"/>
            <a:r>
              <a:rPr lang="en-US" dirty="0"/>
              <a:t>Of course, I wanted to destroy Stephen! Because he dared to call their Jesus as the Christ!</a:t>
            </a:r>
          </a:p>
          <a:p>
            <a:pPr marL="180975" indent="-180975"/>
            <a:r>
              <a:rPr lang="en-US" dirty="0"/>
              <a:t>What does Jesus have to do with Christ?</a:t>
            </a:r>
          </a:p>
          <a:p>
            <a:pPr marL="180975" indent="-180975"/>
            <a:r>
              <a:rPr lang="en-US" dirty="0"/>
              <a:t>I was extremely upset at him … anyways, they did what was needed.</a:t>
            </a:r>
          </a:p>
          <a:p>
            <a:pPr marL="180975" indent="-180975"/>
            <a:r>
              <a:rPr lang="en-US" dirty="0"/>
              <a:t>They dragged him out, and stoned him.</a:t>
            </a:r>
          </a:p>
          <a:p>
            <a:pPr marL="180975" indent="-180975"/>
            <a:r>
              <a:rPr lang="en-US" dirty="0"/>
              <a:t>I was watching all this, and it seems they found it tough for me to throw the stones … I don’t know why I didn’t join in, though for sure I was happy to see him die.</a:t>
            </a:r>
          </a:p>
          <a:p>
            <a:pPr marL="180975" indent="-180975"/>
            <a:r>
              <a:rPr lang="en-US" dirty="0"/>
              <a:t>The men would take their clothes off at my feet, because I was agreeing to his death.</a:t>
            </a:r>
          </a:p>
          <a:p>
            <a:pPr marL="180975" indent="-180975"/>
            <a:r>
              <a:rPr lang="en-US" dirty="0"/>
              <a:t>They’d look to me for my consent, and I would encourage them to throw stones.</a:t>
            </a:r>
          </a:p>
          <a:p>
            <a:pPr marL="180975" indent="-180975"/>
            <a:r>
              <a:rPr lang="en-US" dirty="0"/>
              <a:t>It was a strange scene. Stephen was severely wounded, bleeding everywhere.</a:t>
            </a:r>
          </a:p>
          <a:p>
            <a:pPr marL="180975" indent="-180975"/>
            <a:r>
              <a:rPr lang="en-US" dirty="0"/>
              <a:t>But I heard say that he saw heaven open.</a:t>
            </a:r>
          </a:p>
          <a:p>
            <a:pPr marL="180975" indent="-180975"/>
            <a:r>
              <a:rPr lang="en-US" dirty="0"/>
              <a:t>There were those around me who commented about how bright his face appeared.</a:t>
            </a:r>
          </a:p>
          <a:p>
            <a:pPr marL="180975" indent="-180975"/>
            <a:r>
              <a:rPr lang="en-US" dirty="0"/>
              <a:t>What nonsense! I shouted at them, brightness, what brightness? He’s a blasphemer, he’s evil.</a:t>
            </a:r>
          </a:p>
          <a:p>
            <a:pPr marL="180975" indent="-180975"/>
            <a:r>
              <a:rPr lang="en-US" dirty="0"/>
              <a:t>And the last thing he said was, “do not count this sin against them.”</a:t>
            </a:r>
          </a:p>
          <a:p>
            <a:pPr marL="180975" indent="-180975"/>
            <a:r>
              <a:rPr lang="en-US" dirty="0"/>
              <a:t>I was furious, saying to him, “you are the sinner, idiot!”</a:t>
            </a:r>
          </a:p>
          <a:p>
            <a:pPr marL="180975" indent="-180975"/>
            <a:r>
              <a:rPr lang="en-US" dirty="0"/>
              <a:t>Yet I was still amazed, how one, in their dying moments, be asking God for mercy for his killers?</a:t>
            </a:r>
          </a:p>
          <a:p>
            <a:pPr marL="180975" indent="-180975"/>
            <a:r>
              <a:rPr lang="en-US" dirty="0"/>
              <a:t>We don’t have such a law in our Torah. It was very strange.</a:t>
            </a:r>
          </a:p>
          <a:p>
            <a:pPr marL="180975" indent="-180975"/>
            <a:r>
              <a:rPr lang="en-US" dirty="0"/>
              <a:t>And he was accepting to die such a horrific death.</a:t>
            </a:r>
          </a:p>
          <a:p>
            <a:pPr marL="180975" indent="-180975"/>
            <a:r>
              <a:rPr lang="en-US" dirty="0"/>
              <a:t>Of course, nobody could’ve saved him from our hands.</a:t>
            </a:r>
          </a:p>
          <a:p>
            <a:pPr marL="0" indent="0">
              <a:buNone/>
            </a:pPr>
            <a:endParaRPr lang="en-US" dirty="0"/>
          </a:p>
          <a:p>
            <a:pPr marL="0" indent="0">
              <a:buNone/>
            </a:pPr>
            <a:endParaRPr lang="en-US" dirty="0"/>
          </a:p>
          <a:p>
            <a:pPr marL="0" indent="0">
              <a:buNone/>
            </a:pPr>
            <a:r>
              <a:rPr lang="en-US" sz="3100" b="1" i="1" dirty="0"/>
              <a:t>What happened after that?</a:t>
            </a:r>
          </a:p>
          <a:p>
            <a:pPr marL="0" indent="0">
              <a:buNone/>
            </a:pPr>
            <a:endParaRPr lang="en-US" sz="3100" b="1" i="1" dirty="0"/>
          </a:p>
          <a:p>
            <a:pPr marL="180975" indent="-180975"/>
            <a:r>
              <a:rPr lang="en-US" sz="3100" dirty="0"/>
              <a:t>I was given official commendation letters from the Jews to seek and capture followers of Jesus.</a:t>
            </a:r>
          </a:p>
          <a:p>
            <a:pPr marL="180975" indent="-180975"/>
            <a:r>
              <a:rPr lang="en-US" sz="3100" dirty="0"/>
              <a:t>I found out that many of them were running away. Everyone was scared after we killed Stephen.</a:t>
            </a:r>
          </a:p>
          <a:p>
            <a:pPr marL="180975" indent="-180975"/>
            <a:r>
              <a:rPr lang="en-US" sz="3100" dirty="0"/>
              <a:t>People were scattering, travelling to many other nations.</a:t>
            </a:r>
          </a:p>
          <a:p>
            <a:pPr marL="180975" indent="-180975"/>
            <a:r>
              <a:rPr lang="en-US" sz="3100" dirty="0"/>
              <a:t>Some went on the difficult journey, far away to Damascus.</a:t>
            </a:r>
          </a:p>
          <a:p>
            <a:pPr marL="180975" indent="-180975"/>
            <a:r>
              <a:rPr lang="en-US" sz="3100" dirty="0"/>
              <a:t>I decided that I would go catch them, imprison them …</a:t>
            </a:r>
          </a:p>
          <a:p>
            <a:pPr marL="180975" indent="-180975"/>
            <a:r>
              <a:rPr lang="en-US" sz="3100" dirty="0"/>
              <a:t>Some may die, so be it; others might smarten up, deny Jesus, and return to Judaism.</a:t>
            </a:r>
          </a:p>
          <a:p>
            <a:pPr marL="180975" indent="-180975"/>
            <a:r>
              <a:rPr lang="en-US" sz="3100" dirty="0"/>
              <a:t>By the way, I was accompanied by temple guards, and had official letters of commendation.</a:t>
            </a:r>
          </a:p>
          <a:p>
            <a:pPr marL="180975" indent="-180975"/>
            <a:r>
              <a:rPr lang="en-US" sz="3100" dirty="0"/>
              <a:t>I was given this great responsibility to lead. I was still in my twenties, and proud of myself.</a:t>
            </a:r>
          </a:p>
          <a:p>
            <a:pPr marL="180975" indent="-180975"/>
            <a:r>
              <a:rPr lang="en-US" sz="3100" dirty="0"/>
              <a:t>To be nominated for this task, having the trust of the high priest.</a:t>
            </a:r>
          </a:p>
          <a:p>
            <a:pPr marL="180975" indent="-180975"/>
            <a:r>
              <a:rPr lang="en-US" sz="3100" dirty="0"/>
              <a:t>I was glad to do this and wasn’t seeking any glory …</a:t>
            </a:r>
          </a:p>
          <a:p>
            <a:pPr marL="180975" indent="-180975"/>
            <a:r>
              <a:rPr lang="en-US" sz="3100" dirty="0"/>
              <a:t>I simply hated anyone who opposed Moses.</a:t>
            </a:r>
          </a:p>
          <a:p>
            <a:pPr marL="180975" indent="-180975"/>
            <a:r>
              <a:rPr lang="en-US" sz="3100" dirty="0"/>
              <a:t>This Jesus is against Moses, so we have to be rid of him, and of his children and followers.</a:t>
            </a:r>
          </a:p>
          <a:p>
            <a:pPr marL="0" indent="0">
              <a:buNone/>
            </a:pPr>
            <a:endParaRPr lang="en-US" dirty="0"/>
          </a:p>
          <a:p>
            <a:pPr marL="0" indent="0">
              <a:buNone/>
            </a:pPr>
            <a:endParaRPr lang="en-US" dirty="0"/>
          </a:p>
          <a:p>
            <a:pPr marL="0" indent="0">
              <a:buNone/>
            </a:pPr>
            <a:r>
              <a:rPr lang="en-US" b="1" i="1" dirty="0"/>
              <a:t>Did something happen on the way to Damascus?</a:t>
            </a:r>
          </a:p>
          <a:p>
            <a:pPr marL="0" indent="0">
              <a:buNone/>
            </a:pPr>
            <a:endParaRPr lang="en-US" dirty="0"/>
          </a:p>
          <a:p>
            <a:pPr marL="180975" indent="-180975"/>
            <a:r>
              <a:rPr lang="en-US" dirty="0"/>
              <a:t>Suddenly, on our way, I saw a bright flash of light like lightning; and I fell off my horse.</a:t>
            </a:r>
          </a:p>
          <a:p>
            <a:pPr marL="180975" indent="-180975"/>
            <a:r>
              <a:rPr lang="en-US" dirty="0"/>
              <a:t>I heard a voice saying to me, “Saul, Saul, why are you persecuting me?” Stop kicking!</a:t>
            </a:r>
          </a:p>
          <a:p>
            <a:pPr marL="180975" indent="-180975"/>
            <a:r>
              <a:rPr lang="en-US" dirty="0"/>
              <a:t>I understood from his words that I was wounding, hurting myself, resisting God’s voice.</a:t>
            </a:r>
          </a:p>
          <a:p>
            <a:pPr marL="180975" indent="-180975"/>
            <a:r>
              <a:rPr lang="en-US" dirty="0"/>
              <a:t>Those with me were hearing me talking to someone, …</a:t>
            </a:r>
          </a:p>
          <a:p>
            <a:pPr marL="180975" indent="-180975"/>
            <a:r>
              <a:rPr lang="en-US" dirty="0"/>
              <a:t>But I was seeing something that they didn’t see.</a:t>
            </a:r>
          </a:p>
          <a:p>
            <a:pPr marL="180975" indent="-180975"/>
            <a:r>
              <a:rPr lang="en-US" dirty="0"/>
              <a:t>I was seeing the light, and seeing the One speaking with me.</a:t>
            </a:r>
          </a:p>
          <a:p>
            <a:pPr marL="180975" indent="-180975"/>
            <a:endParaRPr lang="en-US" dirty="0"/>
          </a:p>
          <a:p>
            <a:pPr marL="180975" indent="-180975"/>
            <a:endParaRPr lang="en-US" dirty="0"/>
          </a:p>
          <a:p>
            <a:pPr marL="180975" indent="-180975"/>
            <a:endParaRPr lang="en-US" dirty="0"/>
          </a:p>
          <a:p>
            <a:pPr marL="180975" indent="-180975"/>
            <a:endParaRPr lang="en-US" dirty="0"/>
          </a:p>
          <a:p>
            <a:pPr marL="180975" indent="-180975"/>
            <a:endParaRPr lang="en-US" dirty="0"/>
          </a:p>
          <a:p>
            <a:pPr marL="180975" indent="-180975"/>
            <a:endParaRPr lang="en-US" dirty="0"/>
          </a:p>
          <a:p>
            <a:pPr marL="180975" indent="-180975"/>
            <a:endParaRPr lang="en-US" dirty="0"/>
          </a:p>
          <a:p>
            <a:pPr marL="0" indent="0">
              <a:buNone/>
            </a:pPr>
            <a:r>
              <a:rPr lang="en-US" b="1" i="1" dirty="0"/>
              <a:t>Wow, so what did you do?</a:t>
            </a:r>
          </a:p>
          <a:p>
            <a:pPr marL="0" indent="0">
              <a:buNone/>
            </a:pPr>
            <a:endParaRPr lang="en-US" dirty="0"/>
          </a:p>
          <a:p>
            <a:pPr marL="180975" indent="-180975"/>
            <a:r>
              <a:rPr lang="en-US" b="1" dirty="0"/>
              <a:t>I asked Him, “Who are you?”</a:t>
            </a:r>
          </a:p>
          <a:p>
            <a:pPr marL="180975" indent="-180975"/>
            <a:r>
              <a:rPr lang="en-US" dirty="0"/>
              <a:t>He replied, “I am Jesus,” the Jesus that you hate, “the one that you are persecuting.”</a:t>
            </a:r>
          </a:p>
          <a:p>
            <a:pPr marL="180975" indent="-180975"/>
            <a:r>
              <a:rPr lang="en-US" dirty="0"/>
              <a:t>Enough already, “it is difficult for you to kick against the goads!”</a:t>
            </a:r>
          </a:p>
          <a:p>
            <a:pPr marL="180975" indent="-180975"/>
            <a:r>
              <a:rPr lang="en-US" dirty="0"/>
              <a:t>I know that when the light appears, and there’s such an amazing, glorious vision, …</a:t>
            </a:r>
          </a:p>
          <a:p>
            <a:pPr marL="180975" indent="-180975"/>
            <a:r>
              <a:rPr lang="en-US" dirty="0"/>
              <a:t>This is like what happened with Moses!</a:t>
            </a:r>
          </a:p>
          <a:p>
            <a:pPr marL="180975" indent="-180975"/>
            <a:r>
              <a:rPr lang="en-US" dirty="0"/>
              <a:t>Also with Isaac, Jacob, and Abraham, and Solomon.</a:t>
            </a:r>
          </a:p>
          <a:p>
            <a:pPr marL="180975" indent="-180975"/>
            <a:r>
              <a:rPr lang="en-US" dirty="0"/>
              <a:t>I was terrified, shocked.</a:t>
            </a:r>
          </a:p>
          <a:p>
            <a:pPr marL="180975" indent="-180975"/>
            <a:r>
              <a:rPr lang="en-US" dirty="0"/>
              <a:t>I was expecting to fall dead.</a:t>
            </a:r>
          </a:p>
          <a:p>
            <a:pPr marL="180975" indent="-180975"/>
            <a:r>
              <a:rPr lang="en-US" dirty="0"/>
              <a:t>As Jews, we believe that if one were to see the glorious light of God, they would surely die.</a:t>
            </a:r>
          </a:p>
          <a:p>
            <a:pPr marL="180975" indent="-180975"/>
            <a:r>
              <a:rPr lang="en-US" dirty="0"/>
              <a:t>But I didn’t die!</a:t>
            </a:r>
          </a:p>
          <a:p>
            <a:pPr marL="180975" indent="-180975"/>
            <a:r>
              <a:rPr lang="en-US" dirty="0"/>
              <a:t>And I felt a huge weight of guilt that I can’t describe.</a:t>
            </a:r>
          </a:p>
          <a:p>
            <a:pPr marL="180975" indent="-180975"/>
            <a:r>
              <a:rPr lang="en-US" dirty="0"/>
              <a:t>This Jesus turned out to be Yahweh!</a:t>
            </a:r>
          </a:p>
          <a:p>
            <a:pPr marL="180975" indent="-180975"/>
            <a:r>
              <a:rPr lang="en-US" dirty="0"/>
              <a:t>Because he says, “I am He, Jesus” or “I AM Yahweh who is Jesus.”</a:t>
            </a:r>
          </a:p>
          <a:p>
            <a:pPr marL="180975" indent="-180975"/>
            <a:r>
              <a:rPr lang="en-US" dirty="0"/>
              <a:t>So I had been wrong all along!</a:t>
            </a:r>
          </a:p>
          <a:p>
            <a:pPr marL="180975" indent="-180975"/>
            <a:r>
              <a:rPr lang="en-US" dirty="0"/>
              <a:t>I discovered that I had it all wrong.</a:t>
            </a:r>
          </a:p>
          <a:p>
            <a:pPr marL="180975" indent="-180975"/>
            <a:r>
              <a:rPr lang="en-US" dirty="0"/>
              <a:t>And that all that the Jews had told me was wrong.</a:t>
            </a:r>
          </a:p>
          <a:p>
            <a:pPr marL="180975" indent="-180975"/>
            <a:r>
              <a:rPr lang="en-US" dirty="0"/>
              <a:t>And that Jesus is truly God!</a:t>
            </a:r>
          </a:p>
          <a:p>
            <a:pPr marL="180975" indent="-180975"/>
            <a:r>
              <a:rPr lang="en-US" dirty="0"/>
              <a:t>And that Stephen was right.</a:t>
            </a:r>
          </a:p>
          <a:p>
            <a:pPr marL="180975" indent="-180975"/>
            <a:r>
              <a:rPr lang="en-US" dirty="0"/>
              <a:t>And that I’m finished!</a:t>
            </a:r>
          </a:p>
          <a:p>
            <a:pPr marL="180975" indent="-180975"/>
            <a:r>
              <a:rPr lang="en-US" dirty="0"/>
              <a:t>All this ran through my mind in mere minutes, while I’m terrified to death.</a:t>
            </a:r>
          </a:p>
          <a:p>
            <a:pPr marL="180975" indent="-180975"/>
            <a:r>
              <a:rPr lang="en-US" dirty="0"/>
              <a:t>Because I felt that I should surely die.</a:t>
            </a:r>
          </a:p>
          <a:p>
            <a:pPr marL="0" indent="0">
              <a:buNone/>
            </a:pPr>
            <a:endParaRPr lang="en-US" dirty="0"/>
          </a:p>
          <a:p>
            <a:pPr marL="180975" indent="-180975"/>
            <a:r>
              <a:rPr lang="en-US" b="1" dirty="0"/>
              <a:t>I asked Him, “Lord, what do you want me to do?”</a:t>
            </a:r>
          </a:p>
          <a:p>
            <a:pPr marL="180975" indent="-180975"/>
            <a:r>
              <a:rPr lang="en-US" dirty="0"/>
              <a:t>I was expecting Him to tell me to return and tell the Jews that you saw Me.</a:t>
            </a:r>
          </a:p>
          <a:p>
            <a:pPr marL="180975" indent="-180975"/>
            <a:r>
              <a:rPr lang="en-US" dirty="0"/>
              <a:t>But He told me to enter Damascus, continue your journey as you were.</a:t>
            </a:r>
          </a:p>
          <a:p>
            <a:pPr marL="180975" indent="-180975"/>
            <a:r>
              <a:rPr lang="en-US" dirty="0"/>
              <a:t>There, I will tell you what comes next.</a:t>
            </a:r>
          </a:p>
          <a:p>
            <a:pPr marL="180975" indent="-180975"/>
            <a:r>
              <a:rPr lang="en-US" dirty="0"/>
              <a:t>So I got up, and was shocked to learn that I’d lost my sight.</a:t>
            </a:r>
          </a:p>
          <a:p>
            <a:pPr marL="180975" indent="-180975"/>
            <a:r>
              <a:rPr lang="en-US" dirty="0"/>
              <a:t>The light was gone, and the scene disappeared.</a:t>
            </a:r>
          </a:p>
          <a:p>
            <a:pPr marL="180975" indent="-180975"/>
            <a:r>
              <a:rPr lang="en-US" dirty="0"/>
              <a:t>They lifted me up from the ground, and I was blind.</a:t>
            </a:r>
          </a:p>
          <a:p>
            <a:pPr marL="180975" indent="-180975"/>
            <a:r>
              <a:rPr lang="en-US" dirty="0"/>
              <a:t>They led me by the hand, while I was in shock, shaken, shaking.</a:t>
            </a:r>
          </a:p>
          <a:p>
            <a:pPr marL="180975" indent="-180975"/>
            <a:r>
              <a:rPr lang="en-US" dirty="0"/>
              <a:t>I entered Damascus …</a:t>
            </a:r>
          </a:p>
          <a:p>
            <a:pPr marL="180975" indent="-180975"/>
            <a:r>
              <a:rPr lang="en-US" dirty="0"/>
              <a:t>Of course everything changed … we’re not going to capture Christians any more!</a:t>
            </a:r>
          </a:p>
          <a:p>
            <a:pPr marL="180975" indent="-180975"/>
            <a:r>
              <a:rPr lang="en-US" dirty="0"/>
              <a:t>I was in dire straits.</a:t>
            </a:r>
          </a:p>
          <a:p>
            <a:pPr marL="180975" indent="-180975"/>
            <a:r>
              <a:rPr lang="en-US" dirty="0"/>
              <a:t>I stayed at a friend’s place.</a:t>
            </a:r>
          </a:p>
          <a:p>
            <a:pPr marL="180975" indent="-180975"/>
            <a:r>
              <a:rPr lang="en-US" dirty="0"/>
              <a:t>And because I had seen the Lord (because all my life as a religious Jew, I wished to see the Lord as Moses did; I wish to go through what Isaac did; I wish that, like the verse that says that “the Lord appeared to Abraham,” that He would appear to me; Solomon saw Him two times, and I wish to see Him one time) …</a:t>
            </a:r>
          </a:p>
          <a:p>
            <a:pPr marL="180975" indent="-180975"/>
            <a:r>
              <a:rPr lang="en-US" dirty="0"/>
              <a:t>So, even though I was terrified by what happened, yet because I saw Him, I was overjoyed.</a:t>
            </a:r>
          </a:p>
          <a:p>
            <a:pPr marL="180975" indent="-180975"/>
            <a:r>
              <a:rPr lang="en-US" dirty="0"/>
              <a:t>But, being extremely embarrassed and feeling guilty for my past, I was unable to eat or drink.</a:t>
            </a:r>
          </a:p>
          <a:p>
            <a:pPr marL="0" indent="0">
              <a:buNone/>
            </a:pPr>
            <a:endParaRPr lang="en-US" dirty="0"/>
          </a:p>
          <a:p>
            <a:pPr marL="0" indent="0">
              <a:buNone/>
            </a:pPr>
            <a:endParaRPr lang="en-US" dirty="0"/>
          </a:p>
          <a:p>
            <a:pPr marL="0" indent="0">
              <a:buNone/>
            </a:pPr>
            <a:r>
              <a:rPr lang="en-US" b="1" i="1" dirty="0"/>
              <a:t>How long were you in that condition?</a:t>
            </a:r>
          </a:p>
          <a:p>
            <a:pPr marL="0" indent="0">
              <a:buNone/>
            </a:pPr>
            <a:endParaRPr lang="en-US" dirty="0"/>
          </a:p>
          <a:p>
            <a:pPr marL="180975" indent="-180975"/>
            <a:r>
              <a:rPr lang="en-US" dirty="0"/>
              <a:t>I spent three days like that, practically just reciting Psalms the entire time,</a:t>
            </a:r>
          </a:p>
          <a:p>
            <a:pPr marL="180975" indent="-180975"/>
            <a:r>
              <a:rPr lang="en-US" dirty="0"/>
              <a:t>mostly “have mercy on me, forgive me, I have sinned … I am an idiot, I messed everything up”</a:t>
            </a:r>
          </a:p>
          <a:p>
            <a:pPr marL="180975" indent="-180975"/>
            <a:r>
              <a:rPr lang="en-US" dirty="0"/>
              <a:t>Those three days, I don’t know if I was crying or not.</a:t>
            </a:r>
          </a:p>
          <a:p>
            <a:pPr marL="180975" indent="-180975"/>
            <a:r>
              <a:rPr lang="en-US" dirty="0"/>
              <a:t>Everything in me had dried up, I didn’t drink any water.</a:t>
            </a:r>
          </a:p>
          <a:p>
            <a:pPr marL="180975" indent="-180975"/>
            <a:r>
              <a:rPr lang="en-US" dirty="0"/>
              <a:t>I didn’t know night from day.</a:t>
            </a:r>
          </a:p>
          <a:p>
            <a:pPr marL="180975" indent="-180975"/>
            <a:r>
              <a:rPr lang="en-US" dirty="0"/>
              <a:t>What had happened to me, that vision, took me out of this world.</a:t>
            </a:r>
          </a:p>
          <a:p>
            <a:pPr marL="180975" indent="-180975"/>
            <a:r>
              <a:rPr lang="en-US" dirty="0"/>
              <a:t>They’d bring me food or drink, but I didn’t pay any attention, didn’t see anyone.</a:t>
            </a:r>
          </a:p>
          <a:p>
            <a:pPr marL="180975" indent="-180975"/>
            <a:r>
              <a:rPr lang="en-US" dirty="0"/>
              <a:t>They said he’s probably had a brain tumor; others said it appears he’s about to die.</a:t>
            </a:r>
          </a:p>
        </p:txBody>
      </p:sp>
    </p:spTree>
    <p:extLst>
      <p:ext uri="{BB962C8B-B14F-4D97-AF65-F5344CB8AC3E}">
        <p14:creationId xmlns:p14="http://schemas.microsoft.com/office/powerpoint/2010/main" val="1796771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698A7-9268-6336-E932-9590DC3C9A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89805-1A98-3E93-A6AE-B049A4D577BA}"/>
              </a:ext>
            </a:extLst>
          </p:cNvPr>
          <p:cNvSpPr>
            <a:spLocks noGrp="1"/>
          </p:cNvSpPr>
          <p:nvPr>
            <p:ph idx="1"/>
          </p:nvPr>
        </p:nvSpPr>
        <p:spPr>
          <a:xfrm>
            <a:off x="228600" y="76200"/>
            <a:ext cx="8686800" cy="6705600"/>
          </a:xfrm>
        </p:spPr>
        <p:txBody>
          <a:bodyPr numCol="2" spcCol="180000">
            <a:normAutofit fontScale="25000" lnSpcReduction="20000"/>
          </a:bodyPr>
          <a:lstStyle/>
          <a:p>
            <a:pPr marL="0" indent="0">
              <a:buNone/>
            </a:pPr>
            <a:r>
              <a:rPr lang="en-US" b="1" i="1" dirty="0"/>
              <a:t>Did anyone visit you?</a:t>
            </a:r>
          </a:p>
          <a:p>
            <a:pPr marL="180975" indent="-180975"/>
            <a:r>
              <a:rPr lang="en-US" dirty="0"/>
              <a:t>After three days, I heard a knock on the door, and a voice I didn’t recognize.</a:t>
            </a:r>
          </a:p>
          <a:p>
            <a:pPr marL="180975" indent="-180975"/>
            <a:r>
              <a:rPr lang="en-US" dirty="0"/>
              <a:t>A man approached me and said, “Brother Saul, I am Ananias”</a:t>
            </a:r>
          </a:p>
          <a:p>
            <a:pPr marL="180975" indent="-180975"/>
            <a:r>
              <a:rPr lang="en-US" dirty="0"/>
              <a:t>I knew that name! I had this name at the top of the list of those I was to capture!</a:t>
            </a:r>
          </a:p>
          <a:p>
            <a:pPr marL="180975" indent="-180975"/>
            <a:r>
              <a:rPr lang="en-US" dirty="0"/>
              <a:t>He was a Christians leader in Damascus, of the so-called followers of the Way.</a:t>
            </a:r>
          </a:p>
          <a:p>
            <a:pPr marL="180975" indent="-180975"/>
            <a:r>
              <a:rPr lang="en-US" dirty="0"/>
              <a:t>I heard that he was one of the 70 that were chosen by Jesus … he was at the top of my list!</a:t>
            </a:r>
          </a:p>
          <a:p>
            <a:pPr marL="180975" indent="-180975"/>
            <a:r>
              <a:rPr lang="en-US" dirty="0"/>
              <a:t>He said, “I am Ananias,” yet I could not see him.</a:t>
            </a:r>
          </a:p>
          <a:p>
            <a:pPr marL="180975" indent="-180975"/>
            <a:r>
              <a:rPr lang="en-US" dirty="0"/>
              <a:t>And he said to me that the Lord Jesus had sent him to open my eyes.</a:t>
            </a:r>
          </a:p>
          <a:p>
            <a:pPr marL="180975" indent="-180975"/>
            <a:r>
              <a:rPr lang="en-US" dirty="0"/>
              <a:t>And that he would teach me about the Lord.</a:t>
            </a:r>
          </a:p>
          <a:p>
            <a:pPr marL="180975" indent="-180975"/>
            <a:r>
              <a:rPr lang="en-US" dirty="0"/>
              <a:t>And he told me, “Jesus, the righteous Lord has chosen you to be a light to the world.”</a:t>
            </a:r>
          </a:p>
          <a:p>
            <a:pPr marL="180975" indent="-180975"/>
            <a:r>
              <a:rPr lang="en-US" dirty="0"/>
              <a:t>I couldn’t believe my ears!</a:t>
            </a:r>
          </a:p>
          <a:p>
            <a:pPr marL="180975" indent="-180975"/>
            <a:r>
              <a:rPr lang="en-US" dirty="0"/>
              <a:t>I knelt down, feeling that I am in front of a man of God, yet I still didn’t see him.</a:t>
            </a:r>
          </a:p>
          <a:p>
            <a:pPr marL="180975" indent="-180975"/>
            <a:r>
              <a:rPr lang="en-US" dirty="0"/>
              <a:t>He asked me if I believed that Jesus is God, and I said “a million percent, yes!”</a:t>
            </a:r>
          </a:p>
          <a:p>
            <a:pPr marL="180975" indent="-180975"/>
            <a:r>
              <a:rPr lang="en-US" dirty="0"/>
              <a:t>He asked, “Do you want to follow Him?”</a:t>
            </a:r>
          </a:p>
          <a:p>
            <a:pPr marL="180975" indent="-180975"/>
            <a:r>
              <a:rPr lang="en-US" dirty="0"/>
              <a:t>I said that I would love to!</a:t>
            </a:r>
          </a:p>
          <a:p>
            <a:pPr marL="180975" indent="-180975"/>
            <a:r>
              <a:rPr lang="en-US" dirty="0"/>
              <a:t>If He would accept me, if I am yet to live, I would live for Him.</a:t>
            </a:r>
          </a:p>
          <a:p>
            <a:pPr marL="180975" indent="-180975"/>
            <a:r>
              <a:rPr lang="en-US" dirty="0"/>
              <a:t>He brought water, and baptized me.</a:t>
            </a:r>
          </a:p>
          <a:p>
            <a:pPr marL="180975" indent="-180975"/>
            <a:r>
              <a:rPr lang="en-US" dirty="0"/>
              <a:t>As I was being baptized, scales fell from my eyes, and I saw Ananis.</a:t>
            </a:r>
          </a:p>
          <a:p>
            <a:pPr marL="180975" indent="-180975"/>
            <a:r>
              <a:rPr lang="en-US" dirty="0"/>
              <a:t>We became life-long friends.</a:t>
            </a:r>
          </a:p>
          <a:p>
            <a:pPr marL="180975" indent="-180975"/>
            <a:r>
              <a:rPr lang="en-US" dirty="0"/>
              <a:t>That was the first time for me to see one of those who were close to Jesus, who lived with Him, and had enjoyed His company.</a:t>
            </a:r>
          </a:p>
          <a:p>
            <a:pPr marL="180975" indent="-180975"/>
            <a:r>
              <a:rPr lang="en-US" dirty="0"/>
              <a:t>He shared with me amazing stories about Jesus, His sermons, His miracles … I spent a number of days in his house, and wouldn’t want to waste time sleeping so I can learn all I could about the Lord Jesus.</a:t>
            </a:r>
          </a:p>
          <a:p>
            <a:pPr marL="0" indent="0">
              <a:buNone/>
            </a:pPr>
            <a:endParaRPr lang="en-US" dirty="0"/>
          </a:p>
          <a:p>
            <a:pPr marL="0" indent="0">
              <a:buNone/>
            </a:pPr>
            <a:r>
              <a:rPr lang="en-US" sz="3100" b="1" i="1" dirty="0"/>
              <a:t>What happened next?</a:t>
            </a:r>
          </a:p>
          <a:p>
            <a:pPr marL="180975" indent="-180975"/>
            <a:r>
              <a:rPr lang="en-US" sz="3100" dirty="0"/>
              <a:t>I entered the Synagogue with Ananias, and he’d introduced me as Saul.</a:t>
            </a:r>
          </a:p>
          <a:p>
            <a:pPr marL="180975" indent="-180975"/>
            <a:r>
              <a:rPr lang="en-US" sz="3100" dirty="0"/>
              <a:t>He said, this Saul is the man who was coming to arrest us and kill us …</a:t>
            </a:r>
          </a:p>
          <a:p>
            <a:pPr marL="180975" indent="-180975"/>
            <a:r>
              <a:rPr lang="en-US" sz="3100" dirty="0"/>
              <a:t>Jesus appeared to him on the road, spoke with him, and he has become one of us.</a:t>
            </a:r>
          </a:p>
          <a:p>
            <a:pPr marL="180975" indent="-180975"/>
            <a:r>
              <a:rPr lang="en-US" sz="3100" dirty="0"/>
              <a:t>Believe me, some people were shocked, left and ran off terrified.</a:t>
            </a:r>
          </a:p>
          <a:p>
            <a:pPr marL="180975" indent="-180975"/>
            <a:r>
              <a:rPr lang="en-US" sz="3100" dirty="0"/>
              <a:t>Because my reputation preceded me … all knew that I was a savage brute, merciless.</a:t>
            </a:r>
          </a:p>
          <a:p>
            <a:pPr marL="180975" indent="-180975"/>
            <a:r>
              <a:rPr lang="en-US" sz="3100" dirty="0"/>
              <a:t>They all suspected that I was trying to trick them and slay them all.</a:t>
            </a:r>
          </a:p>
          <a:p>
            <a:pPr marL="180975" indent="-180975"/>
            <a:r>
              <a:rPr lang="en-US" sz="3100" dirty="0"/>
              <a:t>And this wasn’t so much a Synagogue of the Jews …</a:t>
            </a:r>
          </a:p>
          <a:p>
            <a:pPr marL="180975" indent="-180975"/>
            <a:r>
              <a:rPr lang="en-US" sz="3100" dirty="0"/>
              <a:t>It was the group that had become Christian having Jewish roots.</a:t>
            </a:r>
            <a:endParaRPr lang="en-US" dirty="0"/>
          </a:p>
          <a:p>
            <a:pPr marL="0" indent="0">
              <a:buNone/>
            </a:pPr>
            <a:endParaRPr lang="en-US" dirty="0"/>
          </a:p>
          <a:p>
            <a:pPr marL="0" indent="0">
              <a:buNone/>
            </a:pPr>
            <a:r>
              <a:rPr lang="en-US" b="1" i="1" dirty="0"/>
              <a:t>What about the actual Jews in Damascus?</a:t>
            </a:r>
            <a:endParaRPr lang="en-US" dirty="0"/>
          </a:p>
          <a:p>
            <a:pPr marL="180975" indent="-180975"/>
            <a:r>
              <a:rPr lang="en-US" dirty="0"/>
              <a:t>As soon as the Jews in Damascus heard about this unthinkable thing that I had done, that I had become a follower of the Way, they judged that I was unfit to live.</a:t>
            </a:r>
          </a:p>
          <a:p>
            <a:pPr marL="180975" indent="-180975"/>
            <a:r>
              <a:rPr lang="en-US" dirty="0"/>
              <a:t>Ananias advised me to leave.</a:t>
            </a:r>
          </a:p>
          <a:p>
            <a:pPr marL="180975" indent="-180975"/>
            <a:r>
              <a:rPr lang="en-US" dirty="0"/>
              <a:t>And the Jews were in a position of power, and shut the gates of the city so I can’t flee.</a:t>
            </a:r>
          </a:p>
          <a:p>
            <a:pPr marL="180975" indent="-180975"/>
            <a:r>
              <a:rPr lang="en-US" dirty="0"/>
              <a:t>Now the beloved brethren, the disciples of Ananias, told me that we have a possible solution.</a:t>
            </a:r>
          </a:p>
          <a:p>
            <a:pPr marL="180975" indent="-180975"/>
            <a:r>
              <a:rPr lang="en-US" dirty="0"/>
              <a:t>But they told me that I’d have to let go of myself …</a:t>
            </a:r>
          </a:p>
          <a:p>
            <a:pPr marL="180975" indent="-180975"/>
            <a:r>
              <a:rPr lang="en-US" dirty="0"/>
              <a:t>What are you planning to do?</a:t>
            </a:r>
          </a:p>
          <a:p>
            <a:pPr marL="180975" indent="-180975"/>
            <a:r>
              <a:rPr lang="en-US" dirty="0"/>
              <a:t>In the middle of the night, they wanted to climb the city walls, put me in a basket, and let me down in the basket; people would be waiting to receive me, and I’d run away to escape.</a:t>
            </a:r>
          </a:p>
          <a:p>
            <a:pPr marL="180975" indent="-180975"/>
            <a:r>
              <a:rPr lang="en-US" dirty="0"/>
              <a:t>I asked Ananias what to do … I could easily be killed.</a:t>
            </a:r>
          </a:p>
          <a:p>
            <a:pPr marL="180975" indent="-180975"/>
            <a:r>
              <a:rPr lang="en-US" dirty="0"/>
              <a:t>I mean, I didn’t mind dying, as I had caused many to die.</a:t>
            </a:r>
          </a:p>
          <a:p>
            <a:pPr marL="180975" indent="-180975"/>
            <a:r>
              <a:rPr lang="en-US" dirty="0"/>
              <a:t>But he reassured me that Christ had a mission for me to fulfill, I would not die now.</a:t>
            </a:r>
          </a:p>
          <a:p>
            <a:pPr marL="180975" indent="-180975"/>
            <a:r>
              <a:rPr lang="en-US" dirty="0"/>
              <a:t>They carried me in the basket, took me to a high place in the middle of the night …</a:t>
            </a:r>
          </a:p>
          <a:p>
            <a:pPr marL="180975" indent="-180975"/>
            <a:r>
              <a:rPr lang="en-US" dirty="0"/>
              <a:t>They lowered me with a rope, while I was reciting Psalms the whole time.</a:t>
            </a:r>
          </a:p>
          <a:p>
            <a:pPr marL="180975" indent="-180975"/>
            <a:r>
              <a:rPr lang="en-US" dirty="0"/>
              <a:t>I was expecting if anyone saw us, we would all be done for.</a:t>
            </a:r>
          </a:p>
          <a:p>
            <a:pPr marL="180975" indent="-180975"/>
            <a:r>
              <a:rPr lang="en-US" dirty="0"/>
              <a:t>And I escaped with the beloved brethren outside the city.</a:t>
            </a:r>
          </a:p>
          <a:p>
            <a:pPr marL="180975" indent="-180975"/>
            <a:r>
              <a:rPr lang="en-US" dirty="0"/>
              <a:t>Then we traveled to Jerusalem.</a:t>
            </a:r>
          </a:p>
          <a:p>
            <a:pPr marL="180975" indent="-180975"/>
            <a:r>
              <a:rPr lang="en-US" dirty="0"/>
              <a:t>I wanted to go back and tell those in the Temple that they were all wrong!</a:t>
            </a:r>
          </a:p>
          <a:p>
            <a:pPr marL="180975" indent="-180975"/>
            <a:r>
              <a:rPr lang="en-US" dirty="0"/>
              <a:t>The Jesus that you killed has risen, and He is the Messiah, the Christ, He is the Lord our God.</a:t>
            </a:r>
          </a:p>
          <a:p>
            <a:pPr marL="0" indent="0">
              <a:buNone/>
            </a:pPr>
            <a:r>
              <a:rPr lang="en-US" b="1" i="1" dirty="0"/>
              <a:t>What happened in Jerusalem?</a:t>
            </a:r>
            <a:endParaRPr lang="en-US" dirty="0"/>
          </a:p>
          <a:p>
            <a:pPr marL="180975" indent="-180975"/>
            <a:r>
              <a:rPr lang="en-US" dirty="0"/>
              <a:t>I met with the Apostles (not all of them, but those who were there … many of them had gone preaching to other lands after what happened to Stephen).</a:t>
            </a:r>
          </a:p>
          <a:p>
            <a:pPr marL="180975" indent="-180975"/>
            <a:r>
              <a:rPr lang="en-US" dirty="0"/>
              <a:t>To my surprise, they didn’t want me to stay in Jerusalem.</a:t>
            </a:r>
          </a:p>
          <a:p>
            <a:pPr marL="180975" indent="-180975"/>
            <a:r>
              <a:rPr lang="en-US" dirty="0"/>
              <a:t>They said that I was a danger to the church.</a:t>
            </a:r>
          </a:p>
          <a:p>
            <a:pPr marL="180975" indent="-180975"/>
            <a:r>
              <a:rPr lang="en-US" dirty="0"/>
              <a:t>If they want to kill anyone, you would be at the top of the list, because you embarrassed them.</a:t>
            </a:r>
          </a:p>
          <a:p>
            <a:pPr marL="180975" indent="-180975"/>
            <a:r>
              <a:rPr lang="en-US" dirty="0"/>
              <a:t>You are causing shame to all the Jews by what you did.</a:t>
            </a:r>
          </a:p>
          <a:p>
            <a:pPr marL="180975" indent="-180975"/>
            <a:r>
              <a:rPr lang="en-US" dirty="0"/>
              <a:t>And I heard that the Pharisees had learned about the deed that I did,</a:t>
            </a:r>
          </a:p>
          <a:p>
            <a:pPr marL="180975" indent="-180975"/>
            <a:r>
              <a:rPr lang="en-US" dirty="0"/>
              <a:t>And some had taken an oath to kill me.</a:t>
            </a:r>
          </a:p>
          <a:p>
            <a:pPr marL="180975" indent="-180975"/>
            <a:r>
              <a:rPr lang="en-US" dirty="0"/>
              <a:t>They advised me to quickly leave Jerusalem.</a:t>
            </a:r>
          </a:p>
          <a:p>
            <a:pPr marL="0" indent="0">
              <a:buNone/>
            </a:pPr>
            <a:endParaRPr lang="en-US" dirty="0"/>
          </a:p>
          <a:p>
            <a:pPr marL="0" indent="0">
              <a:buNone/>
            </a:pPr>
            <a:r>
              <a:rPr lang="en-US" b="1" i="1" dirty="0"/>
              <a:t>So, did you leave Jerusalem?</a:t>
            </a:r>
          </a:p>
          <a:p>
            <a:pPr marL="180975" indent="-180975"/>
            <a:r>
              <a:rPr lang="en-US" dirty="0"/>
              <a:t>I tried to explain that I’m willing to speak out, to declare how sure I am, to share what I saw.</a:t>
            </a:r>
          </a:p>
          <a:p>
            <a:pPr marL="180975" indent="-180975"/>
            <a:r>
              <a:rPr lang="en-US" dirty="0"/>
              <a:t>But the Apostles said that it wouldn’t work, that the Jews wouldn’t give be given a chance and that I should escape Jerusalem.</a:t>
            </a:r>
          </a:p>
          <a:p>
            <a:pPr marL="180975" indent="-180975"/>
            <a:r>
              <a:rPr lang="en-US" dirty="0"/>
              <a:t>They told me that I have a mission, as Ananias was told by the Lord.</a:t>
            </a:r>
          </a:p>
          <a:p>
            <a:pPr marL="180975" indent="-180975"/>
            <a:r>
              <a:rPr lang="en-US" dirty="0"/>
              <a:t>You have a mission, don’t risk your mission.</a:t>
            </a:r>
          </a:p>
          <a:p>
            <a:pPr marL="180975" indent="-180975"/>
            <a:r>
              <a:rPr lang="en-US" dirty="0"/>
              <a:t>So I left Jerusalem but I wasn’t content, because I was hoping to speak out. I am not a coward.</a:t>
            </a:r>
          </a:p>
          <a:p>
            <a:pPr marL="180975" indent="-180975"/>
            <a:r>
              <a:rPr lang="en-US" dirty="0"/>
              <a:t>I was willing to stand and declare everywhere that Jesus is the Christ, and that I saw Him.</a:t>
            </a:r>
          </a:p>
          <a:p>
            <a:pPr marL="180975" indent="-180975"/>
            <a:r>
              <a:rPr lang="en-US" dirty="0"/>
              <a:t>And that I am sure. And that, although I was a strict Jew, yet know I declare that Christ is Risen!</a:t>
            </a:r>
          </a:p>
          <a:p>
            <a:pPr marL="180975" indent="-180975"/>
            <a:r>
              <a:rPr lang="en-US" dirty="0"/>
              <a:t>But, I didn’t get a chance to do all that, and was a bit upset.</a:t>
            </a:r>
          </a:p>
          <a:p>
            <a:pPr marL="180975" indent="-180975"/>
            <a:r>
              <a:rPr lang="en-US" dirty="0"/>
              <a:t>Anyways, it was God’s plan.</a:t>
            </a:r>
          </a:p>
          <a:p>
            <a:pPr marL="0" indent="0">
              <a:buNone/>
            </a:pPr>
            <a:endParaRPr lang="en-US" dirty="0"/>
          </a:p>
          <a:p>
            <a:pPr marL="0" indent="0">
              <a:buNone/>
            </a:pPr>
            <a:r>
              <a:rPr lang="en-US" b="1" i="1" dirty="0"/>
              <a:t>What did you do next?</a:t>
            </a:r>
          </a:p>
          <a:p>
            <a:pPr marL="180975" indent="-180975"/>
            <a:r>
              <a:rPr lang="en-US" dirty="0"/>
              <a:t>After all that, I spent some time in the Arabian desert.</a:t>
            </a:r>
          </a:p>
          <a:p>
            <a:pPr marL="180975" indent="-180975"/>
            <a:r>
              <a:rPr lang="en-US" dirty="0"/>
              <a:t>Because I was finding all the doors closed in my face.</a:t>
            </a:r>
          </a:p>
          <a:p>
            <a:pPr marL="180975" indent="-180975"/>
            <a:r>
              <a:rPr lang="en-US" dirty="0"/>
              <a:t>Damascus isn’t open to receive me; nor Jerusalem; nor any of Judea …</a:t>
            </a:r>
          </a:p>
          <a:p>
            <a:pPr marL="180975" indent="-180975"/>
            <a:r>
              <a:rPr lang="en-US" dirty="0"/>
              <a:t>Even the Apostles feared having me at their side.</a:t>
            </a:r>
          </a:p>
          <a:p>
            <a:pPr marL="180975" indent="-180975"/>
            <a:r>
              <a:rPr lang="en-US" dirty="0"/>
              <a:t>Because I was a suspicious figure.</a:t>
            </a:r>
          </a:p>
          <a:p>
            <a:pPr marL="180975" indent="-180975"/>
            <a:r>
              <a:rPr lang="en-US" dirty="0"/>
              <a:t>I spent a period of time praying, and I saw Jesus a second time!</a:t>
            </a:r>
          </a:p>
          <a:p>
            <a:pPr marL="180975" indent="-180975"/>
            <a:r>
              <a:rPr lang="en-US" dirty="0"/>
              <a:t>He told me not to fear, that I still had a mission to fulfill.</a:t>
            </a:r>
          </a:p>
          <a:p>
            <a:pPr marL="180975" indent="-180975"/>
            <a:r>
              <a:rPr lang="en-US" dirty="0"/>
              <a:t>But I didn’t know where to go, so I returned to Tarsus.</a:t>
            </a:r>
          </a:p>
          <a:p>
            <a:pPr marL="0" indent="0">
              <a:buNone/>
            </a:pPr>
            <a:endParaRPr lang="en-US" dirty="0"/>
          </a:p>
          <a:p>
            <a:pPr marL="0" indent="0">
              <a:buNone/>
            </a:pPr>
            <a:r>
              <a:rPr lang="en-US" b="1" i="1" dirty="0"/>
              <a:t>What happened in Tarsus?</a:t>
            </a:r>
          </a:p>
          <a:p>
            <a:pPr marL="180975" indent="-180975"/>
            <a:r>
              <a:rPr lang="en-US" dirty="0"/>
              <a:t>Well, in Tarsus, my family thought I’d lost my mind.</a:t>
            </a:r>
          </a:p>
          <a:p>
            <a:pPr marL="180975" indent="-180975"/>
            <a:r>
              <a:rPr lang="en-US" dirty="0"/>
              <a:t>Because the transformation I’d gone through was huge.</a:t>
            </a:r>
          </a:p>
          <a:p>
            <a:pPr marL="180975" indent="-180975"/>
            <a:r>
              <a:rPr lang="en-US" dirty="0"/>
              <a:t>I no longer cared about money, nor about Greek knowledge …</a:t>
            </a:r>
          </a:p>
          <a:p>
            <a:pPr marL="180975" indent="-180975"/>
            <a:r>
              <a:rPr lang="en-US" dirty="0"/>
              <a:t>Nor did I even care about being a Pharisee anymore (that had previously been my lifelong dream; and it had cost my family an arm and a leg for me to earn that title of Pharisee).</a:t>
            </a:r>
          </a:p>
          <a:p>
            <a:pPr marL="180975" indent="-180975"/>
            <a:r>
              <a:rPr lang="en-US" dirty="0"/>
              <a:t>So my family was naturally furious! They thought that Christians had messed up my brain.</a:t>
            </a:r>
          </a:p>
          <a:p>
            <a:pPr marL="180975" indent="-180975"/>
            <a:r>
              <a:rPr lang="en-US" dirty="0"/>
              <a:t>Nobody would listen to me. So in Tarsus, I was stalled. All I could do was pray.</a:t>
            </a:r>
          </a:p>
          <a:p>
            <a:pPr marL="180975" indent="-180975"/>
            <a:r>
              <a:rPr lang="en-US" dirty="0"/>
              <a:t>Because many years had passed, from Damascus to Judea, to the desert, to Tarsus, then what!</a:t>
            </a:r>
          </a:p>
          <a:p>
            <a:pPr marL="180975" indent="-180975"/>
            <a:r>
              <a:rPr lang="en-US" dirty="0"/>
              <a:t>I can’t stay like this, I want to speak out, I need to declare what I saw.</a:t>
            </a:r>
          </a:p>
          <a:p>
            <a:pPr marL="180975" indent="-180975"/>
            <a:r>
              <a:rPr lang="en-US" dirty="0"/>
              <a:t>I spent time re-reading Old Testament scripture with a new understanding, with new eyes.</a:t>
            </a:r>
          </a:p>
          <a:p>
            <a:pPr marL="180975" indent="-180975"/>
            <a:r>
              <a:rPr lang="en-US" dirty="0"/>
              <a:t>Every chapter that I had studied, I discovered that I hadn’t understood it at all!</a:t>
            </a:r>
          </a:p>
          <a:p>
            <a:pPr marL="180975" indent="-180975"/>
            <a:r>
              <a:rPr lang="en-US" dirty="0"/>
              <a:t>From Genesis chapter 1, to the end of the Prophets, …</a:t>
            </a:r>
          </a:p>
          <a:p>
            <a:pPr marL="180975" indent="-180975"/>
            <a:r>
              <a:rPr lang="en-US" dirty="0"/>
              <a:t>They all speak of Christ in a very clear, straightforward way, but I hadn’t seen before.</a:t>
            </a:r>
          </a:p>
          <a:p>
            <a:pPr marL="180975" indent="-180975"/>
            <a:r>
              <a:rPr lang="en-US" dirty="0"/>
              <a:t>The more I read, and searched, and studied, …</a:t>
            </a:r>
          </a:p>
          <a:p>
            <a:pPr marL="180975" indent="-180975"/>
            <a:r>
              <a:rPr lang="en-US" dirty="0"/>
              <a:t>The more I would wonder how there is a veil blinding the Jews from understanding.</a:t>
            </a:r>
          </a:p>
          <a:p>
            <a:pPr marL="180975" indent="-180975"/>
            <a:r>
              <a:rPr lang="en-US" dirty="0"/>
              <a:t>How could we not see that this is all pointing to Christ Himself.</a:t>
            </a:r>
          </a:p>
          <a:p>
            <a:pPr marL="180975" indent="-180975"/>
            <a:r>
              <a:rPr lang="en-US" dirty="0"/>
              <a:t>One day, as I was praying fervently, saying to the Lord that I’m frustrated, that I want to witness to You. I’m indebted to You. I tortured Your children. Are You rejecting me? I need a purpose.</a:t>
            </a:r>
          </a:p>
          <a:p>
            <a:pPr marL="0" indent="0">
              <a:buNone/>
            </a:pPr>
            <a:endParaRPr lang="en-US" dirty="0"/>
          </a:p>
        </p:txBody>
      </p:sp>
    </p:spTree>
    <p:extLst>
      <p:ext uri="{BB962C8B-B14F-4D97-AF65-F5344CB8AC3E}">
        <p14:creationId xmlns:p14="http://schemas.microsoft.com/office/powerpoint/2010/main" val="376505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AC7F4-8A95-7FB4-4606-E502D60E72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297CF-8278-C8D0-E609-7DECB41651A6}"/>
              </a:ext>
            </a:extLst>
          </p:cNvPr>
          <p:cNvSpPr>
            <a:spLocks noGrp="1"/>
          </p:cNvSpPr>
          <p:nvPr>
            <p:ph idx="1"/>
          </p:nvPr>
        </p:nvSpPr>
        <p:spPr>
          <a:xfrm>
            <a:off x="228600" y="76200"/>
            <a:ext cx="8686800" cy="6705600"/>
          </a:xfrm>
        </p:spPr>
        <p:txBody>
          <a:bodyPr numCol="2" spcCol="180000">
            <a:normAutofit fontScale="25000" lnSpcReduction="20000"/>
          </a:bodyPr>
          <a:lstStyle/>
          <a:p>
            <a:pPr marL="0" indent="0">
              <a:buNone/>
            </a:pPr>
            <a:r>
              <a:rPr lang="en-US" b="1" i="1" dirty="0"/>
              <a:t>Did God answer your prayer?</a:t>
            </a:r>
          </a:p>
          <a:p>
            <a:pPr marL="180975" indent="-180975"/>
            <a:r>
              <a:rPr lang="en-US" dirty="0"/>
              <a:t>I was praying, an </a:t>
            </a:r>
            <a:r>
              <a:rPr lang="en-US" dirty="0" err="1"/>
              <a:t>honourable</a:t>
            </a:r>
            <a:r>
              <a:rPr lang="en-US" dirty="0"/>
              <a:t> man showed up named Barnabas, slightly older than myself.</a:t>
            </a:r>
          </a:p>
          <a:p>
            <a:pPr marL="180975" indent="-180975"/>
            <a:r>
              <a:rPr lang="en-US" dirty="0"/>
              <a:t>They said that he came from far away to see me, travelling from Antioch to see me.</a:t>
            </a:r>
          </a:p>
          <a:p>
            <a:pPr marL="180975" indent="-180975"/>
            <a:r>
              <a:rPr lang="en-US" dirty="0"/>
              <a:t>He introduced himself as Barnabas, a friend of Ananias, one of the Seventy.</a:t>
            </a:r>
          </a:p>
          <a:p>
            <a:pPr marL="180975" indent="-180975"/>
            <a:r>
              <a:rPr lang="en-US" dirty="0"/>
              <a:t>He said that he wanted me to go and serve with him.</a:t>
            </a:r>
          </a:p>
          <a:p>
            <a:pPr marL="180975" indent="-180975"/>
            <a:r>
              <a:rPr lang="en-US" dirty="0"/>
              <a:t>I’d been waiting for years to hear such a call for service!</a:t>
            </a:r>
          </a:p>
          <a:p>
            <a:pPr marL="180975" indent="-180975"/>
            <a:r>
              <a:rPr lang="en-US" dirty="0"/>
              <a:t>I warned him that unfortunately, wherever I go, the doors of service would close …</a:t>
            </a:r>
          </a:p>
          <a:p>
            <a:pPr marL="180975" indent="-180975"/>
            <a:r>
              <a:rPr lang="en-US" dirty="0"/>
              <a:t>Damascus, Jerusalem, Judea, even here in Tarsus. I seem to be the problem.</a:t>
            </a:r>
          </a:p>
          <a:p>
            <a:pPr marL="180975" indent="-180975"/>
            <a:r>
              <a:rPr lang="en-US" dirty="0"/>
              <a:t>He insisted that he wants me to serve with him, and encouraged me, saying …</a:t>
            </a:r>
          </a:p>
          <a:p>
            <a:pPr marL="180975" indent="-180975"/>
            <a:r>
              <a:rPr lang="en-US" dirty="0"/>
              <a:t>“I heard about you, and your eyes have seen Christ, and I have faith in you. Come along with me, and I will show you how we’ll serve.”</a:t>
            </a:r>
          </a:p>
          <a:p>
            <a:pPr marL="180975" indent="-180975"/>
            <a:r>
              <a:rPr lang="en-US" dirty="0"/>
              <a:t>I was honestly overjoyed!</a:t>
            </a:r>
          </a:p>
          <a:p>
            <a:pPr marL="180975" indent="-180975"/>
            <a:r>
              <a:rPr lang="en-US" dirty="0"/>
              <a:t>I got very attached to Barnabas. He was a loving father.</a:t>
            </a:r>
          </a:p>
          <a:p>
            <a:pPr marL="180975" indent="-180975"/>
            <a:r>
              <a:rPr lang="en-US" dirty="0"/>
              <a:t>As we travelled together, he would tell me more and more about Christ, His words, His miracles, His sweetness, His meekness.</a:t>
            </a:r>
          </a:p>
          <a:p>
            <a:pPr marL="180975" indent="-180975"/>
            <a:r>
              <a:rPr lang="en-US" dirty="0"/>
              <a:t>And I was a bit of a rough and tough Jew, so Barnabas started filing me down.</a:t>
            </a:r>
          </a:p>
          <a:p>
            <a:pPr marL="180975" indent="-180975"/>
            <a:r>
              <a:rPr lang="en-US" dirty="0"/>
              <a:t>He’d tell me, “no, we don’t say those things … we don’t talk that way … we don’t cut people off … let the elders speak.”</a:t>
            </a:r>
          </a:p>
          <a:p>
            <a:pPr marL="180975" indent="-180975"/>
            <a:r>
              <a:rPr lang="en-US" dirty="0"/>
              <a:t>Because I was a bit of a thorny Pharisee. Barnabas lovingly rebuked me.</a:t>
            </a:r>
          </a:p>
          <a:p>
            <a:pPr marL="180975" indent="-180975"/>
            <a:r>
              <a:rPr lang="en-US" dirty="0"/>
              <a:t>I was always looking at him in amazement, because he was truly meek and humble.</a:t>
            </a:r>
          </a:p>
          <a:p>
            <a:pPr marL="0" indent="0">
              <a:buNone/>
            </a:pPr>
            <a:endParaRPr lang="en-US" dirty="0"/>
          </a:p>
          <a:p>
            <a:pPr marL="0" indent="0">
              <a:buNone/>
            </a:pPr>
            <a:r>
              <a:rPr lang="en-US" sz="3100" b="1" i="1" dirty="0"/>
              <a:t>Where did you go with Barnabas?</a:t>
            </a:r>
          </a:p>
          <a:p>
            <a:pPr marL="180975" indent="-180975"/>
            <a:r>
              <a:rPr lang="en-US" sz="3100" dirty="0"/>
              <a:t>Barnabas brought me to Antioch.</a:t>
            </a:r>
          </a:p>
          <a:p>
            <a:pPr marL="180975" indent="-180975"/>
            <a:r>
              <a:rPr lang="en-US" sz="3100" dirty="0"/>
              <a:t>And I found amazing Christian characters, who had been preaching of Christ for years.</a:t>
            </a:r>
          </a:p>
          <a:p>
            <a:pPr marL="180975" indent="-180975"/>
            <a:r>
              <a:rPr lang="en-US" sz="3100" dirty="0"/>
              <a:t>One of them named Manaen was brought up in Herod’s palace … amazing personalities who had accepted the faith, and had left Judea to preach abroad, even in Antioch.</a:t>
            </a:r>
          </a:p>
          <a:p>
            <a:pPr marL="180975" indent="-180975"/>
            <a:r>
              <a:rPr lang="en-US" sz="3100" dirty="0"/>
              <a:t>I was so amazed to be in this environment.</a:t>
            </a:r>
          </a:p>
          <a:p>
            <a:pPr marL="180975" indent="-180975"/>
            <a:r>
              <a:rPr lang="en-US" sz="3100" dirty="0"/>
              <a:t>We would preach Christ, bring verses of the Psalms, Isaiah, and Exodus, and all that was said about Christ. I finally was able to speak, and let out all that was bottled up.</a:t>
            </a:r>
          </a:p>
          <a:p>
            <a:pPr marL="180975" indent="-180975"/>
            <a:r>
              <a:rPr lang="en-US" sz="3100" dirty="0"/>
              <a:t>When we’d meet, they’d say a few words, and I would say ten times …</a:t>
            </a:r>
          </a:p>
          <a:p>
            <a:pPr marL="180975" indent="-180975"/>
            <a:r>
              <a:rPr lang="en-US" sz="3100" dirty="0"/>
              <a:t>They couldn’t keep me quiet.</a:t>
            </a:r>
          </a:p>
          <a:p>
            <a:pPr marL="180975" indent="-180975"/>
            <a:r>
              <a:rPr lang="en-US" sz="3100" dirty="0"/>
              <a:t>What was amazing, is that they all in great humility, encouraged me to keep talking.</a:t>
            </a:r>
          </a:p>
          <a:p>
            <a:pPr marL="180975" indent="-180975"/>
            <a:r>
              <a:rPr lang="en-US" sz="3100" dirty="0"/>
              <a:t>They are all my seniors, but would leave me to preach and teach.</a:t>
            </a:r>
          </a:p>
          <a:p>
            <a:pPr marL="180975" indent="-180975"/>
            <a:r>
              <a:rPr lang="en-US" sz="3100" dirty="0"/>
              <a:t>I spent a year working with Barnabas, and roughly half of Antioch became Christian.</a:t>
            </a:r>
          </a:p>
          <a:p>
            <a:pPr marL="180975" indent="-180975"/>
            <a:r>
              <a:rPr lang="en-US" sz="3100" dirty="0"/>
              <a:t>I would preach, and they would baptize.</a:t>
            </a:r>
          </a:p>
          <a:p>
            <a:pPr marL="180975" indent="-180975"/>
            <a:r>
              <a:rPr lang="en-US" sz="3100" dirty="0"/>
              <a:t>Then a day came, when they said we would fast and pray, to seek out God’s will.</a:t>
            </a:r>
          </a:p>
          <a:p>
            <a:pPr marL="180975" indent="-180975"/>
            <a:r>
              <a:rPr lang="en-US" sz="3100" dirty="0"/>
              <a:t>I was surprised that the elders, after we had all fasted and prayed, they said …</a:t>
            </a:r>
          </a:p>
          <a:p>
            <a:pPr marL="180975" indent="-180975"/>
            <a:r>
              <a:rPr lang="en-US" sz="3100" dirty="0"/>
              <a:t>Barnabas and Saul (or they also preferred calling me Paul), would travel to Asia Minor.</a:t>
            </a:r>
          </a:p>
          <a:p>
            <a:pPr marL="180975" indent="-180975"/>
            <a:r>
              <a:rPr lang="en-US" sz="3100" dirty="0"/>
              <a:t>I’d never been to Asia, had only been to Greece.</a:t>
            </a:r>
          </a:p>
          <a:p>
            <a:pPr marL="180975" indent="-180975"/>
            <a:r>
              <a:rPr lang="en-US" sz="3100" dirty="0"/>
              <a:t>So for me, I was being sent to preach, on a mission.</a:t>
            </a:r>
          </a:p>
          <a:p>
            <a:pPr marL="180975" indent="-180975"/>
            <a:r>
              <a:rPr lang="en-US" sz="3100" dirty="0"/>
              <a:t>Ok. So long as Barnabas is with me, he’s my elder.</a:t>
            </a:r>
          </a:p>
          <a:p>
            <a:pPr marL="0" indent="0">
              <a:buNone/>
            </a:pPr>
            <a:endParaRPr lang="en-US" dirty="0"/>
          </a:p>
          <a:p>
            <a:pPr marL="0" indent="0">
              <a:buNone/>
            </a:pPr>
            <a:r>
              <a:rPr lang="en-US" b="1" i="1" dirty="0"/>
              <a:t>What happened next?</a:t>
            </a:r>
          </a:p>
          <a:p>
            <a:pPr marL="180975" indent="-180975"/>
            <a:r>
              <a:rPr lang="en-US" dirty="0"/>
              <a:t>They laid their hands on me, and I received the grace of Priesthood.</a:t>
            </a:r>
          </a:p>
          <a:p>
            <a:pPr marL="180975" indent="-180975"/>
            <a:r>
              <a:rPr lang="en-US" dirty="0"/>
              <a:t>They considered me a Bishop like them. I couldn’t believe it! You are entrusting me?</a:t>
            </a:r>
          </a:p>
          <a:p>
            <a:pPr marL="180975" indent="-180975"/>
            <a:r>
              <a:rPr lang="en-US" dirty="0"/>
              <a:t>I am the one who tortured Christians long ago. I had killed many. I had troubled the Church.</a:t>
            </a:r>
          </a:p>
          <a:p>
            <a:pPr marL="180975" indent="-180975"/>
            <a:r>
              <a:rPr lang="en-US" dirty="0"/>
              <a:t>Are you this kind and loving? They insisted on laying hands on me, knowing that I will baptize.</a:t>
            </a:r>
          </a:p>
          <a:p>
            <a:pPr marL="180975" indent="-180975"/>
            <a:r>
              <a:rPr lang="en-US" dirty="0"/>
              <a:t>I was overjoyed to receive this grace. Barnabas and I started travelling all around.</a:t>
            </a:r>
          </a:p>
          <a:p>
            <a:pPr marL="180975" indent="-180975"/>
            <a:r>
              <a:rPr lang="en-US" dirty="0"/>
              <a:t>We went to Asia Minor, and we had Mark with us. Barnabas loved Mark as a son.</a:t>
            </a:r>
          </a:p>
          <a:p>
            <a:pPr marL="180975" indent="-180975"/>
            <a:r>
              <a:rPr lang="en-US" dirty="0"/>
              <a:t>But I have to say, even though Saint Mark is one of the Seventy, I wasn’t too hot for him.</a:t>
            </a:r>
          </a:p>
          <a:p>
            <a:pPr marL="180975" indent="-180975"/>
            <a:r>
              <a:rPr lang="en-US" dirty="0"/>
              <a:t>I mean Ananias is an elder; Barnabas is an elder; but Mark is a few years younger than me.</a:t>
            </a:r>
          </a:p>
          <a:p>
            <a:pPr marL="180975" indent="-180975"/>
            <a:r>
              <a:rPr lang="en-US" dirty="0"/>
              <a:t>And I’d heard he’d fled naked when the soldiers came for Christ the night before the Cross.</a:t>
            </a:r>
          </a:p>
          <a:p>
            <a:pPr marL="180975" indent="-180975"/>
            <a:r>
              <a:rPr lang="en-US" dirty="0"/>
              <a:t>So, I didn’t think too highly of him.</a:t>
            </a:r>
          </a:p>
          <a:p>
            <a:pPr marL="180975" indent="-180975"/>
            <a:r>
              <a:rPr lang="en-US" dirty="0"/>
              <a:t>Also, it seemed like he wasn’t doing much … like carrying our luggage but not saying much.</a:t>
            </a:r>
          </a:p>
          <a:p>
            <a:pPr marL="180975" indent="-180975"/>
            <a:r>
              <a:rPr lang="en-US" dirty="0"/>
              <a:t>We don’t need a butler, wasn’t sure what he was doing here.</a:t>
            </a:r>
          </a:p>
          <a:p>
            <a:pPr marL="180975" indent="-180975"/>
            <a:r>
              <a:rPr lang="en-US" dirty="0"/>
              <a:t>Anyways, after the first stop, Mark left.</a:t>
            </a:r>
          </a:p>
          <a:p>
            <a:pPr marL="180975" indent="-180975"/>
            <a:r>
              <a:rPr lang="en-US" dirty="0"/>
              <a:t>And I thought, good riddance, he’s not the hard-working type.</a:t>
            </a:r>
          </a:p>
          <a:p>
            <a:pPr marL="180975" indent="-180975"/>
            <a:r>
              <a:rPr lang="en-US" dirty="0"/>
              <a:t>Barnabas wasn’t happy …</a:t>
            </a:r>
          </a:p>
          <a:p>
            <a:pPr marL="180975" indent="-180975"/>
            <a:r>
              <a:rPr lang="en-US" dirty="0"/>
              <a:t>Seem Mark was his nephew (his sister’s son), and Barnabas was training him.</a:t>
            </a:r>
          </a:p>
          <a:p>
            <a:pPr marL="180975" indent="-180975"/>
            <a:r>
              <a:rPr lang="en-US" dirty="0"/>
              <a:t>But I was happy, because things were getting serious, and above Mark’s ability to cope.</a:t>
            </a:r>
          </a:p>
          <a:p>
            <a:pPr marL="180975" indent="-180975"/>
            <a:r>
              <a:rPr lang="en-US" dirty="0"/>
              <a:t>We continued in Asia Minor, and the Lord would work miracles through us.</a:t>
            </a:r>
          </a:p>
          <a:p>
            <a:pPr marL="180975" indent="-180975"/>
            <a:r>
              <a:rPr lang="en-US" dirty="0"/>
              <a:t>And things were progressing … and a pattern emerging.</a:t>
            </a:r>
          </a:p>
          <a:p>
            <a:pPr marL="180975" indent="-180975"/>
            <a:r>
              <a:rPr lang="en-US" dirty="0"/>
              <a:t>We would work miracles, and preach, and converts would follow us, then we’d be beaten.</a:t>
            </a:r>
          </a:p>
          <a:p>
            <a:pPr marL="180975" indent="-180975"/>
            <a:r>
              <a:rPr lang="en-US" dirty="0"/>
              <a:t>The same happened in every city.</a:t>
            </a:r>
          </a:p>
          <a:p>
            <a:pPr marL="180975" indent="-180975"/>
            <a:r>
              <a:rPr lang="en-US" dirty="0"/>
              <a:t>We got such a whipping on our first missionary trip …</a:t>
            </a:r>
          </a:p>
          <a:p>
            <a:pPr marL="180975" indent="-180975"/>
            <a:r>
              <a:rPr lang="en-US" dirty="0"/>
              <a:t>Honestly, I’d receive a beating more than the rest.</a:t>
            </a:r>
          </a:p>
          <a:p>
            <a:pPr marL="180975" indent="-180975"/>
            <a:r>
              <a:rPr lang="en-US" dirty="0"/>
              <a:t>Perhaps they didn’t want to hit Barnabas as much because of his old age.</a:t>
            </a:r>
          </a:p>
          <a:p>
            <a:pPr marL="180975" indent="-180975"/>
            <a:r>
              <a:rPr lang="en-US" dirty="0"/>
              <a:t>But I get a big beating, perhaps also because I was preaching more.</a:t>
            </a:r>
          </a:p>
          <a:p>
            <a:pPr marL="180975" indent="-180975"/>
            <a:r>
              <a:rPr lang="en-US" dirty="0"/>
              <a:t>I was speaking so much that in one city they called me Hermes, the messenger god.</a:t>
            </a:r>
          </a:p>
          <a:p>
            <a:pPr marL="180975" indent="-180975"/>
            <a:r>
              <a:rPr lang="en-US" dirty="0"/>
              <a:t>And they stoned me. As I was being stoned, I was telling myself that it was fitting, finally I can correct the error of my past, because of the guilt of the stoning of Stephen.</a:t>
            </a:r>
          </a:p>
          <a:p>
            <a:pPr marL="0" indent="0">
              <a:buNone/>
            </a:pPr>
            <a:endParaRPr lang="en-US" dirty="0"/>
          </a:p>
          <a:p>
            <a:pPr marL="0" indent="0">
              <a:buNone/>
            </a:pPr>
            <a:r>
              <a:rPr lang="en-US" b="1" i="1" dirty="0"/>
              <a:t>Wow, that is tough!</a:t>
            </a:r>
          </a:p>
          <a:p>
            <a:pPr marL="180975" indent="-180975"/>
            <a:r>
              <a:rPr lang="en-US" dirty="0"/>
              <a:t>It was very tough, I was expecting to die.</a:t>
            </a:r>
          </a:p>
          <a:p>
            <a:pPr marL="180975" indent="-180975"/>
            <a:r>
              <a:rPr lang="en-US" dirty="0"/>
              <a:t>And I was praying to the Lord, please Lord, I want to see you again, like Stephen saw you.</a:t>
            </a:r>
          </a:p>
          <a:p>
            <a:pPr marL="180975" indent="-180975"/>
            <a:r>
              <a:rPr lang="en-US" dirty="0"/>
              <a:t>Suddenly I blacked out, and died. Or perhaps I didn’t die. I don’t know if I died or not!</a:t>
            </a:r>
          </a:p>
          <a:p>
            <a:pPr marL="180975" indent="-180975"/>
            <a:r>
              <a:rPr lang="en-US" dirty="0"/>
              <a:t>They threw me out of the city, and the beloved brethren came and found me revived.</a:t>
            </a:r>
          </a:p>
          <a:p>
            <a:pPr marL="180975" indent="-180975"/>
            <a:r>
              <a:rPr lang="en-US" dirty="0"/>
              <a:t>At that time, I saw! I saw Christ in His glory.</a:t>
            </a:r>
          </a:p>
          <a:p>
            <a:pPr marL="180975" indent="-180975"/>
            <a:r>
              <a:rPr lang="en-US" dirty="0"/>
              <a:t>But I didn’t know whether I was in the body, or out of the body … I do not know.</a:t>
            </a:r>
          </a:p>
          <a:p>
            <a:pPr marL="180975" indent="-180975"/>
            <a:r>
              <a:rPr lang="en-US" dirty="0"/>
              <a:t>I saw heaven, its beauty, saw the place where Stephen was, and wished to die and be there.</a:t>
            </a:r>
          </a:p>
          <a:p>
            <a:pPr marL="180975" indent="-180975"/>
            <a:r>
              <a:rPr lang="en-US" dirty="0"/>
              <a:t>I had a desire to be there, but I was surprised to wake up. Life after death, I don’t know.</a:t>
            </a:r>
          </a:p>
          <a:p>
            <a:pPr marL="180975" indent="-180975"/>
            <a:r>
              <a:rPr lang="en-US" dirty="0"/>
              <a:t>Maybe I died, or maybe not.</a:t>
            </a:r>
          </a:p>
          <a:p>
            <a:pPr marL="180975" indent="-180975"/>
            <a:r>
              <a:rPr lang="en-US" dirty="0"/>
              <a:t>Either way I woke up, of course wounded all over. They bandaged me bit by bit.</a:t>
            </a:r>
          </a:p>
          <a:p>
            <a:pPr marL="180975" indent="-180975"/>
            <a:r>
              <a:rPr lang="en-US" dirty="0"/>
              <a:t>Now Barnabas was very brave.</a:t>
            </a:r>
          </a:p>
          <a:p>
            <a:pPr marL="180975" indent="-180975"/>
            <a:r>
              <a:rPr lang="en-US" dirty="0"/>
              <a:t>He said that we should go back to the city to check up on the believers.</a:t>
            </a:r>
          </a:p>
          <a:p>
            <a:pPr marL="180975" indent="-180975"/>
            <a:r>
              <a:rPr lang="en-US" dirty="0"/>
              <a:t>I looked at him … what are you saying?</a:t>
            </a:r>
          </a:p>
          <a:p>
            <a:pPr marL="180975" indent="-180975"/>
            <a:r>
              <a:rPr lang="en-US" dirty="0"/>
              <a:t>You want us to go back to the place they stoned me! You’re kidding me! It’s been barely a week.</a:t>
            </a:r>
          </a:p>
          <a:p>
            <a:pPr marL="180975" indent="-180975"/>
            <a:r>
              <a:rPr lang="en-US" dirty="0"/>
              <a:t>Anyways, we went back. And I could barely speak, and they all were looking at me …</a:t>
            </a:r>
          </a:p>
          <a:p>
            <a:pPr marL="180975" indent="-180975"/>
            <a:r>
              <a:rPr lang="en-US" dirty="0"/>
              <a:t>Aren’t you the one that died a week ago?</a:t>
            </a:r>
          </a:p>
          <a:p>
            <a:pPr marL="180975" indent="-180975"/>
            <a:r>
              <a:rPr lang="en-US" dirty="0"/>
              <a:t>So I said, “Look, we must through many tribulations enter the kingdom of God.”</a:t>
            </a:r>
          </a:p>
          <a:p>
            <a:pPr marL="180975" indent="-180975"/>
            <a:r>
              <a:rPr lang="en-US" dirty="0"/>
              <a:t>They all looked at me with pity, but I think they were touched by what I’d said.</a:t>
            </a:r>
          </a:p>
          <a:p>
            <a:pPr marL="180975" indent="-180975"/>
            <a:r>
              <a:rPr lang="en-US" dirty="0"/>
              <a:t>I explained that someone like me cannot enter heaven that easily …</a:t>
            </a:r>
          </a:p>
          <a:p>
            <a:pPr marL="180975" indent="-180975"/>
            <a:r>
              <a:rPr lang="en-US" dirty="0"/>
              <a:t>This is just a start of what I must go through. I expect much more to come.</a:t>
            </a:r>
          </a:p>
          <a:p>
            <a:pPr marL="180975" indent="-180975"/>
            <a:r>
              <a:rPr lang="en-US" dirty="0"/>
              <a:t>Because I did much harm to Christians in my past.</a:t>
            </a:r>
          </a:p>
          <a:p>
            <a:pPr marL="180975" indent="-180975"/>
            <a:r>
              <a:rPr lang="en-US" dirty="0"/>
              <a:t>We saw wonders in Asia Minor, one place after the other …</a:t>
            </a:r>
          </a:p>
          <a:p>
            <a:pPr marL="180975" indent="-180975"/>
            <a:r>
              <a:rPr lang="en-US" dirty="0"/>
              <a:t>One city would kick us out, we’d go to the next one …</a:t>
            </a:r>
          </a:p>
          <a:p>
            <a:pPr marL="180975" indent="-180975"/>
            <a:r>
              <a:rPr lang="en-US" dirty="0"/>
              <a:t>As if the Lord was telling us, "enough for this city,” and we go to another one.</a:t>
            </a:r>
          </a:p>
          <a:p>
            <a:pPr marL="180975" indent="-180975"/>
            <a:r>
              <a:rPr lang="en-US" dirty="0"/>
              <a:t>We’d preach a bit, get beaten up a bit, perform some miracles, and so on.</a:t>
            </a:r>
          </a:p>
          <a:p>
            <a:pPr marL="180975" indent="-180975"/>
            <a:r>
              <a:rPr lang="en-US" dirty="0"/>
              <a:t>One door would close, and another would open. It was God’s plan for us to preach all over.</a:t>
            </a:r>
          </a:p>
          <a:p>
            <a:pPr marL="180975" indent="-180975"/>
            <a:r>
              <a:rPr lang="en-US" dirty="0"/>
              <a:t>Always preaching, performing miracles, and getting beaten up.</a:t>
            </a:r>
          </a:p>
          <a:p>
            <a:pPr marL="180975" indent="-180975"/>
            <a:r>
              <a:rPr lang="en-US" dirty="0"/>
              <a:t>We then decided to go back to Antioch and declare what had happened.</a:t>
            </a:r>
          </a:p>
          <a:p>
            <a:pPr marL="180975" indent="-180975"/>
            <a:r>
              <a:rPr lang="en-US" dirty="0"/>
              <a:t>It had been two and half or maybe three years that had passed.</a:t>
            </a:r>
          </a:p>
          <a:p>
            <a:pPr marL="180975" indent="-180975"/>
            <a:r>
              <a:rPr lang="en-US" dirty="0"/>
              <a:t>We returned to Antioch and they weren’t open to hear anything. There was a big problem.</a:t>
            </a:r>
          </a:p>
          <a:p>
            <a:pPr marL="180975" indent="-180975"/>
            <a:r>
              <a:rPr lang="en-US" dirty="0"/>
              <a:t>Christians had come from Jerusalem saying, how can you accept people who were not Jews to become Christian. They were claiming that this is contrary to the teaching of the Apostles.</a:t>
            </a:r>
          </a:p>
          <a:p>
            <a:pPr marL="180975" indent="-180975"/>
            <a:r>
              <a:rPr lang="en-US" dirty="0"/>
              <a:t>It is forbidden. They first need to be circumcised. They need to all first enter through Judaism.</a:t>
            </a:r>
          </a:p>
          <a:p>
            <a:pPr marL="180975" indent="-180975"/>
            <a:r>
              <a:rPr lang="en-US" dirty="0"/>
              <a:t>Barnabas and I couldn’t believe our ears.</a:t>
            </a:r>
          </a:p>
          <a:p>
            <a:pPr marL="180975" indent="-180975"/>
            <a:r>
              <a:rPr lang="en-US" dirty="0"/>
              <a:t>We had been preaching throughout Asia Minor and baptized many who were not Jewish.</a:t>
            </a:r>
          </a:p>
          <a:p>
            <a:pPr marL="180975" indent="-180975"/>
            <a:r>
              <a:rPr lang="en-US" dirty="0"/>
              <a:t>So all these claims would have messed up all the progress made.</a:t>
            </a:r>
          </a:p>
          <a:p>
            <a:pPr marL="180975" indent="-180975"/>
            <a:r>
              <a:rPr lang="en-US" dirty="0"/>
              <a:t>And we were hoping our brethren in Antioch would speak up.</a:t>
            </a:r>
          </a:p>
          <a:p>
            <a:pPr marL="180975" indent="-180975"/>
            <a:r>
              <a:rPr lang="en-US" dirty="0"/>
              <a:t>Yet they kept quiet as they were told that the Apostles had said that there must be circumcision.</a:t>
            </a:r>
          </a:p>
        </p:txBody>
      </p:sp>
    </p:spTree>
    <p:extLst>
      <p:ext uri="{BB962C8B-B14F-4D97-AF65-F5344CB8AC3E}">
        <p14:creationId xmlns:p14="http://schemas.microsoft.com/office/powerpoint/2010/main" val="2349254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F3AE-C095-C53F-47F9-AAF5657FD9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013E3-17CC-E99A-F02F-859E4313D6CC}"/>
              </a:ext>
            </a:extLst>
          </p:cNvPr>
          <p:cNvSpPr>
            <a:spLocks noGrp="1"/>
          </p:cNvSpPr>
          <p:nvPr>
            <p:ph idx="1"/>
          </p:nvPr>
        </p:nvSpPr>
        <p:spPr>
          <a:xfrm>
            <a:off x="228600" y="76200"/>
            <a:ext cx="8686800" cy="6705600"/>
          </a:xfrm>
        </p:spPr>
        <p:txBody>
          <a:bodyPr numCol="2" spcCol="180000">
            <a:normAutofit fontScale="25000" lnSpcReduction="20000"/>
          </a:bodyPr>
          <a:lstStyle/>
          <a:p>
            <a:pPr marL="0" indent="0">
              <a:buNone/>
            </a:pPr>
            <a:r>
              <a:rPr lang="en-US" b="1" i="1" dirty="0"/>
              <a:t>And, did you keep quiet?</a:t>
            </a:r>
          </a:p>
          <a:p>
            <a:pPr marL="180975" indent="-180975"/>
            <a:r>
              <a:rPr lang="en-US" dirty="0"/>
              <a:t>I couldn’t keep quiet. I said that there is no need for circumcision.</a:t>
            </a:r>
          </a:p>
          <a:p>
            <a:pPr marL="180975" indent="-180975"/>
            <a:r>
              <a:rPr lang="en-US" dirty="0"/>
              <a:t>I myself was circumcised, have no problem with that.</a:t>
            </a:r>
          </a:p>
          <a:p>
            <a:pPr marL="180975" indent="-180975"/>
            <a:r>
              <a:rPr lang="en-US" dirty="0"/>
              <a:t>But it’s too much to ask of the Gentiles to become Jews first and be circumcised.</a:t>
            </a:r>
          </a:p>
          <a:p>
            <a:pPr marL="180975" indent="-180975"/>
            <a:r>
              <a:rPr lang="en-US" dirty="0"/>
              <a:t>Christ chose many to be His.</a:t>
            </a:r>
          </a:p>
          <a:p>
            <a:pPr marL="180975" indent="-180975"/>
            <a:r>
              <a:rPr lang="en-US" dirty="0"/>
              <a:t>Imagine, he even chose to accept me, who is worse than the Gentiles.</a:t>
            </a:r>
          </a:p>
          <a:p>
            <a:pPr marL="180975" indent="-180975"/>
            <a:r>
              <a:rPr lang="en-US" dirty="0"/>
              <a:t>I tortured Christians, yet he chose me; would he not accept the Gentiles?</a:t>
            </a:r>
          </a:p>
          <a:p>
            <a:pPr marL="180975" indent="-180975"/>
            <a:r>
              <a:rPr lang="en-US" dirty="0"/>
              <a:t>They found me insisting on debating this issue, so they suggested I go meet the Apostles.</a:t>
            </a:r>
          </a:p>
          <a:p>
            <a:pPr marL="180975" indent="-180975"/>
            <a:r>
              <a:rPr lang="en-US" dirty="0"/>
              <a:t>Out of his great love, Barnabas said that he’d come with me.</a:t>
            </a:r>
          </a:p>
          <a:p>
            <a:pPr marL="0" indent="0">
              <a:buNone/>
            </a:pPr>
            <a:endParaRPr lang="en-US" dirty="0"/>
          </a:p>
          <a:p>
            <a:pPr marL="0" indent="0">
              <a:buNone/>
            </a:pPr>
            <a:r>
              <a:rPr lang="en-US" sz="3100" b="1" i="1" dirty="0"/>
              <a:t>So, you went to Jerusalem?</a:t>
            </a:r>
          </a:p>
          <a:p>
            <a:pPr marL="180975" indent="-180975"/>
            <a:r>
              <a:rPr lang="en-US" sz="3100" dirty="0"/>
              <a:t>Barnabas and I went to Jerusalem, praying the whole way there.</a:t>
            </a:r>
          </a:p>
          <a:p>
            <a:pPr marL="180975" indent="-180975"/>
            <a:r>
              <a:rPr lang="en-US" sz="3100" dirty="0"/>
              <a:t>Lord, these doors that opened to accept the faith, please do not shut it down. We saw the repentance of the Gentile nations. We saw the world transformed.</a:t>
            </a:r>
          </a:p>
          <a:p>
            <a:pPr marL="180975" indent="-180975"/>
            <a:r>
              <a:rPr lang="en-US" sz="3100" dirty="0"/>
              <a:t>When a synagogue would close, we’d preach in the streets, they’d follow us to hear the gospel.</a:t>
            </a:r>
          </a:p>
          <a:p>
            <a:pPr marL="180975" indent="-180975"/>
            <a:r>
              <a:rPr lang="en-US" sz="3100" dirty="0"/>
              <a:t>Anyways, we reached Jerusalem, and they welcomed us.</a:t>
            </a:r>
          </a:p>
          <a:p>
            <a:pPr marL="180975" indent="-180975"/>
            <a:r>
              <a:rPr lang="en-US" sz="3100" dirty="0"/>
              <a:t>Of course, Barnabas is one of the beloved ones.</a:t>
            </a:r>
          </a:p>
          <a:p>
            <a:pPr marL="180975" indent="-180975"/>
            <a:r>
              <a:rPr lang="en-US" sz="3100" dirty="0"/>
              <a:t>The Apostles held a big council the next day, and asked us to declare all that had happened.</a:t>
            </a:r>
          </a:p>
          <a:p>
            <a:pPr marL="180975" indent="-180975"/>
            <a:r>
              <a:rPr lang="en-US" sz="3100" dirty="0"/>
              <a:t>We started to tell everything, and you know that I don’t keep quiet.</a:t>
            </a:r>
          </a:p>
          <a:p>
            <a:pPr marL="180975" indent="-180975"/>
            <a:r>
              <a:rPr lang="en-US" sz="3100" dirty="0"/>
              <a:t>I told them about the miracles, the sermons, baptisms, and also about the beatings we received.</a:t>
            </a:r>
          </a:p>
          <a:p>
            <a:pPr marL="180975" indent="-180975"/>
            <a:r>
              <a:rPr lang="en-US" sz="3100" dirty="0"/>
              <a:t>Some were listening, elated, and very happy; others were listening and frowning.</a:t>
            </a:r>
          </a:p>
          <a:p>
            <a:pPr marL="180975" indent="-180975"/>
            <a:r>
              <a:rPr lang="en-US" sz="3100" dirty="0"/>
              <a:t>Every time I mention baptisms, I’d find some frowning.</a:t>
            </a:r>
          </a:p>
          <a:p>
            <a:pPr marL="180975" indent="-180975"/>
            <a:r>
              <a:rPr lang="en-US" sz="3100" dirty="0"/>
              <a:t>It turns out that this topic of circumcision was causing a big crisis for them.</a:t>
            </a:r>
          </a:p>
          <a:p>
            <a:pPr marL="180975" indent="-180975"/>
            <a:r>
              <a:rPr lang="en-US" sz="3100" dirty="0"/>
              <a:t>Thank God for our elder, Saint Peter saved the day.</a:t>
            </a:r>
          </a:p>
          <a:p>
            <a:pPr marL="180975" indent="-180975"/>
            <a:r>
              <a:rPr lang="en-US" sz="3100" dirty="0"/>
              <a:t>He stood in the midst of them, and told them not to blame Paul.</a:t>
            </a:r>
          </a:p>
          <a:p>
            <a:pPr marL="180975" indent="-180975"/>
            <a:r>
              <a:rPr lang="en-US" sz="3100" dirty="0"/>
              <a:t>Peter said that he had baptized a Gentile before anyone else.</a:t>
            </a:r>
          </a:p>
          <a:p>
            <a:pPr marL="180975" indent="-180975"/>
            <a:r>
              <a:rPr lang="en-US" sz="3100" dirty="0"/>
              <a:t>And God chose me to go to Cornelius, and don’t forget what happened.</a:t>
            </a:r>
          </a:p>
          <a:p>
            <a:pPr marL="180975" indent="-180975"/>
            <a:r>
              <a:rPr lang="en-US" sz="3100" dirty="0"/>
              <a:t>And the Apostles, you were supportive at the time. What’s the problem now?</a:t>
            </a:r>
          </a:p>
          <a:p>
            <a:pPr marL="180975" indent="-180975"/>
            <a:r>
              <a:rPr lang="en-US" sz="3100" dirty="0"/>
              <a:t>God declared that he is the God of all nations. And Abraham is the father of many nations.</a:t>
            </a:r>
          </a:p>
          <a:p>
            <a:pPr marL="180975" indent="-180975"/>
            <a:r>
              <a:rPr lang="en-US" sz="3100" dirty="0"/>
              <a:t>And Christ didn’t just die for the Jews. And Isaiah declares that He is light for the whole world.</a:t>
            </a:r>
          </a:p>
          <a:p>
            <a:pPr marL="180975" indent="-180975"/>
            <a:r>
              <a:rPr lang="en-US" sz="3100" dirty="0"/>
              <a:t>All kept quiet after Peter’s speech.</a:t>
            </a:r>
          </a:p>
          <a:p>
            <a:pPr marL="180975" indent="-180975"/>
            <a:r>
              <a:rPr lang="en-US" sz="3100" dirty="0"/>
              <a:t>James then arose, being the elder Bishop of Jerusalem, and said … now you’ve heard Paul speak, and Peter confirms that this is the will of God. And the Old Testament testifies the same.</a:t>
            </a:r>
          </a:p>
          <a:p>
            <a:pPr marL="180975" indent="-180975"/>
            <a:r>
              <a:rPr lang="en-US" sz="3100" dirty="0"/>
              <a:t>I think that we should not put a burden on those of the Gentiles that are converting.</a:t>
            </a:r>
          </a:p>
          <a:p>
            <a:pPr marL="180975" indent="-180975"/>
            <a:r>
              <a:rPr lang="en-US" sz="3100" dirty="0"/>
              <a:t>Since they accepted Christ, there’s no need for circumcision.</a:t>
            </a:r>
          </a:p>
          <a:p>
            <a:pPr marL="180975" indent="-180975"/>
            <a:r>
              <a:rPr lang="en-US" sz="3100" dirty="0"/>
              <a:t>If circumcision, we’d also have the Sabbath, and the sacrifices, washings, obligations, …</a:t>
            </a:r>
          </a:p>
          <a:p>
            <a:pPr marL="180975" indent="-180975"/>
            <a:r>
              <a:rPr lang="en-US" sz="3100" dirty="0"/>
              <a:t>And even we ourselves, being Jews, can’t even ourselves keep all these.</a:t>
            </a:r>
          </a:p>
          <a:p>
            <a:pPr marL="180975" indent="-180975"/>
            <a:r>
              <a:rPr lang="en-US" sz="3100" dirty="0"/>
              <a:t>Don’t put too heavy a burden on the Gentiles. They need only to stop heathen practices, believe, repent, and get </a:t>
            </a:r>
            <a:r>
              <a:rPr lang="en-US" sz="3100" dirty="0" err="1"/>
              <a:t>baptised</a:t>
            </a:r>
            <a:r>
              <a:rPr lang="en-US" sz="3100" dirty="0"/>
              <a:t>.</a:t>
            </a:r>
          </a:p>
          <a:p>
            <a:pPr marL="180975" indent="-180975"/>
            <a:r>
              <a:rPr lang="en-US" sz="3100" dirty="0"/>
              <a:t>James asked them, “Do you agree?”</a:t>
            </a:r>
          </a:p>
          <a:p>
            <a:pPr marL="0" indent="0">
              <a:buNone/>
            </a:pPr>
            <a:endParaRPr lang="en-US" dirty="0"/>
          </a:p>
          <a:p>
            <a:pPr marL="0" indent="0">
              <a:buNone/>
            </a:pPr>
            <a:r>
              <a:rPr lang="en-US" b="1" i="1" dirty="0"/>
              <a:t>So, did the Apostles agree?</a:t>
            </a:r>
          </a:p>
          <a:p>
            <a:pPr marL="180975" indent="-180975"/>
            <a:r>
              <a:rPr lang="en-US" dirty="0"/>
              <a:t>All the Apostles agreed! They put down a decree. And I was overjoyed!</a:t>
            </a:r>
          </a:p>
          <a:p>
            <a:pPr marL="180975" indent="-180975"/>
            <a:r>
              <a:rPr lang="en-US" dirty="0"/>
              <a:t>I was also surprised to find that all the Apostles were loving towards me, despite my dark past.</a:t>
            </a:r>
          </a:p>
          <a:p>
            <a:pPr marL="180975" indent="-180975"/>
            <a:r>
              <a:rPr lang="en-US" dirty="0"/>
              <a:t>In my past, I would’ve harmed many of their loved ones; yet they were very loving towards me.</a:t>
            </a:r>
          </a:p>
          <a:p>
            <a:pPr marL="180975" indent="-180975"/>
            <a:r>
              <a:rPr lang="en-US" dirty="0"/>
              <a:t>I couldn’t believe that I was sitting among those who had lived with Christ for three years.</a:t>
            </a:r>
          </a:p>
          <a:p>
            <a:pPr marL="180975" indent="-180975"/>
            <a:r>
              <a:rPr lang="en-US" dirty="0"/>
              <a:t>And they were now the leaders of the Church.</a:t>
            </a:r>
          </a:p>
          <a:p>
            <a:pPr marL="180975" indent="-180975"/>
            <a:r>
              <a:rPr lang="en-US" dirty="0"/>
              <a:t>So Barnabas and I took their written decree, this statement, and Silas came with us.</a:t>
            </a:r>
          </a:p>
          <a:p>
            <a:pPr marL="180975" indent="-180975"/>
            <a:r>
              <a:rPr lang="en-US" dirty="0"/>
              <a:t>We were overjoyed, and proudly returned to Antioch as victors!</a:t>
            </a:r>
          </a:p>
          <a:p>
            <a:pPr marL="180975" indent="-180975"/>
            <a:r>
              <a:rPr lang="en-US" dirty="0"/>
              <a:t>We were saying, see, the Apostles agreed with us, and the </a:t>
            </a:r>
            <a:r>
              <a:rPr lang="en-US" dirty="0" err="1"/>
              <a:t>rumours</a:t>
            </a:r>
            <a:r>
              <a:rPr lang="en-US" dirty="0"/>
              <a:t> before were wrong.</a:t>
            </a:r>
          </a:p>
          <a:p>
            <a:pPr marL="180975" indent="-180975"/>
            <a:r>
              <a:rPr lang="en-US" dirty="0"/>
              <a:t>And on the way back, I was telling Barnabas that I wanted to go back and visit Asia Minor, to check up on those we saw two years back and had baptized, lest they had wandered from the faith and gone back to heathen worship.</a:t>
            </a:r>
          </a:p>
          <a:p>
            <a:pPr marL="180975" indent="-180975"/>
            <a:r>
              <a:rPr lang="en-US" dirty="0"/>
              <a:t>Barnabas thought it was a good idea, let’s go.</a:t>
            </a:r>
          </a:p>
          <a:p>
            <a:pPr marL="180975" indent="-180975"/>
            <a:r>
              <a:rPr lang="en-US" dirty="0"/>
              <a:t>But he wanted to bring Mark along. “What Mark,” I thought!</a:t>
            </a:r>
          </a:p>
          <a:p>
            <a:pPr marL="0" indent="0">
              <a:buNone/>
            </a:pPr>
            <a:r>
              <a:rPr lang="en-US" b="1" i="1" dirty="0"/>
              <a:t>Oh, I think I heard about this contention over Mark, tell us more.</a:t>
            </a:r>
          </a:p>
          <a:p>
            <a:pPr marL="180975" indent="-180975"/>
            <a:r>
              <a:rPr lang="en-US" dirty="0"/>
              <a:t>It seemed I was a bit high on myself, having just convinced the Apostles, I was a bit puffed up.</a:t>
            </a:r>
          </a:p>
          <a:p>
            <a:pPr marL="180975" indent="-180975"/>
            <a:r>
              <a:rPr lang="en-US" dirty="0"/>
              <a:t>I was thinking, if God is working with us, don’t slow us down by bringing Mark.</a:t>
            </a:r>
          </a:p>
          <a:p>
            <a:pPr marL="180975" indent="-180975"/>
            <a:r>
              <a:rPr lang="en-US" dirty="0"/>
              <a:t>I insisted that Mark would be a burden; Barnabas insisted that Mark would be useful.</a:t>
            </a:r>
          </a:p>
          <a:p>
            <a:pPr marL="180975" indent="-180975"/>
            <a:r>
              <a:rPr lang="en-US" dirty="0"/>
              <a:t>I reminded him Mark had messed up twice: once he left Christ, once he left us the last journey.</a:t>
            </a:r>
          </a:p>
          <a:p>
            <a:pPr marL="180975" indent="-180975"/>
            <a:r>
              <a:rPr lang="en-US" dirty="0"/>
              <a:t>Yet he insisted on bringing Mark.</a:t>
            </a:r>
          </a:p>
          <a:p>
            <a:pPr marL="180975" indent="-180975"/>
            <a:r>
              <a:rPr lang="en-US" dirty="0"/>
              <a:t>But as you know, I love Barnabas, and didn’t want to upset him.</a:t>
            </a:r>
          </a:p>
          <a:p>
            <a:pPr marL="180975" indent="-180975"/>
            <a:r>
              <a:rPr lang="en-US" dirty="0"/>
              <a:t>I like Silas. So, I proposed that Barnabas takes Mark, and I take Silas.</a:t>
            </a:r>
          </a:p>
          <a:p>
            <a:pPr marL="180975" indent="-180975"/>
            <a:r>
              <a:rPr lang="en-US" dirty="0"/>
              <a:t>And that way, we can divide the work in half, divide and conquer so to speak.</a:t>
            </a:r>
          </a:p>
          <a:p>
            <a:pPr marL="180975" indent="-180975"/>
            <a:r>
              <a:rPr lang="en-US" dirty="0"/>
              <a:t>You and Mark start with Cyprus; and Silas and I can continue directly to Asia Minor.</a:t>
            </a:r>
          </a:p>
          <a:p>
            <a:pPr marL="180975" indent="-180975"/>
            <a:r>
              <a:rPr lang="en-US" dirty="0"/>
              <a:t>That way, we’ll save time. We’ll still get to visit all, but split up the work. Barnabas agreed.</a:t>
            </a:r>
          </a:p>
          <a:p>
            <a:pPr marL="180975" indent="-180975"/>
            <a:r>
              <a:rPr lang="en-US" dirty="0"/>
              <a:t>I didn’t realize at the time that this was God’s divine plan.</a:t>
            </a:r>
          </a:p>
          <a:p>
            <a:pPr marL="180975" indent="-180975"/>
            <a:r>
              <a:rPr lang="en-US" dirty="0"/>
              <a:t>Barnabas took Mark and went to Cyprus.</a:t>
            </a:r>
          </a:p>
          <a:p>
            <a:pPr marL="180975" indent="-180975"/>
            <a:r>
              <a:rPr lang="en-US" dirty="0"/>
              <a:t>And I was following the news, and found out that Mark, after a year, went to preach in Egypt!</a:t>
            </a:r>
          </a:p>
          <a:p>
            <a:pPr marL="180975" indent="-180975"/>
            <a:r>
              <a:rPr lang="en-US" dirty="0"/>
              <a:t>I’d be scared to go to Egypt. I don’t know how Mark was brave enough to go to Egypt.</a:t>
            </a:r>
          </a:p>
          <a:p>
            <a:pPr marL="180975" indent="-180975"/>
            <a:r>
              <a:rPr lang="en-US" dirty="0"/>
              <a:t>And he went all alone; Barnabas didn’t go with him to Egypt. Egypt is tougher than Greece.</a:t>
            </a:r>
          </a:p>
          <a:p>
            <a:pPr marL="180975" indent="-180975"/>
            <a:r>
              <a:rPr lang="en-US" dirty="0"/>
              <a:t>I was surprised to learn that Mark, who I’d thought was weak, went to preach in Egypt.</a:t>
            </a:r>
          </a:p>
          <a:p>
            <a:pPr marL="0" indent="0">
              <a:buNone/>
            </a:pPr>
            <a:endParaRPr lang="en-US" dirty="0"/>
          </a:p>
          <a:p>
            <a:pPr marL="0" indent="0">
              <a:buNone/>
            </a:pPr>
            <a:r>
              <a:rPr lang="en-US" b="1" i="1" dirty="0"/>
              <a:t>And what happened with you and Silas?</a:t>
            </a:r>
          </a:p>
          <a:p>
            <a:pPr marL="180975" indent="-180975"/>
            <a:r>
              <a:rPr lang="en-US" dirty="0"/>
              <a:t>Silas and I went to Asia Minor, thinking that we’d visit the different cities.</a:t>
            </a:r>
          </a:p>
          <a:p>
            <a:pPr marL="180975" indent="-180975"/>
            <a:r>
              <a:rPr lang="en-US" dirty="0"/>
              <a:t>Not a single city of the ones we were planning to visit worked out. It was very frustrating.</a:t>
            </a:r>
          </a:p>
          <a:p>
            <a:pPr marL="180975" indent="-180975"/>
            <a:r>
              <a:rPr lang="en-US" dirty="0"/>
              <a:t>My conscience started bothering me. It seems I’ve messed up, and I was feeling guilt.</a:t>
            </a:r>
          </a:p>
          <a:p>
            <a:pPr marL="180975" indent="-180975"/>
            <a:r>
              <a:rPr lang="en-US" dirty="0"/>
              <a:t>Maybe I upset Barnabas? Maybe Mark was good after all, and I’d wrongly accused him?</a:t>
            </a:r>
          </a:p>
          <a:p>
            <a:pPr marL="180975" indent="-180975"/>
            <a:r>
              <a:rPr lang="en-US" dirty="0"/>
              <a:t>Maybe I was high on myself?</a:t>
            </a:r>
          </a:p>
          <a:p>
            <a:pPr marL="180975" indent="-180975"/>
            <a:r>
              <a:rPr lang="en-US" dirty="0"/>
              <a:t>The Spirit was forbidding us, not allowing us to preach, doors were closing, nothing working.</a:t>
            </a:r>
          </a:p>
          <a:p>
            <a:pPr marL="180975" indent="-180975"/>
            <a:r>
              <a:rPr lang="en-US" dirty="0"/>
              <a:t>So I knelt down and wept. I worshiped saying, “If I have upset you by my stupidity, please straighten me out, but please tell me what’s going on. Maybe I was impulsive? Talk to me! Please don’t reject me!”</a:t>
            </a:r>
          </a:p>
          <a:p>
            <a:pPr marL="180975" indent="-180975"/>
            <a:r>
              <a:rPr lang="en-US" dirty="0"/>
              <a:t>As I was praying fervently, I fell asleep and saw a vision. I saw a Greek man, a Macedonian, not from Asia Minor, saying to me in the vision, “Pass over and come to us.”</a:t>
            </a:r>
          </a:p>
          <a:p>
            <a:pPr marL="180975" indent="-180975"/>
            <a:r>
              <a:rPr lang="en-US" dirty="0"/>
              <a:t>I opened my eyes, greatly comforted.</a:t>
            </a:r>
          </a:p>
          <a:p>
            <a:pPr marL="180975" indent="-180975"/>
            <a:r>
              <a:rPr lang="en-US" dirty="0"/>
              <a:t>And I told Silas  that it hasn’t been closed up because the Lord is upset.</a:t>
            </a:r>
          </a:p>
          <a:p>
            <a:pPr marL="180975" indent="-180975"/>
            <a:r>
              <a:rPr lang="en-US" dirty="0"/>
              <a:t>It has been closed up because we are needed elsewhere, let’s go!</a:t>
            </a:r>
          </a:p>
          <a:p>
            <a:pPr marL="180975" indent="-180975"/>
            <a:r>
              <a:rPr lang="en-US" dirty="0"/>
              <a:t>Go where? To Greece.</a:t>
            </a:r>
          </a:p>
          <a:p>
            <a:pPr marL="180975" indent="-180975"/>
            <a:r>
              <a:rPr lang="en-US" dirty="0"/>
              <a:t>But, Silas was worried that we hadn’t agreed with Barnabas for us to do this.</a:t>
            </a:r>
          </a:p>
          <a:p>
            <a:pPr marL="180975" indent="-180975"/>
            <a:r>
              <a:rPr lang="en-US" dirty="0"/>
              <a:t>Barnabas thinks we are going to minister in Asia Minor.</a:t>
            </a:r>
          </a:p>
          <a:p>
            <a:pPr marL="180975" indent="-180975"/>
            <a:r>
              <a:rPr lang="en-US" dirty="0"/>
              <a:t>I told him not to worry about Barnabas, I’m tight with Barnabas, all is good.</a:t>
            </a:r>
          </a:p>
          <a:p>
            <a:pPr marL="180975" indent="-180975"/>
            <a:r>
              <a:rPr lang="en-US" dirty="0"/>
              <a:t>And God is telling us to go to Greece, and I can’t say no.</a:t>
            </a:r>
          </a:p>
          <a:p>
            <a:pPr marL="0" indent="0">
              <a:buNone/>
            </a:pPr>
            <a:endParaRPr lang="en-US" dirty="0"/>
          </a:p>
          <a:p>
            <a:pPr marL="0" indent="0">
              <a:buNone/>
            </a:pPr>
            <a:r>
              <a:rPr lang="en-US" b="1" i="1" dirty="0"/>
              <a:t>So, you sailed to Greece?</a:t>
            </a:r>
          </a:p>
          <a:p>
            <a:pPr marL="180975" indent="-180975"/>
            <a:r>
              <a:rPr lang="en-US" dirty="0"/>
              <a:t>We sailed, crossed the Black Sea, entered Greece, and reached Philippi.</a:t>
            </a:r>
          </a:p>
          <a:p>
            <a:pPr marL="180975" indent="-180975"/>
            <a:r>
              <a:rPr lang="en-US" dirty="0"/>
              <a:t>We entered Philippi, and I have to tell you that I’m terrified of Greece.</a:t>
            </a:r>
          </a:p>
          <a:p>
            <a:pPr marL="180975" indent="-180975"/>
            <a:r>
              <a:rPr lang="en-US" dirty="0"/>
              <a:t>Since my Greek education, I see them as highly educated, and I’m lacking in comparison.</a:t>
            </a:r>
          </a:p>
          <a:p>
            <a:pPr marL="180975" indent="-180975"/>
            <a:r>
              <a:rPr lang="en-US" dirty="0"/>
              <a:t>Although I was clever, Greek-educated, a philosopher, yet I felt they were all superior to me.</a:t>
            </a:r>
          </a:p>
          <a:p>
            <a:pPr marL="180975" indent="-180975"/>
            <a:r>
              <a:rPr lang="en-US" dirty="0"/>
              <a:t>So, I wasn’t comfortable as we entered Greece.</a:t>
            </a:r>
          </a:p>
          <a:p>
            <a:pPr marL="180975" indent="-180975"/>
            <a:r>
              <a:rPr lang="en-US" dirty="0"/>
              <a:t>Asia Minor was easier, being multicultural, but this seemed tough.</a:t>
            </a:r>
          </a:p>
          <a:p>
            <a:pPr marL="180975" indent="-180975"/>
            <a:r>
              <a:rPr lang="en-US" dirty="0"/>
              <a:t>But the Lord comforted us through a devout Jewish woman named Lydia who hosted us.</a:t>
            </a:r>
          </a:p>
          <a:p>
            <a:pPr marL="180975" indent="-180975"/>
            <a:r>
              <a:rPr lang="en-US" dirty="0"/>
              <a:t>We preached to her Jesus as the Messiah, and her heart opened right away to accept the faith.</a:t>
            </a:r>
          </a:p>
          <a:p>
            <a:pPr marL="180975" indent="-180975"/>
            <a:r>
              <a:rPr lang="en-US" dirty="0"/>
              <a:t>And she rejoiced, and we baptized her.</a:t>
            </a:r>
          </a:p>
          <a:p>
            <a:pPr marL="180975" indent="-180975"/>
            <a:r>
              <a:rPr lang="en-US" dirty="0"/>
              <a:t>It looks like Philippi isn’t that bad after all.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63720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ECAE-0586-A4DC-5FAD-BB78A09A77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7F4FE-A2C6-4123-F74C-CDF75C954D63}"/>
              </a:ext>
            </a:extLst>
          </p:cNvPr>
          <p:cNvSpPr>
            <a:spLocks noGrp="1"/>
          </p:cNvSpPr>
          <p:nvPr>
            <p:ph idx="1"/>
          </p:nvPr>
        </p:nvSpPr>
        <p:spPr>
          <a:xfrm>
            <a:off x="228600" y="76200"/>
            <a:ext cx="8686800" cy="6705600"/>
          </a:xfrm>
        </p:spPr>
        <p:txBody>
          <a:bodyPr numCol="2" spcCol="180000">
            <a:normAutofit fontScale="25000" lnSpcReduction="20000"/>
          </a:bodyPr>
          <a:lstStyle/>
          <a:p>
            <a:pPr marL="0" indent="0">
              <a:buNone/>
            </a:pPr>
            <a:r>
              <a:rPr lang="en-US" b="1" i="1" dirty="0"/>
              <a:t>Wait, wasn’t there a commotion that happened at Philippi?</a:t>
            </a:r>
          </a:p>
          <a:p>
            <a:pPr marL="180975" indent="-180975"/>
            <a:r>
              <a:rPr lang="en-US" dirty="0"/>
              <a:t>There was a servant girl who started following us, and made a spectacle.</a:t>
            </a:r>
          </a:p>
          <a:p>
            <a:pPr marL="180975" indent="-180975"/>
            <a:r>
              <a:rPr lang="en-US" dirty="0"/>
              <a:t>We had been preaching quietly, not wanting to make a fuss, knowing that the Greeks can be dangerous, merciless, highly educated and tough to reason with.</a:t>
            </a:r>
          </a:p>
          <a:p>
            <a:pPr marL="180975" indent="-180975"/>
            <a:r>
              <a:rPr lang="en-US" dirty="0"/>
              <a:t>This servant girl kept crying out after us: “These men are the servants of the Most High God, who proclaim to us the way of salvation.”</a:t>
            </a:r>
          </a:p>
          <a:p>
            <a:pPr marL="180975" indent="-180975"/>
            <a:r>
              <a:rPr lang="en-US" dirty="0"/>
              <a:t>The crowd beat us up, and I thought maybe I’ll die in Greece instead of Asia Minor. But I didn’t die. Poor Silas was beaten up with me. But this time, after the beating, we were imprisoned.</a:t>
            </a:r>
          </a:p>
          <a:p>
            <a:pPr marL="0" indent="0">
              <a:buNone/>
            </a:pPr>
            <a:endParaRPr lang="en-US" dirty="0"/>
          </a:p>
          <a:p>
            <a:pPr marL="0" indent="0">
              <a:buNone/>
            </a:pPr>
            <a:r>
              <a:rPr lang="en-US" sz="3100" b="1" i="1" dirty="0"/>
              <a:t>What happened in prison?</a:t>
            </a:r>
          </a:p>
          <a:p>
            <a:pPr marL="180975" indent="-180975"/>
            <a:r>
              <a:rPr lang="en-US" sz="3100" dirty="0"/>
              <a:t>We had no one to save us.</a:t>
            </a:r>
          </a:p>
          <a:p>
            <a:pPr marL="180975" indent="-180975"/>
            <a:r>
              <a:rPr lang="en-US" sz="3100" dirty="0"/>
              <a:t>I wasn’t even given a chance to tell them that I am a Roman citizen.</a:t>
            </a:r>
          </a:p>
          <a:p>
            <a:pPr marL="180975" indent="-180975"/>
            <a:r>
              <a:rPr lang="en-US" sz="3100" dirty="0"/>
              <a:t>They were too busy beating us up, and didn’t give us a chance to speak.</a:t>
            </a:r>
          </a:p>
          <a:p>
            <a:pPr marL="180975" indent="-180975"/>
            <a:r>
              <a:rPr lang="en-US" sz="3100" dirty="0"/>
              <a:t>In prison, Silas was asking what next? I said, we can’t do anything.</a:t>
            </a:r>
          </a:p>
          <a:p>
            <a:pPr marL="180975" indent="-180975"/>
            <a:r>
              <a:rPr lang="en-US" sz="3100" dirty="0"/>
              <a:t>But the Apostles had told us, when they were imprisoned, they’d pray.</a:t>
            </a:r>
          </a:p>
          <a:p>
            <a:pPr marL="180975" indent="-180975"/>
            <a:r>
              <a:rPr lang="en-US" sz="3100" dirty="0"/>
              <a:t>I’d heard that the Apostles were often put in prison, and every time, they’d pray.</a:t>
            </a:r>
          </a:p>
          <a:p>
            <a:pPr marL="180975" indent="-180975"/>
            <a:r>
              <a:rPr lang="en-US" sz="3100" dirty="0"/>
              <a:t>Let us pray! Let us praise.</a:t>
            </a:r>
          </a:p>
          <a:p>
            <a:pPr marL="180975" indent="-180975"/>
            <a:r>
              <a:rPr lang="en-US" sz="3100" dirty="0"/>
              <a:t>We were chanting Psalms in the traditional Hebrew custom, but adding always,</a:t>
            </a:r>
          </a:p>
          <a:p>
            <a:pPr marL="180975" indent="-180975"/>
            <a:r>
              <a:rPr lang="en-US" sz="3100" dirty="0"/>
              <a:t>“O Jesus Christ our God.”</a:t>
            </a:r>
          </a:p>
          <a:p>
            <a:pPr marL="180975" indent="-180975"/>
            <a:r>
              <a:rPr lang="en-US" sz="3100" dirty="0"/>
              <a:t>And I guess we were getting passionate and louder.</a:t>
            </a:r>
          </a:p>
          <a:p>
            <a:pPr marL="180975" indent="-180975"/>
            <a:r>
              <a:rPr lang="en-US" sz="3100" dirty="0"/>
              <a:t>And the prisoners were listening in amazement, wondering who these new prisoners are, who were severely beaten, yet they continue singing, it’s not logical.</a:t>
            </a:r>
          </a:p>
          <a:p>
            <a:pPr marL="180975" indent="-180975"/>
            <a:r>
              <a:rPr lang="en-US" sz="3100" dirty="0"/>
              <a:t>Suddenly, in the middle of the night, there was a great earthquake.</a:t>
            </a:r>
          </a:p>
          <a:p>
            <a:pPr marL="180975" indent="-180975"/>
            <a:r>
              <a:rPr lang="en-US" sz="3100" dirty="0"/>
              <a:t>And we thought, we survived the beating but maybe we’ll die of the earthquake, it’s all good.</a:t>
            </a:r>
          </a:p>
          <a:p>
            <a:pPr marL="180975" indent="-180975"/>
            <a:r>
              <a:rPr lang="en-US" sz="3100" dirty="0"/>
              <a:t>But this was an interesting earthquake … the prison doors opened, but nothing crushed us.</a:t>
            </a:r>
          </a:p>
          <a:p>
            <a:pPr marL="180975" indent="-180975"/>
            <a:r>
              <a:rPr lang="en-US" sz="3100" dirty="0"/>
              <a:t>All the prison doors opened! We could barely move our feet, being held in the stocks.</a:t>
            </a:r>
          </a:p>
          <a:p>
            <a:pPr marL="180975" indent="-180975"/>
            <a:r>
              <a:rPr lang="en-US" sz="3100" dirty="0"/>
              <a:t>We were waiting for the stocks to be loosed by the earthquake.</a:t>
            </a:r>
          </a:p>
          <a:p>
            <a:pPr marL="180975" indent="-180975"/>
            <a:r>
              <a:rPr lang="en-US" sz="3100" dirty="0"/>
              <a:t>But before that could happen, we found the prisoners coming towards us.</a:t>
            </a:r>
          </a:p>
          <a:p>
            <a:pPr marL="180975" indent="-180975"/>
            <a:r>
              <a:rPr lang="en-US" sz="3100" dirty="0"/>
              <a:t>Silas was telling them that the exit was the other way!</a:t>
            </a:r>
          </a:p>
          <a:p>
            <a:pPr marL="180975" indent="-180975"/>
            <a:r>
              <a:rPr lang="en-US" sz="3100" dirty="0"/>
              <a:t>They said they didn’t want to leave! They wanted to come see us.</a:t>
            </a:r>
          </a:p>
          <a:p>
            <a:pPr marL="180975" indent="-180975"/>
            <a:r>
              <a:rPr lang="en-US" sz="3100" dirty="0"/>
              <a:t>They were asked what we’d done to open the prison doors!</a:t>
            </a:r>
          </a:p>
          <a:p>
            <a:pPr marL="180975" indent="-180975"/>
            <a:r>
              <a:rPr lang="en-US" sz="3100" dirty="0"/>
              <a:t>They thought that we had caused the earthquake.</a:t>
            </a:r>
          </a:p>
          <a:p>
            <a:pPr marL="180975" indent="-180975"/>
            <a:r>
              <a:rPr lang="en-US" sz="3100" dirty="0"/>
              <a:t>They thought that the singing of ours had caused the earthquake.</a:t>
            </a:r>
          </a:p>
          <a:p>
            <a:pPr marL="180975" indent="-180975"/>
            <a:r>
              <a:rPr lang="en-US" sz="3100" dirty="0"/>
              <a:t>They were convinced of this, and they all sat at our feet, asking us to teach them.</a:t>
            </a:r>
          </a:p>
          <a:p>
            <a:pPr marL="180975" indent="-180975"/>
            <a:r>
              <a:rPr lang="en-US" sz="3100" dirty="0"/>
              <a:t>Guys, listen, this is your one chance to escape, the prison gates are open.</a:t>
            </a:r>
          </a:p>
          <a:p>
            <a:pPr marL="180975" indent="-180975"/>
            <a:r>
              <a:rPr lang="en-US" sz="3100" dirty="0"/>
              <a:t>I was trying to reason with them, asking them to escape for now, we can meet up later, it seemed they were falsely accused like us … whoever wants to go, run!</a:t>
            </a:r>
          </a:p>
          <a:p>
            <a:pPr marL="180975" indent="-180975"/>
            <a:r>
              <a:rPr lang="en-US" sz="3100" dirty="0"/>
              <a:t>But they insisted on staying, saying they didn’t want to lose this opportunity to be with us.</a:t>
            </a:r>
          </a:p>
          <a:p>
            <a:pPr marL="0" indent="0">
              <a:buNone/>
            </a:pPr>
            <a:endParaRPr lang="en-US" dirty="0"/>
          </a:p>
          <a:p>
            <a:pPr marL="0" indent="0">
              <a:buNone/>
            </a:pPr>
            <a:r>
              <a:rPr lang="en-US" b="1" i="1" dirty="0"/>
              <a:t>Wow, where was the jailer all this time?</a:t>
            </a:r>
          </a:p>
          <a:p>
            <a:pPr marL="180975" indent="-180975"/>
            <a:r>
              <a:rPr lang="en-US" dirty="0"/>
              <a:t>The jailer at that instant was just coming back from an errand.</a:t>
            </a:r>
          </a:p>
          <a:p>
            <a:pPr marL="180975" indent="-180975"/>
            <a:r>
              <a:rPr lang="en-US" dirty="0"/>
              <a:t>He was shocked to find all the prison doors open. For sure he’d be done for!</a:t>
            </a:r>
          </a:p>
          <a:p>
            <a:pPr marL="180975" indent="-180975"/>
            <a:r>
              <a:rPr lang="en-US" dirty="0"/>
              <a:t>So he drew his sword to commit suicide as was the Roman custom.</a:t>
            </a:r>
          </a:p>
          <a:p>
            <a:pPr marL="180975" indent="-180975"/>
            <a:r>
              <a:rPr lang="en-US" dirty="0"/>
              <a:t>I saw him and cried out from afar, “Do yourself no harm, for we are all here!”</a:t>
            </a:r>
          </a:p>
          <a:p>
            <a:pPr marL="180975" indent="-180975"/>
            <a:r>
              <a:rPr lang="en-US" dirty="0"/>
              <a:t>Not a single prisoner had fled. They were all here, actually, they all stayed of their own accord.</a:t>
            </a:r>
          </a:p>
          <a:p>
            <a:pPr marL="180975" indent="-180975"/>
            <a:r>
              <a:rPr lang="en-US" dirty="0"/>
              <a:t>The man couldn’t believe himself. All these could’ve fled, and not a single one did.</a:t>
            </a:r>
          </a:p>
          <a:p>
            <a:pPr marL="180975" indent="-180975"/>
            <a:r>
              <a:rPr lang="en-US" dirty="0"/>
              <a:t>He asked who I was, how could this be?</a:t>
            </a:r>
          </a:p>
          <a:p>
            <a:pPr marL="180975" indent="-180975"/>
            <a:r>
              <a:rPr lang="en-US" dirty="0"/>
              <a:t>And he loosened our stocks. And he began to care for our wounds.</a:t>
            </a:r>
          </a:p>
          <a:p>
            <a:pPr marL="180975" indent="-180975"/>
            <a:r>
              <a:rPr lang="en-US" dirty="0"/>
              <a:t>And he began to listen to us, as did the prisoners.</a:t>
            </a:r>
          </a:p>
          <a:p>
            <a:pPr marL="180975" indent="-180975"/>
            <a:r>
              <a:rPr lang="en-US" dirty="0"/>
              <a:t>He was deeply impacted, and brought us to his house.</a:t>
            </a:r>
          </a:p>
          <a:p>
            <a:pPr marL="180975" indent="-180975"/>
            <a:r>
              <a:rPr lang="en-US" dirty="0"/>
              <a:t>I told him this would be a fatal move for him; he said he would’ve been a dead man anyways.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i="1" dirty="0"/>
              <a:t>So, you went to his home?</a:t>
            </a:r>
          </a:p>
          <a:p>
            <a:pPr marL="180975" indent="-180975"/>
            <a:r>
              <a:rPr lang="en-US" dirty="0"/>
              <a:t>He brought Silas and I to his home, and fed us.</a:t>
            </a:r>
          </a:p>
          <a:p>
            <a:pPr marL="180975" indent="-180975"/>
            <a:r>
              <a:rPr lang="en-US" dirty="0"/>
              <a:t>And at dawn he said that he wanted to be Christian.</a:t>
            </a:r>
          </a:p>
          <a:p>
            <a:pPr marL="180975" indent="-180975"/>
            <a:r>
              <a:rPr lang="en-US" dirty="0"/>
              <a:t>He was worried if something were to happen to us, he’d lose his chance to be Christian.</a:t>
            </a:r>
          </a:p>
          <a:p>
            <a:pPr marL="180975" indent="-180975"/>
            <a:r>
              <a:rPr lang="en-US" dirty="0"/>
              <a:t>Silas said, why don’t we baptize him?</a:t>
            </a:r>
          </a:p>
          <a:p>
            <a:pPr marL="180975" indent="-180975"/>
            <a:r>
              <a:rPr lang="en-US" dirty="0"/>
              <a:t>So, we baptized him and his whole household.</a:t>
            </a:r>
          </a:p>
          <a:p>
            <a:pPr marL="180975" indent="-180975"/>
            <a:r>
              <a:rPr lang="en-US" dirty="0"/>
              <a:t>In the morning, he came joyfully to tell us that we were released from prison.</a:t>
            </a:r>
          </a:p>
          <a:p>
            <a:pPr marL="180975" indent="-180975"/>
            <a:r>
              <a:rPr lang="en-US" dirty="0"/>
              <a:t>It sounds like they were tired of you and wanted you sent away.</a:t>
            </a:r>
          </a:p>
          <a:p>
            <a:pPr marL="180975" indent="-180975"/>
            <a:r>
              <a:rPr lang="en-US" dirty="0"/>
              <a:t>But I was stubborn, and wasn’t going to go that easily. I’m not leaving!</a:t>
            </a:r>
          </a:p>
          <a:p>
            <a:pPr marL="180975" indent="-180975"/>
            <a:r>
              <a:rPr lang="en-US" dirty="0"/>
              <a:t>Silas was surprised, why not leave? There are other places to go, much to do beyond Philippi.</a:t>
            </a:r>
          </a:p>
          <a:p>
            <a:pPr marL="180975" indent="-180975"/>
            <a:r>
              <a:rPr lang="en-US" dirty="0"/>
              <a:t>But I insisted that they should know that what they did was wrong.</a:t>
            </a:r>
          </a:p>
          <a:p>
            <a:pPr marL="180975" indent="-180975"/>
            <a:r>
              <a:rPr lang="en-US" dirty="0"/>
              <a:t>The jailer was looking at me, all perplexed.</a:t>
            </a:r>
          </a:p>
          <a:p>
            <a:pPr marL="180975" indent="-180975"/>
            <a:r>
              <a:rPr lang="en-US" dirty="0"/>
              <a:t>Then I said that I am a Roman citizen, and the man fell off his chair, and exclaimed,</a:t>
            </a:r>
          </a:p>
          <a:p>
            <a:pPr marL="180975" indent="-180975"/>
            <a:r>
              <a:rPr lang="en-US" dirty="0"/>
              <a:t>“Are you really a Roman?” and I replied “yes”</a:t>
            </a:r>
          </a:p>
          <a:p>
            <a:pPr marL="180975" indent="-180975"/>
            <a:r>
              <a:rPr lang="en-US" dirty="0"/>
              <a:t>He said, “Oh my, they’d sack the governor over something like this”</a:t>
            </a:r>
          </a:p>
          <a:p>
            <a:pPr marL="180975" indent="-180975"/>
            <a:r>
              <a:rPr lang="en-US" dirty="0"/>
              <a:t>So I told him to go and tell the governor!</a:t>
            </a:r>
          </a:p>
          <a:p>
            <a:pPr marL="180975" indent="-180975"/>
            <a:r>
              <a:rPr lang="en-US" dirty="0"/>
              <a:t>He went to the governor, and the governor came running.</a:t>
            </a:r>
          </a:p>
          <a:p>
            <a:pPr marL="180975" indent="-180975"/>
            <a:r>
              <a:rPr lang="en-US" dirty="0"/>
              <a:t>Again he asked if I was Roman, and how I became Roman … I was born a Roman.</a:t>
            </a:r>
          </a:p>
          <a:p>
            <a:pPr marL="180975" indent="-180975"/>
            <a:r>
              <a:rPr lang="en-US" dirty="0"/>
              <a:t>The governor himself said that he’d paid an arm and a leg to become Roman.</a:t>
            </a:r>
          </a:p>
          <a:p>
            <a:pPr marL="180975" indent="-180975"/>
            <a:r>
              <a:rPr lang="en-US" dirty="0"/>
              <a:t>I told him that I’m ahead of him; my dad had paid to become Roman, and I was born Roman.</a:t>
            </a:r>
          </a:p>
          <a:p>
            <a:pPr marL="180975" indent="-180975"/>
            <a:r>
              <a:rPr lang="en-US" dirty="0"/>
              <a:t>The man was all flustered, and kept apologizing a million times</a:t>
            </a:r>
          </a:p>
          <a:p>
            <a:pPr marL="180975" indent="-180975"/>
            <a:r>
              <a:rPr lang="en-US" dirty="0"/>
              <a:t>for us being beaten and imprisoned.</a:t>
            </a:r>
          </a:p>
          <a:p>
            <a:pPr marL="180975" indent="-180975"/>
            <a:r>
              <a:rPr lang="en-US" dirty="0"/>
              <a:t>And we spent a few days doing whatever we wanted there.</a:t>
            </a:r>
          </a:p>
          <a:p>
            <a:pPr marL="180975" indent="-180975"/>
            <a:r>
              <a:rPr lang="en-US" dirty="0"/>
              <a:t>And we went back and visited Lydia.</a:t>
            </a:r>
          </a:p>
          <a:p>
            <a:pPr marL="180975" indent="-180975"/>
            <a:r>
              <a:rPr lang="en-US" dirty="0"/>
              <a:t>And nobody could touch us there.</a:t>
            </a:r>
          </a:p>
          <a:p>
            <a:pPr marL="0" indent="0">
              <a:buNone/>
            </a:pPr>
            <a:endParaRPr lang="en-US" dirty="0"/>
          </a:p>
          <a:p>
            <a:pPr marL="0" indent="0">
              <a:buNone/>
            </a:pPr>
            <a:r>
              <a:rPr lang="en-US" b="1" i="1" dirty="0"/>
              <a:t>Where did you go next?</a:t>
            </a:r>
          </a:p>
          <a:p>
            <a:pPr marL="180975" indent="-180975"/>
            <a:r>
              <a:rPr lang="en-US" dirty="0"/>
              <a:t>It seemed that the Lord wanted us to go to Thessalonica.</a:t>
            </a:r>
          </a:p>
          <a:p>
            <a:pPr marL="180975" indent="-180975"/>
            <a:r>
              <a:rPr lang="en-US" dirty="0"/>
              <a:t>So we went to Thessalonica, and on to Corinth, and spent a year and half there.</a:t>
            </a:r>
          </a:p>
          <a:p>
            <a:pPr marL="180975" indent="-180975"/>
            <a:r>
              <a:rPr lang="en-US" dirty="0"/>
              <a:t>I was fed up with Corinth from the first month there.</a:t>
            </a:r>
          </a:p>
          <a:p>
            <a:pPr marL="180975" indent="-180975"/>
            <a:r>
              <a:rPr lang="en-US" dirty="0"/>
              <a:t>I wanted to leave, seeing Corinthians as evil, …</a:t>
            </a:r>
          </a:p>
          <a:p>
            <a:pPr marL="180975" indent="-180975"/>
            <a:r>
              <a:rPr lang="en-US" dirty="0"/>
              <a:t>But the Lord appeared to me at night, and commanded me to stay put.</a:t>
            </a:r>
          </a:p>
          <a:p>
            <a:pPr marL="180975" indent="-180975"/>
            <a:r>
              <a:rPr lang="en-US" dirty="0"/>
              <a:t>Of course I obeyed. Christ Himself comes to tell me to stay, so I stayed a year and a half.</a:t>
            </a:r>
          </a:p>
          <a:p>
            <a:pPr marL="180975" indent="-180975"/>
            <a:r>
              <a:rPr lang="en-US" dirty="0"/>
              <a:t>Corinth turned to the better, and was filled with good people.</a:t>
            </a:r>
          </a:p>
          <a:p>
            <a:pPr marL="180975" indent="-180975"/>
            <a:r>
              <a:rPr lang="en-US" dirty="0"/>
              <a:t>Then we went to Athens, and I met the philosophers, the giants, that I’d heard of in the past.</a:t>
            </a:r>
          </a:p>
          <a:p>
            <a:pPr marL="180975" indent="-180975"/>
            <a:r>
              <a:rPr lang="en-US" dirty="0"/>
              <a:t>They looked at me with disgust, saying “what’s this babbler talking about!?”</a:t>
            </a:r>
          </a:p>
          <a:p>
            <a:pPr marL="180975" indent="-180975"/>
            <a:r>
              <a:rPr lang="en-US" dirty="0"/>
              <a:t>Who is this Jew trying to philosophize with us?</a:t>
            </a:r>
          </a:p>
          <a:p>
            <a:pPr marL="180975" indent="-180975"/>
            <a:r>
              <a:rPr lang="en-US" dirty="0"/>
              <a:t>But some of their great ones accepted the faith and followed me.</a:t>
            </a:r>
          </a:p>
          <a:p>
            <a:pPr marL="180975" indent="-180975"/>
            <a:r>
              <a:rPr lang="en-US" dirty="0"/>
              <a:t>Then I returned back to Antioch, informed the Apostles, and met up with Barnabas.</a:t>
            </a:r>
          </a:p>
          <a:p>
            <a:pPr marL="180975" indent="-180975"/>
            <a:r>
              <a:rPr lang="en-US" dirty="0"/>
              <a:t>And I was reassured about the state of Saint Mark.</a:t>
            </a:r>
          </a:p>
          <a:p>
            <a:pPr marL="180975" indent="-180975"/>
            <a:r>
              <a:rPr lang="en-US" dirty="0"/>
              <a:t>Then I went on another journey through Asia Minor.</a:t>
            </a:r>
          </a:p>
          <a:p>
            <a:pPr marL="0" indent="0">
              <a:buNone/>
            </a:pPr>
            <a:endParaRPr lang="en-US" dirty="0"/>
          </a:p>
          <a:p>
            <a:pPr marL="0" indent="0">
              <a:buNone/>
            </a:pPr>
            <a:r>
              <a:rPr lang="en-US" b="1" i="1" dirty="0"/>
              <a:t>Did you journey to Ephesus?</a:t>
            </a:r>
          </a:p>
          <a:p>
            <a:pPr marL="180975" indent="-180975"/>
            <a:r>
              <a:rPr lang="en-US" dirty="0"/>
              <a:t>I went to Ephesus during very difficult times.</a:t>
            </a:r>
          </a:p>
          <a:p>
            <a:pPr marL="180975" indent="-180975"/>
            <a:r>
              <a:rPr lang="en-US" dirty="0"/>
              <a:t>They were beasts in Ephesus, ready to tear me apart.</a:t>
            </a:r>
          </a:p>
          <a:p>
            <a:pPr marL="180975" indent="-180975"/>
            <a:r>
              <a:rPr lang="en-US" dirty="0"/>
              <a:t>I was sick every day there. But there were also miracles every day.</a:t>
            </a:r>
          </a:p>
          <a:p>
            <a:pPr marL="180975" indent="-180975"/>
            <a:r>
              <a:rPr lang="en-US" dirty="0"/>
              <a:t>Then I became homesick, as I hadn’t seen the Apostles in Jerusalem for years.</a:t>
            </a:r>
          </a:p>
          <a:p>
            <a:pPr marL="180975" indent="-180975"/>
            <a:r>
              <a:rPr lang="en-US" dirty="0"/>
              <a:t>Everyone tried to stop me from going saying that would be crazy …</a:t>
            </a:r>
          </a:p>
          <a:p>
            <a:pPr marL="180975" indent="-180975"/>
            <a:r>
              <a:rPr lang="en-US" dirty="0"/>
              <a:t>If you go to Jerusalem after what they’ve heard about you, for sure you’ll be slaughtered.</a:t>
            </a:r>
          </a:p>
          <a:p>
            <a:pPr marL="180975" indent="-180975"/>
            <a:r>
              <a:rPr lang="en-US" dirty="0"/>
              <a:t>I said that it doesn’t matter, and that the Holy Spirit is telling me to go.</a:t>
            </a:r>
          </a:p>
          <a:p>
            <a:pPr marL="0" indent="0">
              <a:buNone/>
            </a:pPr>
            <a:endParaRPr lang="en-US" dirty="0"/>
          </a:p>
        </p:txBody>
      </p:sp>
    </p:spTree>
    <p:extLst>
      <p:ext uri="{BB962C8B-B14F-4D97-AF65-F5344CB8AC3E}">
        <p14:creationId xmlns:p14="http://schemas.microsoft.com/office/powerpoint/2010/main" val="762921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24308-A309-7085-8BD8-028CB9B721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61B248-8BD2-E539-906B-EAF61B7B73BE}"/>
              </a:ext>
            </a:extLst>
          </p:cNvPr>
          <p:cNvSpPr>
            <a:spLocks noGrp="1"/>
          </p:cNvSpPr>
          <p:nvPr>
            <p:ph idx="1"/>
          </p:nvPr>
        </p:nvSpPr>
        <p:spPr>
          <a:xfrm>
            <a:off x="228600" y="76200"/>
            <a:ext cx="8686800" cy="6705600"/>
          </a:xfrm>
        </p:spPr>
        <p:txBody>
          <a:bodyPr numCol="2" spcCol="180000">
            <a:normAutofit fontScale="25000" lnSpcReduction="20000"/>
          </a:bodyPr>
          <a:lstStyle/>
          <a:p>
            <a:pPr marL="0" indent="0">
              <a:buNone/>
            </a:pPr>
            <a:endParaRPr lang="en-US" sz="3100" b="1" i="1" dirty="0"/>
          </a:p>
          <a:p>
            <a:pPr marL="0" indent="0">
              <a:buNone/>
            </a:pPr>
            <a:endParaRPr lang="en-US" sz="3100" b="1" i="1" dirty="0"/>
          </a:p>
          <a:p>
            <a:pPr marL="0" indent="0">
              <a:buNone/>
            </a:pPr>
            <a:r>
              <a:rPr lang="en-US" sz="3100" b="1" i="1" dirty="0"/>
              <a:t>So, you went to Jerusalem then?</a:t>
            </a:r>
          </a:p>
          <a:p>
            <a:pPr marL="0" indent="0">
              <a:buNone/>
            </a:pPr>
            <a:endParaRPr lang="en-US" sz="3100" b="1" i="1" dirty="0"/>
          </a:p>
          <a:p>
            <a:pPr marL="180975" indent="-180975"/>
            <a:r>
              <a:rPr lang="en-US" sz="3100" dirty="0"/>
              <a:t>I greeted the elders, preached to them, bid them farewell, and sailed on the sea, then onto dry land because the Jews were seeking to destroy me on the sea.</a:t>
            </a:r>
          </a:p>
          <a:p>
            <a:pPr marL="180975" indent="-180975"/>
            <a:r>
              <a:rPr lang="en-US" sz="3100" dirty="0"/>
              <a:t>I reached Jerusalem.</a:t>
            </a:r>
          </a:p>
          <a:p>
            <a:pPr marL="180975" indent="-180975"/>
            <a:r>
              <a:rPr lang="en-US" sz="3100" dirty="0"/>
              <a:t>They advised me to show that I was following the law of Moses, to calm things down …</a:t>
            </a:r>
          </a:p>
          <a:p>
            <a:pPr marL="180975" indent="-180975"/>
            <a:r>
              <a:rPr lang="en-US" sz="3100" dirty="0"/>
              <a:t>You are a man coming from the Gentile nations, go through the rite of purification, maybe it’ll calm things down when they realize that you still love Moses and respect the Law.</a:t>
            </a:r>
          </a:p>
          <a:p>
            <a:pPr marL="180975" indent="-180975"/>
            <a:r>
              <a:rPr lang="en-US" sz="3100" dirty="0"/>
              <a:t>I told them I would do whatever they say.</a:t>
            </a:r>
          </a:p>
          <a:p>
            <a:pPr marL="180975" indent="-180975"/>
            <a:r>
              <a:rPr lang="en-US" sz="3100" dirty="0"/>
              <a:t>Barely did I take a vow and begin the rite of purification, …</a:t>
            </a:r>
          </a:p>
          <a:p>
            <a:pPr marL="180975" indent="-180975"/>
            <a:r>
              <a:rPr lang="en-US" sz="3100" dirty="0"/>
              <a:t>The Jewish mob attacked me, claiming I’d brought a Gentile person with me into the temple.</a:t>
            </a:r>
          </a:p>
          <a:p>
            <a:pPr marL="180975" indent="-180975"/>
            <a:r>
              <a:rPr lang="en-US" sz="3100" dirty="0"/>
              <a:t>I was accused, and beaten up as usual. I lost count of how many times I was beaten.</a:t>
            </a:r>
          </a:p>
          <a:p>
            <a:pPr marL="180975" indent="-180975"/>
            <a:r>
              <a:rPr lang="en-US" sz="3100" dirty="0"/>
              <a:t>But the Lord saved me, and I began to preach to them, and told them the story from the start.</a:t>
            </a:r>
          </a:p>
          <a:p>
            <a:pPr marL="180975" indent="-180975"/>
            <a:r>
              <a:rPr lang="en-US" sz="3100" dirty="0"/>
              <a:t>I am Jewish like you, and a strict Pharisee.</a:t>
            </a:r>
          </a:p>
          <a:p>
            <a:pPr marL="180975" indent="-180975"/>
            <a:r>
              <a:rPr lang="en-US" sz="3100" dirty="0"/>
              <a:t>I get why you’re upset, because I used to think like you …</a:t>
            </a:r>
          </a:p>
          <a:p>
            <a:pPr marL="180975" indent="-180975"/>
            <a:r>
              <a:rPr lang="en-US" sz="3100" dirty="0"/>
              <a:t>Who is this Jesus to make himself the Messiah?</a:t>
            </a:r>
          </a:p>
          <a:p>
            <a:pPr marL="180975" indent="-180975"/>
            <a:r>
              <a:rPr lang="en-US" sz="3100" dirty="0"/>
              <a:t>But hear me out … I saw Him! He appeared to me, and proved that He is the Lord.</a:t>
            </a:r>
          </a:p>
          <a:p>
            <a:pPr marL="180975" indent="-180975"/>
            <a:r>
              <a:rPr lang="en-US" sz="3100" dirty="0"/>
              <a:t>I couldn’t believe it at first, but I searched the OT Scripture and found it pointing to Him!</a:t>
            </a:r>
          </a:p>
          <a:p>
            <a:pPr marL="180975" indent="-180975"/>
            <a:r>
              <a:rPr lang="en-US" sz="3100" dirty="0"/>
              <a:t>I barely mentioned that I want the whole world to know Him, when they lost it!</a:t>
            </a:r>
          </a:p>
          <a:p>
            <a:pPr marL="180975" indent="-180975"/>
            <a:r>
              <a:rPr lang="en-US" sz="3100" dirty="0"/>
              <a:t>They cannot bear to hear about the Gentile and the nations, and they started throwing stones.</a:t>
            </a:r>
          </a:p>
          <a:p>
            <a:pPr marL="180975" indent="-180975"/>
            <a:r>
              <a:rPr lang="en-US" sz="3100" dirty="0"/>
              <a:t>And the guards grabbed me. Then I declared my Roman citizenship and they backed off.</a:t>
            </a:r>
          </a:p>
          <a:p>
            <a:pPr marL="180975" indent="-180975"/>
            <a:r>
              <a:rPr lang="en-US" sz="3100" dirty="0"/>
              <a:t>And they started dealing with me in a civilized fashion. Things kept escalating.</a:t>
            </a:r>
          </a:p>
          <a:p>
            <a:pPr marL="180975" indent="-180975"/>
            <a:r>
              <a:rPr lang="en-US" sz="3100" dirty="0"/>
              <a:t>I was taken from Jerusalem to Caesarea, from Caesarea by sea to Rome.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i="1" dirty="0"/>
              <a:t>What happened in Rome?</a:t>
            </a:r>
          </a:p>
          <a:p>
            <a:pPr marL="0" indent="0">
              <a:buNone/>
            </a:pPr>
            <a:endParaRPr lang="en-US" b="1" i="1" dirty="0"/>
          </a:p>
          <a:p>
            <a:pPr marL="180975" indent="-180975"/>
            <a:r>
              <a:rPr lang="en-US" dirty="0"/>
              <a:t>I was waiting and waiting to be judged, but no judgement …</a:t>
            </a:r>
          </a:p>
          <a:p>
            <a:pPr marL="180975" indent="-180975"/>
            <a:r>
              <a:rPr lang="en-US" dirty="0"/>
              <a:t>They kept me there in prison, so I started working.</a:t>
            </a:r>
          </a:p>
          <a:p>
            <a:pPr marL="180975" indent="-180975"/>
            <a:r>
              <a:rPr lang="en-US" dirty="0"/>
              <a:t>In the Roman prison, they gave me an opportunity to come and go meet visitors.</a:t>
            </a:r>
          </a:p>
          <a:p>
            <a:pPr marL="180975" indent="-180975"/>
            <a:r>
              <a:rPr lang="en-US" dirty="0"/>
              <a:t>So I would go out and preach, serving for two years from within the Roman prison.</a:t>
            </a:r>
          </a:p>
          <a:p>
            <a:pPr marL="180975" indent="-180975"/>
            <a:r>
              <a:rPr lang="en-US" dirty="0"/>
              <a:t>That was on top of the two years spent in Caesarea before.</a:t>
            </a:r>
          </a:p>
          <a:p>
            <a:pPr marL="180975" indent="-180975"/>
            <a:r>
              <a:rPr lang="en-US" dirty="0"/>
              <a:t>And everyone thought I was done for, after all I had preached all around.</a:t>
            </a:r>
          </a:p>
          <a:p>
            <a:pPr marL="180975" indent="-180975"/>
            <a:r>
              <a:rPr lang="en-US" dirty="0"/>
              <a:t>It was a miracle, when I finally stood before Caesar to be judged, …</a:t>
            </a:r>
          </a:p>
          <a:p>
            <a:pPr marL="180975" indent="-180975"/>
            <a:r>
              <a:rPr lang="en-US" dirty="0"/>
              <a:t>He did not find anything worthy of death, and declared me innocent.</a:t>
            </a:r>
          </a:p>
          <a:p>
            <a:pPr marL="180975" indent="-180975"/>
            <a:r>
              <a:rPr lang="en-US" dirty="0"/>
              <a:t>But the Lord had told me this, and I had reassured the Philippians, and also Philemon, and told them that I would visit them, to see them face to face and reassure them.</a:t>
            </a:r>
          </a:p>
          <a:p>
            <a:pPr marL="180975" indent="-180975"/>
            <a:r>
              <a:rPr lang="en-US" dirty="0"/>
              <a:t>I went on a journey, then Christ told me …</a:t>
            </a:r>
          </a:p>
          <a:p>
            <a:pPr marL="180975" indent="-180975"/>
            <a:r>
              <a:rPr lang="en-US" dirty="0"/>
              <a:t>Did you want to come to </a:t>
            </a:r>
            <a:r>
              <a:rPr lang="en-US" dirty="0" err="1"/>
              <a:t>heaven?I</a:t>
            </a:r>
            <a:r>
              <a:rPr lang="en-US" dirty="0"/>
              <a:t> said, yes, for a long time now!</a:t>
            </a:r>
          </a:p>
          <a:p>
            <a:pPr marL="180975" indent="-180975"/>
            <a:r>
              <a:rPr lang="en-US" dirty="0"/>
              <a:t>He told me, ok, that is enough for now.</a:t>
            </a:r>
          </a:p>
          <a:p>
            <a:pPr marL="180975" indent="-180975"/>
            <a:r>
              <a:rPr lang="en-US" dirty="0"/>
              <a:t>As I was returning to Rome, they captured me.</a:t>
            </a:r>
          </a:p>
          <a:p>
            <a:pPr marL="180975" indent="-180975"/>
            <a:r>
              <a:rPr lang="en-US" dirty="0"/>
              <a:t>I was imprisoned, and I knew that that was it this time.</a:t>
            </a:r>
          </a:p>
          <a:p>
            <a:pPr marL="180975" indent="-180975"/>
            <a:r>
              <a:rPr lang="en-US" dirty="0"/>
              <a:t>I wrote to Timothy urging him to come to me quickly.</a:t>
            </a:r>
          </a:p>
          <a:p>
            <a:pPr marL="180975" indent="-180975"/>
            <a:r>
              <a:rPr lang="en-US" dirty="0"/>
              <a:t>I wanted to greet him, instruct him and bid him farewell before I depart …</a:t>
            </a:r>
          </a:p>
          <a:p>
            <a:pPr marL="180975" indent="-180975"/>
            <a:r>
              <a:rPr lang="en-US" dirty="0"/>
              <a:t>“Be diligent to come to me quickly”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i="1" dirty="0"/>
              <a:t>How would you summarize your life?</a:t>
            </a:r>
          </a:p>
          <a:p>
            <a:pPr marL="0" indent="0">
              <a:buNone/>
            </a:pPr>
            <a:endParaRPr lang="en-US" b="1" i="1" dirty="0"/>
          </a:p>
          <a:p>
            <a:pPr marL="180975" indent="-180975"/>
            <a:r>
              <a:rPr lang="en-US" dirty="0"/>
              <a:t>My entire life is like a canvas the Lord was painting.</a:t>
            </a:r>
          </a:p>
          <a:p>
            <a:pPr marL="180975" indent="-180975"/>
            <a:r>
              <a:rPr lang="en-US" dirty="0"/>
              <a:t>I didn’t really choose the strokes, but followed His will.</a:t>
            </a:r>
          </a:p>
          <a:p>
            <a:pPr marL="180975" indent="-180975"/>
            <a:r>
              <a:rPr lang="en-US" dirty="0"/>
              <a:t>Well the first part was a bit messy, because of my stubbornness and pride.</a:t>
            </a:r>
          </a:p>
          <a:p>
            <a:pPr marL="180975" indent="-180975"/>
            <a:r>
              <a:rPr lang="en-US" dirty="0"/>
              <a:t>But the second part of my life, I was obedient to the Lord’s will.</a:t>
            </a:r>
          </a:p>
          <a:p>
            <a:pPr marL="180975" indent="-180975"/>
            <a:r>
              <a:rPr lang="en-US" dirty="0"/>
              <a:t>And as much as I suffered much, yet I also had much grace, blessing, visions and great joy.</a:t>
            </a:r>
          </a:p>
          <a:p>
            <a:pPr marL="0" indent="0">
              <a:buNone/>
            </a:pPr>
            <a:endParaRPr lang="en-US" dirty="0"/>
          </a:p>
          <a:p>
            <a:pPr marL="0" indent="0">
              <a:buNone/>
            </a:pPr>
            <a:endParaRPr lang="en-US" dirty="0"/>
          </a:p>
          <a:p>
            <a:pPr marL="0" indent="0">
              <a:buNone/>
            </a:pPr>
            <a:endParaRPr lang="en-US" dirty="0"/>
          </a:p>
          <a:p>
            <a:pPr marL="0" indent="0">
              <a:buNone/>
            </a:pPr>
            <a:r>
              <a:rPr lang="en-US" b="1" i="1" dirty="0"/>
              <a:t>Any parting words?</a:t>
            </a:r>
          </a:p>
          <a:p>
            <a:pPr marL="0" indent="0">
              <a:buNone/>
            </a:pPr>
            <a:endParaRPr lang="en-US" b="1" i="1" dirty="0"/>
          </a:p>
          <a:p>
            <a:pPr marL="180975" indent="-180975"/>
            <a:r>
              <a:rPr lang="en-US" dirty="0"/>
              <a:t>I now tell you, as servants, that the most precious thing you must do, is first save people!</a:t>
            </a:r>
          </a:p>
          <a:p>
            <a:pPr marL="180975" indent="-180975"/>
            <a:r>
              <a:rPr lang="en-US" dirty="0"/>
              <a:t>It would be a shame for those around you to perish out of ignorance, not knowing Christ.</a:t>
            </a:r>
          </a:p>
          <a:p>
            <a:pPr marL="180975" indent="-180975"/>
            <a:r>
              <a:rPr lang="en-US" dirty="0"/>
              <a:t>What you received freely, deliver that to others, don’t just pocket it. Don’t waste time.</a:t>
            </a:r>
          </a:p>
          <a:p>
            <a:pPr marL="180975" indent="-180975"/>
            <a:r>
              <a:rPr lang="en-US" dirty="0"/>
              <a:t>Preach. </a:t>
            </a:r>
            <a:r>
              <a:rPr lang="en-US" dirty="0" err="1"/>
              <a:t>Labour</a:t>
            </a:r>
            <a:r>
              <a:rPr lang="en-US" dirty="0"/>
              <a:t>. Travel. Go. Put all your talents and abilities at the Lord’s feet.</a:t>
            </a:r>
          </a:p>
          <a:p>
            <a:pPr marL="180975" indent="-180975"/>
            <a:r>
              <a:rPr lang="en-US" dirty="0"/>
              <a:t>Love Christ, love His Cross, and have faith that He works with the ministry.</a:t>
            </a:r>
          </a:p>
          <a:p>
            <a:pPr marL="180975" indent="-180975"/>
            <a:r>
              <a:rPr lang="en-US" dirty="0"/>
              <a:t>Trust that He works miracles and wonders with you.</a:t>
            </a:r>
          </a:p>
          <a:p>
            <a:pPr marL="180975" indent="-180975"/>
            <a:r>
              <a:rPr lang="en-US" dirty="0"/>
              <a:t>And believe that the whole world needs to know the Lord.</a:t>
            </a:r>
          </a:p>
          <a:p>
            <a:pPr marL="180975" indent="-180975"/>
            <a:endParaRPr lang="en-US" dirty="0"/>
          </a:p>
          <a:p>
            <a:pPr marL="0" indent="0">
              <a:buNone/>
            </a:pPr>
            <a:endParaRPr lang="en-US" dirty="0"/>
          </a:p>
          <a:p>
            <a:pPr marL="0" indent="0">
              <a:buNone/>
            </a:pPr>
            <a:r>
              <a:rPr lang="en-US" b="1" i="1" dirty="0"/>
              <a:t>Glory be to our God forever, Amen.</a:t>
            </a:r>
            <a:endParaRPr lang="en-US" dirty="0"/>
          </a:p>
          <a:p>
            <a:pPr marL="0" indent="0">
              <a:buNone/>
            </a:pPr>
            <a:endParaRPr lang="en-US" dirty="0"/>
          </a:p>
        </p:txBody>
      </p:sp>
      <p:pic>
        <p:nvPicPr>
          <p:cNvPr id="2" name="Picture 2" descr="Christianity struggled to grow—until this skeptic became a believer |  National Geographic">
            <a:extLst>
              <a:ext uri="{FF2B5EF4-FFF2-40B4-BE49-F238E27FC236}">
                <a16:creationId xmlns:a16="http://schemas.microsoft.com/office/drawing/2014/main" id="{CA7DE78F-BAEA-A689-E2FE-2FE29BFFE4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2400"/>
            <a:ext cx="2667000" cy="3194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40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4308-8F33-3A0C-DD29-C2DED02DA3BC}"/>
              </a:ext>
            </a:extLst>
          </p:cNvPr>
          <p:cNvSpPr>
            <a:spLocks noGrp="1"/>
          </p:cNvSpPr>
          <p:nvPr>
            <p:ph type="title"/>
          </p:nvPr>
        </p:nvSpPr>
        <p:spPr>
          <a:xfrm>
            <a:off x="457200" y="12700"/>
            <a:ext cx="8229600" cy="596900"/>
          </a:xfrm>
        </p:spPr>
        <p:txBody>
          <a:bodyPr>
            <a:noAutofit/>
          </a:bodyPr>
          <a:lstStyle/>
          <a:p>
            <a:r>
              <a:rPr lang="en-CA" sz="2800" dirty="0">
                <a:solidFill>
                  <a:schemeClr val="accent1"/>
                </a:solidFill>
                <a:latin typeface="Brush Script MT" panose="03060802040406070304" pitchFamily="66" charset="0"/>
              </a:rPr>
              <a:t>Saint Paul’s </a:t>
            </a:r>
            <a:r>
              <a:rPr lang="en-CA" sz="2800" dirty="0">
                <a:solidFill>
                  <a:schemeClr val="bg1">
                    <a:lumMod val="50000"/>
                  </a:schemeClr>
                </a:solidFill>
                <a:highlight>
                  <a:srgbClr val="FFFF00"/>
                </a:highlight>
                <a:latin typeface="Brush Script MT" panose="03060802040406070304" pitchFamily="66" charset="0"/>
              </a:rPr>
              <a:t> 14 Epistles </a:t>
            </a:r>
            <a:r>
              <a:rPr lang="en-CA" sz="2800" dirty="0">
                <a:solidFill>
                  <a:schemeClr val="accent1"/>
                </a:solidFill>
                <a:latin typeface="Brush Script MT" panose="03060802040406070304" pitchFamily="66" charset="0"/>
              </a:rPr>
              <a:t> &amp;  </a:t>
            </a:r>
            <a:r>
              <a:rPr lang="en-CA" sz="2800" dirty="0">
                <a:solidFill>
                  <a:schemeClr val="bg1">
                    <a:lumMod val="50000"/>
                  </a:schemeClr>
                </a:solidFill>
                <a:highlight>
                  <a:srgbClr val="00FFFF"/>
                </a:highlight>
                <a:latin typeface="Brush Script MT" panose="03060802040406070304" pitchFamily="66" charset="0"/>
              </a:rPr>
              <a:t>Three Missionary Journeys</a:t>
            </a:r>
          </a:p>
        </p:txBody>
      </p:sp>
      <p:graphicFrame>
        <p:nvGraphicFramePr>
          <p:cNvPr id="6" name="Table 5">
            <a:extLst>
              <a:ext uri="{FF2B5EF4-FFF2-40B4-BE49-F238E27FC236}">
                <a16:creationId xmlns:a16="http://schemas.microsoft.com/office/drawing/2014/main" id="{6856E3F4-18B6-330F-D01C-84AA60E8D25E}"/>
              </a:ext>
            </a:extLst>
          </p:cNvPr>
          <p:cNvGraphicFramePr>
            <a:graphicFrameLocks noGrp="1"/>
          </p:cNvGraphicFramePr>
          <p:nvPr>
            <p:extLst>
              <p:ext uri="{D42A27DB-BD31-4B8C-83A1-F6EECF244321}">
                <p14:modId xmlns:p14="http://schemas.microsoft.com/office/powerpoint/2010/main" val="789210914"/>
              </p:ext>
            </p:extLst>
          </p:nvPr>
        </p:nvGraphicFramePr>
        <p:xfrm>
          <a:off x="139521" y="609600"/>
          <a:ext cx="8877300" cy="6136386"/>
        </p:xfrm>
        <a:graphic>
          <a:graphicData uri="http://schemas.openxmlformats.org/drawingml/2006/table">
            <a:tbl>
              <a:tblPr firstRow="1" bandRow="1">
                <a:tableStyleId>{5C22544A-7EE6-4342-B048-85BDC9FD1C3A}</a:tableStyleId>
              </a:tblPr>
              <a:tblGrid>
                <a:gridCol w="1003479">
                  <a:extLst>
                    <a:ext uri="{9D8B030D-6E8A-4147-A177-3AD203B41FA5}">
                      <a16:colId xmlns:a16="http://schemas.microsoft.com/office/drawing/2014/main" val="232972704"/>
                    </a:ext>
                  </a:extLst>
                </a:gridCol>
                <a:gridCol w="3352800">
                  <a:extLst>
                    <a:ext uri="{9D8B030D-6E8A-4147-A177-3AD203B41FA5}">
                      <a16:colId xmlns:a16="http://schemas.microsoft.com/office/drawing/2014/main" val="3234713671"/>
                    </a:ext>
                  </a:extLst>
                </a:gridCol>
                <a:gridCol w="970101">
                  <a:extLst>
                    <a:ext uri="{9D8B030D-6E8A-4147-A177-3AD203B41FA5}">
                      <a16:colId xmlns:a16="http://schemas.microsoft.com/office/drawing/2014/main" val="1199320008"/>
                    </a:ext>
                  </a:extLst>
                </a:gridCol>
                <a:gridCol w="1852654">
                  <a:extLst>
                    <a:ext uri="{9D8B030D-6E8A-4147-A177-3AD203B41FA5}">
                      <a16:colId xmlns:a16="http://schemas.microsoft.com/office/drawing/2014/main" val="3210214594"/>
                    </a:ext>
                  </a:extLst>
                </a:gridCol>
                <a:gridCol w="1698266">
                  <a:extLst>
                    <a:ext uri="{9D8B030D-6E8A-4147-A177-3AD203B41FA5}">
                      <a16:colId xmlns:a16="http://schemas.microsoft.com/office/drawing/2014/main" val="1012573209"/>
                    </a:ext>
                  </a:extLst>
                </a:gridCol>
              </a:tblGrid>
              <a:tr h="370840">
                <a:tc>
                  <a:txBody>
                    <a:bodyPr/>
                    <a:lstStyle/>
                    <a:p>
                      <a:pPr algn="ctr"/>
                      <a:r>
                        <a:rPr lang="en-CA" sz="1800" b="1" dirty="0"/>
                        <a:t>Year</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t>Major Events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t>Acts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t>Period</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t>14 Epistles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50790187"/>
                  </a:ext>
                </a:extLst>
              </a:tr>
              <a:tr h="0">
                <a:tc>
                  <a:txBody>
                    <a:bodyPr/>
                    <a:lstStyle/>
                    <a:p>
                      <a:pPr algn="ctr"/>
                      <a:r>
                        <a:rPr lang="en-CA" sz="100" b="1" dirty="0">
                          <a:solidFill>
                            <a:schemeClr val="accent1"/>
                          </a:solidFill>
                        </a:rPr>
                        <a:t> </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00" b="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00" b="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00"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00" b="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690733"/>
                  </a:ext>
                </a:extLst>
              </a:tr>
              <a:tr h="370840">
                <a:tc>
                  <a:txBody>
                    <a:bodyPr/>
                    <a:lstStyle/>
                    <a:p>
                      <a:pPr algn="ctr"/>
                      <a:r>
                        <a:rPr lang="en-CA" sz="1800" b="1" dirty="0">
                          <a:solidFill>
                            <a:schemeClr val="accent1"/>
                          </a:solidFill>
                        </a:rPr>
                        <a:t>34 AD</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i="1" dirty="0">
                          <a:solidFill>
                            <a:schemeClr val="accent1"/>
                          </a:solidFill>
                        </a:rPr>
                        <a:t>Conversion, Damascus, Arabia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9</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3 years in Arabia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11447881"/>
                  </a:ext>
                </a:extLst>
              </a:tr>
              <a:tr h="370840">
                <a:tc>
                  <a:txBody>
                    <a:bodyPr/>
                    <a:lstStyle/>
                    <a:p>
                      <a:pPr algn="ctr"/>
                      <a:r>
                        <a:rPr lang="en-CA" sz="1800" b="0" dirty="0">
                          <a:solidFill>
                            <a:schemeClr val="accent1"/>
                          </a:solidFill>
                        </a:rPr>
                        <a:t>37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Jerusalem, Tarsus, Syria, Cilicia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800" b="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48435681"/>
                  </a:ext>
                </a:extLst>
              </a:tr>
              <a:tr h="370840">
                <a:tc>
                  <a:txBody>
                    <a:bodyPr/>
                    <a:lstStyle/>
                    <a:p>
                      <a:pPr algn="ctr"/>
                      <a:r>
                        <a:rPr lang="en-CA" sz="1800" b="0" dirty="0">
                          <a:solidFill>
                            <a:schemeClr val="accent1"/>
                          </a:solidFill>
                        </a:rPr>
                        <a:t>46-47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Antioch, Jerusalem</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11</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1 year in Antioch</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66967313"/>
                  </a:ext>
                </a:extLst>
              </a:tr>
              <a:tr h="370840">
                <a:tc>
                  <a:txBody>
                    <a:bodyPr/>
                    <a:lstStyle/>
                    <a:p>
                      <a:pPr algn="ctr"/>
                      <a:r>
                        <a:rPr lang="en-CA" sz="1800" b="1" dirty="0">
                          <a:solidFill>
                            <a:schemeClr val="bg1">
                              <a:lumMod val="50000"/>
                            </a:schemeClr>
                          </a:solidFill>
                          <a:highlight>
                            <a:srgbClr val="00FFFF"/>
                          </a:highlight>
                        </a:rPr>
                        <a:t>48-49</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i="1" u="none" dirty="0">
                          <a:solidFill>
                            <a:schemeClr val="bg1">
                              <a:lumMod val="50000"/>
                            </a:schemeClr>
                          </a:solidFill>
                          <a:highlight>
                            <a:srgbClr val="00FFFF"/>
                          </a:highlight>
                        </a:rPr>
                        <a:t>First</a:t>
                      </a:r>
                      <a:r>
                        <a:rPr lang="en-CA" sz="1800" b="1" i="1" dirty="0">
                          <a:solidFill>
                            <a:schemeClr val="bg1">
                              <a:lumMod val="50000"/>
                            </a:schemeClr>
                          </a:solidFill>
                          <a:highlight>
                            <a:srgbClr val="00FFFF"/>
                          </a:highlight>
                        </a:rPr>
                        <a:t> Missionary Trip and Antioch</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bg1">
                              <a:lumMod val="50000"/>
                            </a:schemeClr>
                          </a:solidFill>
                          <a:highlight>
                            <a:srgbClr val="00FFFF"/>
                          </a:highlight>
                        </a:rPr>
                        <a:t>13-14</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b="1" cap="small" baseline="0" dirty="0">
                          <a:solidFill>
                            <a:schemeClr val="bg1">
                              <a:lumMod val="50000"/>
                            </a:schemeClr>
                          </a:solidFill>
                          <a:highlight>
                            <a:srgbClr val="FFFF00"/>
                          </a:highlight>
                        </a:rPr>
                        <a:t>Galatians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4482734"/>
                  </a:ext>
                </a:extLst>
              </a:tr>
              <a:tr h="370840">
                <a:tc>
                  <a:txBody>
                    <a:bodyPr/>
                    <a:lstStyle/>
                    <a:p>
                      <a:pPr algn="ctr"/>
                      <a:r>
                        <a:rPr lang="en-CA" sz="1800" b="0" dirty="0">
                          <a:solidFill>
                            <a:schemeClr val="accent1"/>
                          </a:solidFill>
                        </a:rPr>
                        <a:t>50</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Jerusalem Council and Antioch</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15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cap="small" baseline="0"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42843617"/>
                  </a:ext>
                </a:extLst>
              </a:tr>
              <a:tr h="370840">
                <a:tc>
                  <a:txBody>
                    <a:bodyPr/>
                    <a:lstStyle/>
                    <a:p>
                      <a:pPr algn="ctr"/>
                      <a:r>
                        <a:rPr lang="en-CA" sz="1800" b="1" dirty="0">
                          <a:solidFill>
                            <a:schemeClr val="bg1">
                              <a:lumMod val="50000"/>
                            </a:schemeClr>
                          </a:solidFill>
                          <a:highlight>
                            <a:srgbClr val="00FFFF"/>
                          </a:highlight>
                        </a:rPr>
                        <a:t>51-53</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i="1" u="none" dirty="0">
                          <a:solidFill>
                            <a:schemeClr val="bg1">
                              <a:lumMod val="50000"/>
                            </a:schemeClr>
                          </a:solidFill>
                          <a:highlight>
                            <a:srgbClr val="00FFFF"/>
                          </a:highlight>
                        </a:rPr>
                        <a:t>Second</a:t>
                      </a:r>
                      <a:r>
                        <a:rPr lang="en-CA" sz="1800" b="1" i="1" dirty="0">
                          <a:solidFill>
                            <a:schemeClr val="bg1">
                              <a:lumMod val="50000"/>
                            </a:schemeClr>
                          </a:solidFill>
                          <a:highlight>
                            <a:srgbClr val="00FFFF"/>
                          </a:highlight>
                        </a:rPr>
                        <a:t> Missionary Trip</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bg1">
                              <a:lumMod val="50000"/>
                            </a:schemeClr>
                          </a:solidFill>
                          <a:highlight>
                            <a:srgbClr val="00FFFF"/>
                          </a:highlight>
                        </a:rPr>
                        <a:t>16-18</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18 months in Corinth</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ctr">
                        <a:buNone/>
                      </a:pPr>
                      <a:r>
                        <a:rPr lang="en-CA" sz="1600" b="1" cap="small" baseline="0" dirty="0">
                          <a:solidFill>
                            <a:schemeClr val="bg1">
                              <a:lumMod val="50000"/>
                            </a:schemeClr>
                          </a:solidFill>
                          <a:highlight>
                            <a:srgbClr val="FFFF00"/>
                          </a:highlight>
                        </a:rPr>
                        <a:t>1 &amp; 2 Thessalonians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2929173"/>
                  </a:ext>
                </a:extLst>
              </a:tr>
              <a:tr h="370840">
                <a:tc>
                  <a:txBody>
                    <a:bodyPr/>
                    <a:lstStyle/>
                    <a:p>
                      <a:pPr algn="ctr"/>
                      <a:r>
                        <a:rPr lang="en-CA" sz="1800" b="0" dirty="0">
                          <a:solidFill>
                            <a:schemeClr val="accent1"/>
                          </a:solidFill>
                        </a:rPr>
                        <a:t>53-54</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Antioch</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800" b="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cap="small" baseline="0"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36181599"/>
                  </a:ext>
                </a:extLst>
              </a:tr>
              <a:tr h="370840">
                <a:tc>
                  <a:txBody>
                    <a:bodyPr/>
                    <a:lstStyle/>
                    <a:p>
                      <a:pPr algn="ctr"/>
                      <a:r>
                        <a:rPr lang="en-CA" sz="1800" b="1" dirty="0">
                          <a:solidFill>
                            <a:schemeClr val="bg1">
                              <a:lumMod val="50000"/>
                            </a:schemeClr>
                          </a:solidFill>
                          <a:highlight>
                            <a:srgbClr val="00FFFF"/>
                          </a:highlight>
                        </a:rPr>
                        <a:t>54-57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i="1" u="none" dirty="0">
                          <a:solidFill>
                            <a:schemeClr val="bg1">
                              <a:lumMod val="50000"/>
                            </a:schemeClr>
                          </a:solidFill>
                          <a:highlight>
                            <a:srgbClr val="00FFFF"/>
                          </a:highlight>
                        </a:rPr>
                        <a:t>Third</a:t>
                      </a:r>
                      <a:r>
                        <a:rPr lang="en-CA" sz="1800" b="1" i="1" dirty="0">
                          <a:solidFill>
                            <a:schemeClr val="bg1">
                              <a:lumMod val="50000"/>
                            </a:schemeClr>
                          </a:solidFill>
                          <a:highlight>
                            <a:srgbClr val="00FFFF"/>
                          </a:highlight>
                        </a:rPr>
                        <a:t> Missionary Trip</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bg1">
                              <a:lumMod val="50000"/>
                            </a:schemeClr>
                          </a:solidFill>
                          <a:highlight>
                            <a:srgbClr val="00FFFF"/>
                          </a:highlight>
                        </a:rPr>
                        <a:t>19-21</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3 years in Ephesus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b="1" cap="small" baseline="0" dirty="0">
                          <a:solidFill>
                            <a:schemeClr val="bg1">
                              <a:lumMod val="50000"/>
                            </a:schemeClr>
                          </a:solidFill>
                          <a:highlight>
                            <a:srgbClr val="FFFF00"/>
                          </a:highlight>
                        </a:rPr>
                        <a:t>1 &amp; 2 Corinthians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Romans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37758810"/>
                  </a:ext>
                </a:extLst>
              </a:tr>
              <a:tr h="370840">
                <a:tc>
                  <a:txBody>
                    <a:bodyPr/>
                    <a:lstStyle/>
                    <a:p>
                      <a:pPr algn="ctr"/>
                      <a:r>
                        <a:rPr lang="en-CA" sz="1800" b="0" dirty="0">
                          <a:solidFill>
                            <a:schemeClr val="accent1"/>
                          </a:solidFill>
                        </a:rPr>
                        <a:t>57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b="0" i="1" dirty="0">
                          <a:solidFill>
                            <a:schemeClr val="accent1"/>
                          </a:solidFill>
                        </a:rPr>
                        <a:t>Jerusalem Arrest</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22-23</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cap="small" baseline="0"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47911213"/>
                  </a:ext>
                </a:extLst>
              </a:tr>
              <a:tr h="370840">
                <a:tc>
                  <a:txBody>
                    <a:bodyPr/>
                    <a:lstStyle/>
                    <a:p>
                      <a:pPr algn="ctr"/>
                      <a:r>
                        <a:rPr lang="en-CA" sz="1800" b="0" dirty="0">
                          <a:solidFill>
                            <a:schemeClr val="accent1"/>
                          </a:solidFill>
                        </a:rPr>
                        <a:t>57-59</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Caesarea Prisoner</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24-26</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2 years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cap="small" baseline="0"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42905990"/>
                  </a:ext>
                </a:extLst>
              </a:tr>
              <a:tr h="370840">
                <a:tc>
                  <a:txBody>
                    <a:bodyPr/>
                    <a:lstStyle/>
                    <a:p>
                      <a:pPr algn="ctr"/>
                      <a:r>
                        <a:rPr lang="en-CA" sz="1800" b="0" dirty="0">
                          <a:solidFill>
                            <a:schemeClr val="accent1"/>
                          </a:solidFill>
                        </a:rPr>
                        <a:t>59-60</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Journey to Rome</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27-28</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cap="small" baseline="0"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65617922"/>
                  </a:ext>
                </a:extLst>
              </a:tr>
              <a:tr h="370840">
                <a:tc>
                  <a:txBody>
                    <a:bodyPr/>
                    <a:lstStyle/>
                    <a:p>
                      <a:pPr algn="ctr"/>
                      <a:r>
                        <a:rPr lang="en-CA" sz="1800" b="1" dirty="0">
                          <a:solidFill>
                            <a:schemeClr val="accent1"/>
                          </a:solidFill>
                        </a:rPr>
                        <a:t>60-67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i="1" dirty="0">
                          <a:solidFill>
                            <a:schemeClr val="accent1"/>
                          </a:solidFill>
                        </a:rPr>
                        <a:t>Rome House Arrest</a:t>
                      </a:r>
                    </a:p>
                    <a:p>
                      <a:pPr algn="ctr"/>
                      <a:r>
                        <a:rPr lang="en-CA" sz="1800" b="0" i="1" dirty="0">
                          <a:solidFill>
                            <a:schemeClr val="accent1"/>
                          </a:solidFill>
                        </a:rPr>
                        <a:t>and subsequent</a:t>
                      </a:r>
                    </a:p>
                    <a:p>
                      <a:pPr algn="ctr"/>
                      <a:r>
                        <a:rPr lang="en-CA" sz="1800" b="1" i="1" dirty="0">
                          <a:solidFill>
                            <a:schemeClr val="accent1"/>
                          </a:solidFill>
                        </a:rPr>
                        <a:t>Martyrdom</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28</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5-8 years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85000"/>
                        </a:lnSpc>
                      </a:pPr>
                      <a:r>
                        <a:rPr lang="en-CA" sz="1600" b="1" cap="small" baseline="0" dirty="0">
                          <a:solidFill>
                            <a:schemeClr val="bg1">
                              <a:lumMod val="50000"/>
                            </a:schemeClr>
                          </a:solidFill>
                          <a:highlight>
                            <a:srgbClr val="FFFF00"/>
                          </a:highlight>
                        </a:rPr>
                        <a:t>Ephesians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Philippians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Colossians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Philemon</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Hebrews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Titus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1 &amp; 2 Timothy</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1900474"/>
                  </a:ext>
                </a:extLst>
              </a:tr>
            </a:tbl>
          </a:graphicData>
        </a:graphic>
      </p:graphicFrame>
    </p:spTree>
    <p:extLst>
      <p:ext uri="{BB962C8B-B14F-4D97-AF65-F5344CB8AC3E}">
        <p14:creationId xmlns:p14="http://schemas.microsoft.com/office/powerpoint/2010/main" val="120362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0B7E784-CD90-FF4E-48EE-523FE8D35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3691D044-9405-F050-FB00-A7F9AC3D7407}"/>
                  </a:ext>
                </a:extLst>
              </p14:cNvPr>
              <p14:cNvContentPartPr/>
              <p14:nvPr/>
            </p14:nvContentPartPr>
            <p14:xfrm>
              <a:off x="5224950" y="5523915"/>
              <a:ext cx="555300" cy="360"/>
            </p14:xfrm>
          </p:contentPart>
        </mc:Choice>
        <mc:Fallback xmlns="">
          <p:pic>
            <p:nvPicPr>
              <p:cNvPr id="10" name="Ink 9">
                <a:extLst>
                  <a:ext uri="{FF2B5EF4-FFF2-40B4-BE49-F238E27FC236}">
                    <a16:creationId xmlns:a16="http://schemas.microsoft.com/office/drawing/2014/main" id="{3691D044-9405-F050-FB00-A7F9AC3D7407}"/>
                  </a:ext>
                </a:extLst>
              </p:cNvPr>
              <p:cNvPicPr/>
              <p:nvPr/>
            </p:nvPicPr>
            <p:blipFill>
              <a:blip r:embed="rId5"/>
              <a:stretch>
                <a:fillRect/>
              </a:stretch>
            </p:blipFill>
            <p:spPr>
              <a:xfrm>
                <a:off x="5206944" y="5487915"/>
                <a:ext cx="590952" cy="72000"/>
              </a:xfrm>
              <a:prstGeom prst="rect">
                <a:avLst/>
              </a:prstGeom>
            </p:spPr>
          </p:pic>
        </mc:Fallback>
      </mc:AlternateContent>
    </p:spTree>
    <p:extLst>
      <p:ext uri="{BB962C8B-B14F-4D97-AF65-F5344CB8AC3E}">
        <p14:creationId xmlns:p14="http://schemas.microsoft.com/office/powerpoint/2010/main" val="207607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6B60C-2C4F-1A90-D570-1035E1ADD420}"/>
            </a:ext>
          </a:extLst>
        </p:cNvPr>
        <p:cNvGrpSpPr/>
        <p:nvPr/>
      </p:nvGrpSpPr>
      <p:grpSpPr>
        <a:xfrm>
          <a:off x="0" y="0"/>
          <a:ext cx="0" cy="0"/>
          <a:chOff x="0" y="0"/>
          <a:chExt cx="0" cy="0"/>
        </a:xfrm>
      </p:grpSpPr>
      <p:pic>
        <p:nvPicPr>
          <p:cNvPr id="1026" name="Picture 2" descr="The Bible Tells Me So - Pine Cove">
            <a:hlinkClick r:id="rId3"/>
            <a:extLst>
              <a:ext uri="{FF2B5EF4-FFF2-40B4-BE49-F238E27FC236}">
                <a16:creationId xmlns:a16="http://schemas.microsoft.com/office/drawing/2014/main" id="{F20B98BA-F7BC-84E1-E711-1C0ED3604C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526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AB6775F-5AFB-E5B1-6B17-A2F9E6B20C24}"/>
              </a:ext>
            </a:extLst>
          </p:cNvPr>
          <p:cNvSpPr/>
          <p:nvPr/>
        </p:nvSpPr>
        <p:spPr>
          <a:xfrm>
            <a:off x="1304643" y="685800"/>
            <a:ext cx="6534738" cy="923330"/>
          </a:xfrm>
          <a:prstGeom prst="rect">
            <a:avLst/>
          </a:prstGeom>
          <a:noFill/>
        </p:spPr>
        <p:txBody>
          <a:bodyPr wrap="none" lIns="91440" tIns="45720" rIns="91440" bIns="45720">
            <a:spAutoFit/>
          </a:bodyPr>
          <a:lstStyle/>
          <a:p>
            <a:pPr algn="ctr"/>
            <a:r>
              <a:rPr lang="en-US" sz="5400" dirty="0">
                <a:ln w="22225">
                  <a:solidFill>
                    <a:schemeClr val="accent2"/>
                  </a:solidFill>
                  <a:prstDash val="solid"/>
                </a:ln>
                <a:solidFill>
                  <a:schemeClr val="accent2">
                    <a:lumMod val="40000"/>
                    <a:lumOff val="60000"/>
                  </a:schemeClr>
                </a:solidFill>
                <a:latin typeface="Brush Script MT" panose="03060802040406070304" pitchFamily="66" charset="0"/>
              </a:rPr>
              <a:t>Let’s interview Saint Paul!</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98794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BB30-FE69-81F5-5255-AB64A4FE8BB1}"/>
              </a:ext>
            </a:extLst>
          </p:cNvPr>
          <p:cNvSpPr>
            <a:spLocks noGrp="1"/>
          </p:cNvSpPr>
          <p:nvPr>
            <p:ph type="title"/>
          </p:nvPr>
        </p:nvSpPr>
        <p:spPr/>
        <p:txBody>
          <a:bodyPr>
            <a:normAutofit fontScale="90000"/>
          </a:bodyPr>
          <a:lstStyle/>
          <a:p>
            <a:r>
              <a:rPr lang="en-US" dirty="0">
                <a:solidFill>
                  <a:srgbClr val="C00000"/>
                </a:solidFill>
                <a:latin typeface="Brush Script MT" panose="03060802040406070304" pitchFamily="66" charset="0"/>
              </a:rPr>
              <a:t>Please tell us a little about yourself and</a:t>
            </a:r>
            <a:br>
              <a:rPr lang="en-US" dirty="0">
                <a:solidFill>
                  <a:srgbClr val="C00000"/>
                </a:solidFill>
                <a:latin typeface="Brush Script MT" panose="03060802040406070304" pitchFamily="66" charset="0"/>
              </a:rPr>
            </a:br>
            <a:r>
              <a:rPr lang="en-US" dirty="0">
                <a:solidFill>
                  <a:srgbClr val="C00000"/>
                </a:solidFill>
                <a:latin typeface="Brush Script MT" panose="03060802040406070304" pitchFamily="66" charset="0"/>
              </a:rPr>
              <a:t>how your life started …</a:t>
            </a:r>
            <a:endParaRPr lang="en-CA" b="1" dirty="0">
              <a:solidFill>
                <a:schemeClr val="bg1">
                  <a:lumMod val="50000"/>
                </a:schemeClr>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66B12AD4-D2A6-5E4F-FC86-53B5E79DAFED}"/>
              </a:ext>
            </a:extLst>
          </p:cNvPr>
          <p:cNvSpPr>
            <a:spLocks noGrp="1"/>
          </p:cNvSpPr>
          <p:nvPr>
            <p:ph idx="1"/>
          </p:nvPr>
        </p:nvSpPr>
        <p:spPr>
          <a:xfrm>
            <a:off x="457200" y="1447800"/>
            <a:ext cx="5410200" cy="5257800"/>
          </a:xfrm>
        </p:spPr>
        <p:txBody>
          <a:bodyPr>
            <a:normAutofit/>
          </a:bodyPr>
          <a:lstStyle/>
          <a:p>
            <a:pPr marL="0" indent="0">
              <a:buNone/>
            </a:pPr>
            <a:endParaRPr lang="en-US" sz="2000" dirty="0"/>
          </a:p>
          <a:p>
            <a:pPr marL="0" indent="0">
              <a:buNone/>
            </a:pPr>
            <a:r>
              <a:rPr lang="en-US" sz="2000" dirty="0"/>
              <a:t>My story is an unusual one.</a:t>
            </a:r>
          </a:p>
          <a:p>
            <a:r>
              <a:rPr lang="en-US" sz="2000" dirty="0"/>
              <a:t>I was brought up in a strict Jewish household.</a:t>
            </a:r>
          </a:p>
          <a:p>
            <a:r>
              <a:rPr lang="en-US" sz="2000" dirty="0"/>
              <a:t>My family was wealthy; my dad was able to buy his way to get us Roman citizenship.</a:t>
            </a:r>
          </a:p>
          <a:p>
            <a:r>
              <a:rPr lang="en-US" sz="2000" dirty="0"/>
              <a:t>We weren’t living in Jerusalem;</a:t>
            </a:r>
            <a:br>
              <a:rPr lang="en-US" sz="2000" dirty="0"/>
            </a:br>
            <a:r>
              <a:rPr lang="en-US" sz="2000" dirty="0"/>
              <a:t>we lived in a prosperous city called Tarsus.</a:t>
            </a:r>
          </a:p>
          <a:p>
            <a:r>
              <a:rPr lang="en-US" sz="2000" dirty="0"/>
              <a:t>We were businessmen,</a:t>
            </a:r>
            <a:br>
              <a:rPr lang="en-US" sz="2000" dirty="0"/>
            </a:br>
            <a:r>
              <a:rPr lang="en-US" sz="2000" dirty="0"/>
              <a:t>and had a tent-making business.</a:t>
            </a:r>
          </a:p>
        </p:txBody>
      </p:sp>
      <p:pic>
        <p:nvPicPr>
          <p:cNvPr id="2050" name="Picture 2" descr="Christianity struggled to grow—until this skeptic became a believer |  National Geographic">
            <a:extLst>
              <a:ext uri="{FF2B5EF4-FFF2-40B4-BE49-F238E27FC236}">
                <a16:creationId xmlns:a16="http://schemas.microsoft.com/office/drawing/2014/main" id="{CCFFAE35-0F0D-0649-A7A5-D32166EE54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2001" y="1524000"/>
            <a:ext cx="3053926"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77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0F437-5D3D-7FE2-5BBC-F4EC35D0F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4601A-4EEE-1DD8-E9E6-A279CDC2D4CA}"/>
              </a:ext>
            </a:extLst>
          </p:cNvPr>
          <p:cNvSpPr>
            <a:spLocks noGrp="1"/>
          </p:cNvSpPr>
          <p:nvPr>
            <p:ph type="title"/>
          </p:nvPr>
        </p:nvSpPr>
        <p:spPr/>
        <p:txBody>
          <a:bodyPr>
            <a:normAutofit fontScale="90000"/>
          </a:bodyPr>
          <a:lstStyle/>
          <a:p>
            <a:r>
              <a:rPr lang="en-US" dirty="0">
                <a:solidFill>
                  <a:srgbClr val="C00000"/>
                </a:solidFill>
                <a:latin typeface="Brush Script MT" panose="03060802040406070304" pitchFamily="66" charset="0"/>
              </a:rPr>
              <a:t>Did you live a holy life and know the Scripture?</a:t>
            </a:r>
          </a:p>
        </p:txBody>
      </p:sp>
      <p:sp>
        <p:nvSpPr>
          <p:cNvPr id="3" name="Content Placeholder 2">
            <a:extLst>
              <a:ext uri="{FF2B5EF4-FFF2-40B4-BE49-F238E27FC236}">
                <a16:creationId xmlns:a16="http://schemas.microsoft.com/office/drawing/2014/main" id="{39228704-1920-66E7-A97D-76B567385B0B}"/>
              </a:ext>
            </a:extLst>
          </p:cNvPr>
          <p:cNvSpPr>
            <a:spLocks noGrp="1"/>
          </p:cNvSpPr>
          <p:nvPr>
            <p:ph idx="1"/>
          </p:nvPr>
        </p:nvSpPr>
        <p:spPr>
          <a:xfrm>
            <a:off x="457200" y="1447800"/>
            <a:ext cx="8229600" cy="5257800"/>
          </a:xfrm>
        </p:spPr>
        <p:txBody>
          <a:bodyPr>
            <a:normAutofit fontScale="47500" lnSpcReduction="20000"/>
          </a:bodyPr>
          <a:lstStyle/>
          <a:p>
            <a:pPr marL="0" indent="0">
              <a:buNone/>
            </a:pPr>
            <a:r>
              <a:rPr lang="en-US" dirty="0"/>
              <a:t>From a young age, I loved to read, and memorized much scripture.</a:t>
            </a:r>
          </a:p>
          <a:p>
            <a:r>
              <a:rPr lang="en-US" dirty="0"/>
              <a:t>My dad encouraged me to read and study most of the Torah, the Law of Moses.</a:t>
            </a:r>
          </a:p>
          <a:p>
            <a:r>
              <a:rPr lang="en-US" dirty="0"/>
              <a:t>I practically memorized the Book of Deuteronomy.</a:t>
            </a:r>
          </a:p>
          <a:p>
            <a:r>
              <a:rPr lang="en-US" dirty="0"/>
              <a:t>I memorized most of the Psalms of David.</a:t>
            </a:r>
          </a:p>
          <a:p>
            <a:r>
              <a:rPr lang="en-US" dirty="0"/>
              <a:t>We would regularly travel to Jerusalem to Feast with the Jews.</a:t>
            </a:r>
          </a:p>
          <a:p>
            <a:endParaRPr lang="en-US" dirty="0"/>
          </a:p>
          <a:p>
            <a:pPr marL="0" indent="0">
              <a:buNone/>
            </a:pPr>
            <a:r>
              <a:rPr lang="en-US" dirty="0"/>
              <a:t>News started to spread while I was a youth about Jesus of Nazareth.</a:t>
            </a:r>
          </a:p>
          <a:p>
            <a:r>
              <a:rPr lang="en-US" dirty="0"/>
              <a:t>I would see the Pharisees (by the way, my dad wanted me to become a Pharisee like him) …</a:t>
            </a:r>
            <a:br>
              <a:rPr lang="en-US" dirty="0"/>
            </a:br>
            <a:r>
              <a:rPr lang="en-US" dirty="0"/>
              <a:t>I would see them get very upset and hear them saying that Jesus is against Moses.</a:t>
            </a:r>
          </a:p>
          <a:p>
            <a:r>
              <a:rPr lang="en-US" dirty="0"/>
              <a:t>Now I am a huge fan of Moses!</a:t>
            </a:r>
          </a:p>
          <a:p>
            <a:r>
              <a:rPr lang="en-US" dirty="0"/>
              <a:t>Anyone who dares say anything against Moses, I’d rip him apart!</a:t>
            </a:r>
          </a:p>
          <a:p>
            <a:r>
              <a:rPr lang="en-US" dirty="0"/>
              <a:t>So I started hating Jesus, simply because they’d convinced me that this Jesus is against Moses.</a:t>
            </a:r>
          </a:p>
          <a:p>
            <a:r>
              <a:rPr lang="en-US" dirty="0"/>
              <a:t>And that he’s here to destroy the principles that we’d received from our fathers.</a:t>
            </a:r>
          </a:p>
          <a:p>
            <a:endParaRPr lang="en-US" dirty="0"/>
          </a:p>
          <a:p>
            <a:pPr marL="0" indent="0">
              <a:buNone/>
            </a:pPr>
            <a:r>
              <a:rPr lang="en-US" dirty="0"/>
              <a:t>By the way, I was quite strict by nature, an extremist.</a:t>
            </a:r>
          </a:p>
          <a:p>
            <a:r>
              <a:rPr lang="en-US" dirty="0"/>
              <a:t>I was eventually promoted to the rank of Pharisee; I was thrilled to receive this title!</a:t>
            </a:r>
          </a:p>
          <a:p>
            <a:r>
              <a:rPr lang="en-US" dirty="0"/>
              <a:t>Because, amongst my friends, I was always number one …</a:t>
            </a:r>
          </a:p>
          <a:p>
            <a:r>
              <a:rPr lang="en-US" dirty="0"/>
              <a:t>The one who memorized the most; the most strict; the most responsible; nobody could find a fault against me. I would NEVER break the Sabbath, or take too many steps on the Sabbath.</a:t>
            </a:r>
          </a:p>
          <a:p>
            <a:r>
              <a:rPr lang="en-US" dirty="0"/>
              <a:t>Everyone admired me, and I was happy that way, that I was number one!</a:t>
            </a:r>
          </a:p>
        </p:txBody>
      </p:sp>
    </p:spTree>
    <p:extLst>
      <p:ext uri="{BB962C8B-B14F-4D97-AF65-F5344CB8AC3E}">
        <p14:creationId xmlns:p14="http://schemas.microsoft.com/office/powerpoint/2010/main" val="41321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D42BE-C217-7D87-8621-C95BBBAC6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E34DD-1E62-99D2-A4EE-F15B0CCF143C}"/>
              </a:ext>
            </a:extLst>
          </p:cNvPr>
          <p:cNvSpPr>
            <a:spLocks noGrp="1"/>
          </p:cNvSpPr>
          <p:nvPr>
            <p:ph type="title"/>
          </p:nvPr>
        </p:nvSpPr>
        <p:spPr/>
        <p:txBody>
          <a:bodyPr>
            <a:normAutofit/>
          </a:bodyPr>
          <a:lstStyle/>
          <a:p>
            <a:r>
              <a:rPr lang="en-US" dirty="0">
                <a:solidFill>
                  <a:srgbClr val="C00000"/>
                </a:solidFill>
                <a:latin typeface="Brush Script MT" panose="03060802040406070304" pitchFamily="66" charset="0"/>
              </a:rPr>
              <a:t>Did you receive a religious education?</a:t>
            </a:r>
          </a:p>
        </p:txBody>
      </p:sp>
      <p:sp>
        <p:nvSpPr>
          <p:cNvPr id="3" name="Content Placeholder 2">
            <a:extLst>
              <a:ext uri="{FF2B5EF4-FFF2-40B4-BE49-F238E27FC236}">
                <a16:creationId xmlns:a16="http://schemas.microsoft.com/office/drawing/2014/main" id="{436AC080-1566-1DBD-4BC5-355538F549B8}"/>
              </a:ext>
            </a:extLst>
          </p:cNvPr>
          <p:cNvSpPr>
            <a:spLocks noGrp="1"/>
          </p:cNvSpPr>
          <p:nvPr>
            <p:ph idx="1"/>
          </p:nvPr>
        </p:nvSpPr>
        <p:spPr>
          <a:xfrm>
            <a:off x="457200" y="1447800"/>
            <a:ext cx="8229600" cy="5257800"/>
          </a:xfrm>
        </p:spPr>
        <p:txBody>
          <a:bodyPr>
            <a:normAutofit fontScale="70000" lnSpcReduction="20000"/>
          </a:bodyPr>
          <a:lstStyle/>
          <a:p>
            <a:pPr marL="0" indent="0">
              <a:buNone/>
            </a:pPr>
            <a:r>
              <a:rPr lang="en-US" dirty="0"/>
              <a:t>You may have heard of Gamaliel, a famous religious teacher.</a:t>
            </a:r>
          </a:p>
          <a:p>
            <a:r>
              <a:rPr lang="en-US" dirty="0"/>
              <a:t>My dad spent much to have me sent to study under him, to learn at the feet of Gamaliel, learning the fundamentals from the most important Rabbi at the time.</a:t>
            </a:r>
          </a:p>
          <a:p>
            <a:r>
              <a:rPr lang="en-US" dirty="0"/>
              <a:t>I was very attached to Gamaliel.</a:t>
            </a:r>
          </a:p>
          <a:p>
            <a:r>
              <a:rPr lang="en-US" dirty="0"/>
              <a:t>One time, Gamaliel winked at me, and said,</a:t>
            </a:r>
            <a:br>
              <a:rPr lang="en-US" dirty="0"/>
            </a:br>
            <a:r>
              <a:rPr lang="en-US" dirty="0"/>
              <a:t> “looks like you will become Gamaliel 2.0!”</a:t>
            </a:r>
          </a:p>
          <a:p>
            <a:r>
              <a:rPr lang="en-US" dirty="0"/>
              <a:t>This comment touched me, and I set my sight, my dream, to become the Gamaliel of the future.</a:t>
            </a:r>
          </a:p>
          <a:p>
            <a:r>
              <a:rPr lang="en-US" dirty="0"/>
              <a:t>I wanted to be like him … he was committed, bright, beloved by everyone, well versed, and at the same time very persuasive.</a:t>
            </a:r>
          </a:p>
          <a:p>
            <a:r>
              <a:rPr lang="en-US" dirty="0"/>
              <a:t>But he wasn’t like the rest of the Pharisees who were very severe extremists. He was committed but not always to the letter of the law. He began to instill in me a little bit of flexibility.</a:t>
            </a:r>
          </a:p>
          <a:p>
            <a:r>
              <a:rPr lang="en-US" dirty="0"/>
              <a:t>But, of course, when it came to Jesus of Nazareth, no flexibility …  I hated this name.</a:t>
            </a:r>
          </a:p>
        </p:txBody>
      </p:sp>
    </p:spTree>
    <p:extLst>
      <p:ext uri="{BB962C8B-B14F-4D97-AF65-F5344CB8AC3E}">
        <p14:creationId xmlns:p14="http://schemas.microsoft.com/office/powerpoint/2010/main" val="6195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6584</TotalTime>
  <Words>13058</Words>
  <Application>Microsoft Office PowerPoint</Application>
  <PresentationFormat>On-screen Show (4:3)</PresentationFormat>
  <Paragraphs>1048</Paragraphs>
  <Slides>35</Slides>
  <Notes>13</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Narrow</vt:lpstr>
      <vt:lpstr>Brush Script MT</vt:lpstr>
      <vt:lpstr>Calibri</vt:lpstr>
      <vt:lpstr>Cambria</vt:lpstr>
      <vt:lpstr>Tempus Sans ITC</vt:lpstr>
      <vt:lpstr>Wingdings</vt:lpstr>
      <vt:lpstr>Office Theme</vt:lpstr>
      <vt:lpstr>Romans Bible Study</vt:lpstr>
      <vt:lpstr>The Apostles Peter &amp; Paul</vt:lpstr>
      <vt:lpstr>Saint Paul’s Transformation  from Persecutor to Preacher</vt:lpstr>
      <vt:lpstr>Saint Paul’s  14 Epistles  &amp;  Three Missionary Journeys</vt:lpstr>
      <vt:lpstr>PowerPoint Presentation</vt:lpstr>
      <vt:lpstr>PowerPoint Presentation</vt:lpstr>
      <vt:lpstr>Please tell us a little about yourself and how your life started …</vt:lpstr>
      <vt:lpstr>Did you live a holy life and know the Scripture?</vt:lpstr>
      <vt:lpstr>Did you receive a religious education?</vt:lpstr>
      <vt:lpstr>Did you also study Greek?</vt:lpstr>
      <vt:lpstr>Did you hear more about Jesus of Nazareth?</vt:lpstr>
      <vt:lpstr>PowerPoint Presentation</vt:lpstr>
      <vt:lpstr>What’s that, do you want to share with us?</vt:lpstr>
      <vt:lpstr>How did you feel when you heard all that?</vt:lpstr>
      <vt:lpstr>What happened after that?</vt:lpstr>
      <vt:lpstr>Did something happen on the way to Damascus?</vt:lpstr>
      <vt:lpstr>PowerPoint Presentation</vt:lpstr>
      <vt:lpstr>Wow, so what did you do?</vt:lpstr>
      <vt:lpstr>Wow!</vt:lpstr>
      <vt:lpstr>There’s a lot more to this story!</vt:lpstr>
      <vt:lpstr>Romans 1:7</vt:lpstr>
      <vt:lpstr>The Church of Rome</vt:lpstr>
      <vt:lpstr>Key Themes in the Book of Romans</vt:lpstr>
      <vt:lpstr>Saint Paul’s Epistle to the Romans</vt:lpstr>
      <vt:lpstr>PowerPoint Presentation</vt:lpstr>
      <vt:lpstr>PowerPoint Presentation</vt:lpstr>
      <vt:lpstr>PowerPoint Presentation</vt:lpstr>
      <vt:lpstr>PowerPoint Presentation</vt:lpstr>
      <vt:lpstr>Interview with Saint Paul …. Adapted and Translated from sermon by Father Daoud Lamei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Bible Study</dc:title>
  <dc:creator>Thao</dc:creator>
  <cp:lastModifiedBy>Mike Gawargy</cp:lastModifiedBy>
  <cp:revision>82</cp:revision>
  <dcterms:created xsi:type="dcterms:W3CDTF">2014-01-07T20:06:26Z</dcterms:created>
  <dcterms:modified xsi:type="dcterms:W3CDTF">2026-01-17T02:17:35Z</dcterms:modified>
</cp:coreProperties>
</file>