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1" r:id="rId4"/>
    <p:sldId id="260" r:id="rId5"/>
    <p:sldId id="257" r:id="rId6"/>
    <p:sldId id="258" r:id="rId7"/>
    <p:sldId id="262" r:id="rId8"/>
    <p:sldId id="263" r:id="rId9"/>
    <p:sldId id="265" r:id="rId10"/>
    <p:sldId id="273" r:id="rId11"/>
    <p:sldId id="274" r:id="rId12"/>
    <p:sldId id="264" r:id="rId13"/>
    <p:sldId id="268" r:id="rId14"/>
    <p:sldId id="307" r:id="rId15"/>
    <p:sldId id="266" r:id="rId16"/>
    <p:sldId id="267" r:id="rId17"/>
    <p:sldId id="271" r:id="rId18"/>
    <p:sldId id="269" r:id="rId19"/>
    <p:sldId id="270" r:id="rId20"/>
    <p:sldId id="309" r:id="rId21"/>
    <p:sldId id="313" r:id="rId22"/>
    <p:sldId id="319" r:id="rId23"/>
    <p:sldId id="318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3399FF"/>
    <a:srgbClr val="0D0D0D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66" autoAdjust="0"/>
  </p:normalViewPr>
  <p:slideViewPr>
    <p:cSldViewPr>
      <p:cViewPr varScale="1">
        <p:scale>
          <a:sx n="87" d="100"/>
          <a:sy n="87" d="100"/>
        </p:scale>
        <p:origin x="1512" y="5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0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3BDD8-2E7F-4279-B420-95F07548471E}" type="datetimeFigureOut">
              <a:rPr lang="en-CA" smtClean="0"/>
              <a:t>2026-04-06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5DBC3-7B7D-44BB-8FD1-4511CE0318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72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https://en.wikipedia.org/wiki/Crucifixion_of_Jesus</a:t>
            </a:r>
          </a:p>
          <a:p>
            <a:r>
              <a:rPr lang="en-CA" dirty="0"/>
              <a:t>https://en.wikipedia.org/wiki/Coptic_cross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13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7A904-123F-9892-285E-3D0D1F692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C4C7B-0714-18E1-F02D-AEE0408C9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88DC2B-4C58-E92B-DD32-E71ACC50A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304F7-F679-D688-CF26-B831792FE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245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518FE-CB83-D742-8D08-48139B3C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79B0AA-76C6-8AA2-CDE9-4BD4C41AD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C8CB4D-7A95-14DB-BDE0-8D79BEE17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565D4-5E94-20DB-3423-C487C7C2B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920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7B54-097A-17D8-2591-65862DAE0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07680D-3C5F-0BDF-FC44-1AF2E2D0E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767E6-2E7D-B474-05F7-8E772DFC3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C3008-403A-C9AE-4C2E-63F4487DB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587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095A-8DF7-9C13-74F0-B557859F7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75EEB-D58F-5966-BBD7-3538595A4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B9B4CD-4366-B2F6-A357-12A81536C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61194-825F-6051-A34A-2238B53901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354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AF1C7-5B16-BB35-E50D-9346172FF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DDAEBB-8099-B9F2-A2CB-EC2DE6EF7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060DD-E427-F515-5851-77D5FD935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30FD5-C71B-D7E4-A1C1-A0C3CD186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840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C3C99-0A19-E941-A43E-3166AC2F5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8D01A-118D-48FB-EF6C-73BE4CEC9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46A146-924F-B8F3-42EC-F4DF22302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7C8B-AD24-A76B-A0C2-113F8197E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168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69CCA-B881-ADC9-EF2A-611550434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D72974-E3B3-F680-43C2-C2FDE8D96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95D74-6493-B910-63FF-C5A1C9681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A2364-019D-EBC1-4174-774A67A8C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8989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65E3A-F4A3-28B4-B5D2-5B9A98E1B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4DA82-59F4-FD32-CCE2-4137AEA2B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9DB97-037C-EB0F-B35E-D448EA2A3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D9ABC-CE67-E84F-4832-81D04EB3A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726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AD4F-93EA-9957-859B-7BECB367F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82899-79C3-9807-43A3-F89058255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FFDFC-DB92-9C36-6D94-2BEB44E45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497C8-E1EF-2E62-5004-470F9035D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5635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BF5DC-7D5C-8C08-6A1F-622FA423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061A5-2E0D-A721-DDCB-2E60BF0D0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1CDCB-DFB9-AB18-2B3B-1FFAC0CF6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https://www.istockphoto.com/illustrations/upward-spiral</a:t>
            </a:r>
          </a:p>
          <a:p>
            <a:r>
              <a:rPr lang="en-CA" dirty="0"/>
              <a:t>https://www.istockphoto.com/photos/spiral-down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BE7ED-05D4-6F10-987F-6EF96F527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1AD2-0DF8-44EA-B720-12E2C9F4CF2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96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https://lambchow.com/2015/05/a-tree-is-know-by-its-fruit/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353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32C0F-14F1-4859-A3B8-4D656021C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6BA2AC-49E2-ACBA-A2C7-55AB5826A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4EE9E-E1FD-A797-C73B-A7D40D457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995A7-FA09-A5D8-027C-F2B5EFE0B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1AD2-0DF8-44EA-B720-12E2C9F4CF2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613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46C51-6AF6-7BF4-A759-ED7AC300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9AC9B0-5FAA-F3A5-415A-0ADA52378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F6FF2-8DBA-472C-5D34-862CF8D1D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F9318-2696-8659-F6A3-3070CAD80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1AD2-0DF8-44EA-B720-12E2C9F4CF2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290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36B60-FFC2-2D34-26DE-056F9E027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A4D3F-8D9D-A50D-F50F-58ECF2FB9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C2E14-2CA6-551E-4AC5-F65ADCF02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72C7A-0A65-CE88-804A-D67A4A6EB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1AD2-0DF8-44EA-B720-12E2C9F4CF2C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2424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216C9-F7DD-8CCC-4364-43A095FC9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B85774-E6C8-0476-1426-B3CFAD57E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83E8E6-D91F-A2E9-D921-D4E869CD2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85DA3-8B5E-06EF-E056-46FFF170B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40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6A6DF-BA1E-C2CD-C166-92138500C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9A1EBA-558E-870A-8923-05E3CB941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87027-9EBC-C80A-F5BA-0FDDEF259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https://hcog.tv/the-fruitless-fig-tree/</a:t>
            </a:r>
          </a:p>
          <a:p>
            <a:r>
              <a:rPr lang="en-CA" dirty="0"/>
              <a:t>https://www.britannica.com/plant/fig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408A2-333B-20CF-BDBC-C1535F88F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46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8EA53-82FE-2C0B-8F33-7E6B77ACF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8BCC7-09EC-BA24-7374-BF2BA41D0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7F1E05-631A-E1C4-AC1D-379FCE5FD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https://www.cccc.ca/single-post/2019/01/21/grow-some-fruit-dont-wither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D0C88-559E-5108-B388-1EC8010CC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249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https://readingacts.com/2022/04/28/the-hypocrisy-of-the-pharisees-matthew-23/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80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https://www.facebook.com/groups/680414867141239/posts/969927211523335/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48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CBA70-158E-B8AF-D1A5-4A9213F08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1DAAC9-2EA3-2BB9-6937-E3C15C86A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8E938-45F3-4913-F6FA-F6A0A3C60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C134D-86E1-1747-8294-20E1B28DA2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62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02F3A-CA39-125C-7205-9422E15AF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8AD6F-8CFC-4639-B3CE-350859FFD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3D9CEF-E416-7C36-C72C-D288BDEA8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324A6-8F21-C81F-103A-ADC56D784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57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6906E-25A9-5476-192A-1943CC767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49439-2DC9-9482-4321-68ECFEAA5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349C6F-0CE1-C02B-2F62-BC944F791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8A05D-8C09-21B2-FA96-78116C7FC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679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6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33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37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1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495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56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6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7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74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67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51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AECC-5773-4073-BFF6-558612E1F063}" type="datetimeFigureOut">
              <a:rPr lang="en-CA" smtClean="0"/>
              <a:pPr/>
              <a:t>2026-04-06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2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.stmary-ottawa.org/sermons/2026/SMO-2026-04-06-Integrity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060594-4E1A-D751-FAC9-C6020B3D117A}"/>
              </a:ext>
            </a:extLst>
          </p:cNvPr>
          <p:cNvSpPr/>
          <p:nvPr/>
        </p:nvSpPr>
        <p:spPr>
          <a:xfrm>
            <a:off x="1" y="0"/>
            <a:ext cx="9143999" cy="6849070"/>
          </a:xfrm>
          <a:prstGeom prst="rect">
            <a:avLst/>
          </a:prstGeom>
          <a:solidFill>
            <a:srgbClr val="0D0D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22782"/>
            <a:ext cx="9144000" cy="914400"/>
          </a:xfrm>
        </p:spPr>
        <p:txBody>
          <a:bodyPr>
            <a:normAutofit fontScale="55000" lnSpcReduction="20000"/>
          </a:bodyPr>
          <a:lstStyle/>
          <a:p>
            <a:r>
              <a:rPr lang="en-CA" dirty="0">
                <a:solidFill>
                  <a:schemeClr val="bg1"/>
                </a:solidFill>
              </a:rPr>
              <a:t>2026-04-06</a:t>
            </a:r>
          </a:p>
          <a:p>
            <a:endParaRPr lang="en-CA" dirty="0"/>
          </a:p>
          <a:p>
            <a:r>
              <a:rPr lang="en-CA" b="1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audio.stmary-ottawa.org/sermons/2026/SMO-2026-04-06-Integrity.pdf</a:t>
            </a:r>
            <a:endParaRPr lang="en-CA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752A3943-7A74-4B56-79D7-681A6E6C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8"/>
            <a:ext cx="3991062" cy="5951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048" y="1994938"/>
            <a:ext cx="4114800" cy="2514600"/>
          </a:xfrm>
        </p:spPr>
        <p:txBody>
          <a:bodyPr>
            <a:noAutofit/>
          </a:bodyPr>
          <a:lstStyle/>
          <a:p>
            <a:pPr algn="l"/>
            <a:r>
              <a:rPr lang="en-CA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  <a:br>
              <a:rPr lang="en-CA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br>
              <a:rPr lang="en-CA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Hypocrisy</a:t>
            </a:r>
            <a:endParaRPr lang="en-CA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3B3B1-E091-3649-B29F-98E4A7AA3E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362200"/>
            <a:ext cx="1937737" cy="193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3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84A96-BC8B-ED85-3BD0-951429B0B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C231-CEF5-1A2D-E834-B424238A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Hypocrisy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FF2A6-955E-D188-A877-44D80EAC3803}"/>
              </a:ext>
            </a:extLst>
          </p:cNvPr>
          <p:cNvSpPr txBox="1"/>
          <p:nvPr/>
        </p:nvSpPr>
        <p:spPr>
          <a:xfrm>
            <a:off x="609600" y="1295400"/>
            <a:ext cx="8153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Pretending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to be good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Wanting to get the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approval of others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Living 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lie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…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eventually,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believing the lie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Living a double-life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(good outside but not inside)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 descr="The Hypocrisy of the Pharisees - Matthew 23 - Reading Acts">
            <a:extLst>
              <a:ext uri="{FF2B5EF4-FFF2-40B4-BE49-F238E27FC236}">
                <a16:creationId xmlns:a16="http://schemas.microsoft.com/office/drawing/2014/main" id="{710F3E89-2028-C068-1825-D558C30669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 r="16531"/>
          <a:stretch>
            <a:fillRect/>
          </a:stretch>
        </p:blipFill>
        <p:spPr bwMode="auto">
          <a:xfrm>
            <a:off x="5943600" y="1083796"/>
            <a:ext cx="2743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9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3CF9A5-B5FB-237E-622E-EB69B0EA9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F579-26A8-2115-C23A-C3A5A8BD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Dangers of Hypocrisy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C61DC-828E-27AA-8333-4E5B248FA70A}"/>
              </a:ext>
            </a:extLst>
          </p:cNvPr>
          <p:cNvSpPr txBox="1"/>
          <p:nvPr/>
        </p:nvSpPr>
        <p:spPr>
          <a:xfrm>
            <a:off x="609600" y="1295400"/>
            <a:ext cx="8153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Hypocrisy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hardens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the heart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400" b="1" i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Hypocrisy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creeps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in quietly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&amp; settles in like a weed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A very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dangerous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hidden 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Only the Lord can weed it out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Hypocrisy prevents me from repenting!</a:t>
            </a:r>
          </a:p>
        </p:txBody>
      </p:sp>
      <p:pic>
        <p:nvPicPr>
          <p:cNvPr id="5" name="Picture 2" descr="The Hypocrisy of the Pharisees - Matthew 23 - Reading Acts">
            <a:extLst>
              <a:ext uri="{FF2B5EF4-FFF2-40B4-BE49-F238E27FC236}">
                <a16:creationId xmlns:a16="http://schemas.microsoft.com/office/drawing/2014/main" id="{8DF4A6C6-D432-30BF-9FD5-DDFB7CB9BB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 r="16531"/>
          <a:stretch>
            <a:fillRect/>
          </a:stretch>
        </p:blipFill>
        <p:spPr bwMode="auto">
          <a:xfrm>
            <a:off x="5943600" y="1083796"/>
            <a:ext cx="2743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8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1052EB-AE62-9EE2-77C0-4D2EE40E2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2D3A9C-E852-3F8F-43EC-DA32DF7E9C6F}"/>
              </a:ext>
            </a:extLst>
          </p:cNvPr>
          <p:cNvSpPr/>
          <p:nvPr/>
        </p:nvSpPr>
        <p:spPr>
          <a:xfrm>
            <a:off x="4419600" y="4800600"/>
            <a:ext cx="4495800" cy="1524000"/>
          </a:xfrm>
          <a:prstGeom prst="round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FE0FF-31ED-9A5D-88F3-099AADDF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71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Integrity</a:t>
            </a:r>
            <a:r>
              <a:rPr lang="en-CA" b="1" dirty="0">
                <a:solidFill>
                  <a:srgbClr val="00B0F0"/>
                </a:solidFill>
              </a:rPr>
              <a:t>  </a:t>
            </a:r>
            <a:r>
              <a:rPr lang="en-CA" b="1" dirty="0">
                <a:solidFill>
                  <a:schemeClr val="bg1"/>
                </a:solidFill>
              </a:rPr>
              <a:t> </a:t>
            </a:r>
            <a:r>
              <a:rPr lang="en-CA" b="1" dirty="0">
                <a:solidFill>
                  <a:schemeClr val="bg1">
                    <a:lumMod val="75000"/>
                  </a:schemeClr>
                </a:solidFill>
              </a:rPr>
              <a:t>vs</a:t>
            </a:r>
            <a:r>
              <a:rPr lang="en-CA" b="1" dirty="0">
                <a:solidFill>
                  <a:schemeClr val="bg1"/>
                </a:solidFill>
              </a:rPr>
              <a:t>   </a:t>
            </a:r>
            <a:r>
              <a:rPr lang="en-C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Hypocrisy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9A6F4B-8233-19E4-AB5D-F4FC6F1D1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8834"/>
            <a:ext cx="4038600" cy="3352800"/>
          </a:xfrm>
        </p:spPr>
        <p:txBody>
          <a:bodyPr>
            <a:normAutofit/>
          </a:bodyPr>
          <a:lstStyle/>
          <a:p>
            <a:pPr marL="180975" indent="-180975">
              <a:buClr>
                <a:schemeClr val="accent5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judge </a:t>
            </a:r>
            <a:r>
              <a:rPr lang="en-C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yourself</a:t>
            </a:r>
          </a:p>
          <a:p>
            <a:pPr marL="180975" indent="-180975">
              <a:buClr>
                <a:schemeClr val="accent5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</a:t>
            </a:r>
            <a:r>
              <a:rPr lang="en-C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try &amp; work 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to be good</a:t>
            </a:r>
          </a:p>
          <a:p>
            <a:pPr marL="180975" indent="-180975">
              <a:buClr>
                <a:schemeClr val="accent5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</a:t>
            </a:r>
            <a:r>
              <a:rPr lang="en-C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know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yourself</a:t>
            </a:r>
          </a:p>
          <a:p>
            <a:pPr marL="180975" indent="-180975">
              <a:buClr>
                <a:schemeClr val="accent5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seek to </a:t>
            </a:r>
            <a:r>
              <a:rPr lang="en-C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please God</a:t>
            </a:r>
          </a:p>
          <a:p>
            <a:pPr marL="180975" indent="-180975">
              <a:buClr>
                <a:schemeClr val="accent5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</a:t>
            </a:r>
            <a:r>
              <a:rPr lang="en-C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practice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what you preach</a:t>
            </a:r>
          </a:p>
          <a:p>
            <a:pPr marL="180975" indent="-180975">
              <a:buClr>
                <a:schemeClr val="accent5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</a:t>
            </a:r>
            <a:r>
              <a:rPr lang="en-C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genuinely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want to change and become better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A1CD2-7764-404C-3D5C-C5C8BE7B2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48834"/>
            <a:ext cx="4038600" cy="3352800"/>
          </a:xfrm>
        </p:spPr>
        <p:txBody>
          <a:bodyPr>
            <a:normAutofit/>
          </a:bodyPr>
          <a:lstStyle/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judge &amp; condemn </a:t>
            </a:r>
            <a:r>
              <a:rPr lang="en-CA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others</a:t>
            </a:r>
          </a:p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</a:t>
            </a:r>
            <a:r>
              <a:rPr lang="en-CA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pretend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to be good</a:t>
            </a:r>
          </a:p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</a:t>
            </a:r>
            <a:r>
              <a:rPr lang="en-CA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fool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yourself</a:t>
            </a:r>
          </a:p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seek </a:t>
            </a:r>
            <a:r>
              <a:rPr lang="en-CA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others’ praise</a:t>
            </a:r>
          </a:p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preach “</a:t>
            </a:r>
            <a:r>
              <a:rPr lang="en-CA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down to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” others</a:t>
            </a:r>
          </a:p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You convince yourself that you are </a:t>
            </a:r>
            <a:r>
              <a:rPr lang="en-CA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already righteous</a:t>
            </a:r>
          </a:p>
        </p:txBody>
      </p:sp>
      <p:pic>
        <p:nvPicPr>
          <p:cNvPr id="7" name="Picture 2" descr="Biblical story of a sinner anointing Jesus' feet">
            <a:extLst>
              <a:ext uri="{FF2B5EF4-FFF2-40B4-BE49-F238E27FC236}">
                <a16:creationId xmlns:a16="http://schemas.microsoft.com/office/drawing/2014/main" id="{440ABAF3-4A95-6FB3-9AAC-0C5EF1733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0" r="995"/>
          <a:stretch>
            <a:fillRect/>
          </a:stretch>
        </p:blipFill>
        <p:spPr bwMode="auto">
          <a:xfrm>
            <a:off x="1295400" y="4517216"/>
            <a:ext cx="2011197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2155B7-C3DC-B9A3-8C0B-DB38DC458F21}"/>
              </a:ext>
            </a:extLst>
          </p:cNvPr>
          <p:cNvSpPr txBox="1"/>
          <p:nvPr/>
        </p:nvSpPr>
        <p:spPr>
          <a:xfrm>
            <a:off x="4343400" y="4884197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“Those who are well have no need of a physician, but those who are sick.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did not come to call the righteous,</a:t>
            </a:r>
            <a:b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sinners, to repentance.”</a:t>
            </a:r>
            <a:endParaRPr lang="en-C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0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build="p"/>
      <p:bldP spid="6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9527C8-45A7-0403-66C7-C65D7BAE8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76FB-C554-8119-D626-7EFB4183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Hypocrisy </a:t>
            </a:r>
            <a:r>
              <a:rPr lang="en-C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has many 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“cousins”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9094B-DB89-CBCC-7EF4-B91AB352D4B8}"/>
              </a:ext>
            </a:extLst>
          </p:cNvPr>
          <p:cNvSpPr txBox="1"/>
          <p:nvPr/>
        </p:nvSpPr>
        <p:spPr>
          <a:xfrm>
            <a:off x="609600" y="1295400"/>
            <a:ext cx="4343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The sin of Pride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Judging &amp; Condemning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Anger, Hatred, Lacking Peace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Self-righteousness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Spiritual Blindness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Spiritual Lukewarmness</a:t>
            </a:r>
            <a:b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…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Hypocrisy leads to a </a:t>
            </a:r>
            <a:b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shallow and fruitless life!</a:t>
            </a:r>
          </a:p>
        </p:txBody>
      </p:sp>
      <p:pic>
        <p:nvPicPr>
          <p:cNvPr id="5" name="Picture 2" descr="The Hypocrisy of the Pharisees - Matthew 23 - Reading Acts">
            <a:extLst>
              <a:ext uri="{FF2B5EF4-FFF2-40B4-BE49-F238E27FC236}">
                <a16:creationId xmlns:a16="http://schemas.microsoft.com/office/drawing/2014/main" id="{A3F12B89-529D-8B03-BE66-CC229949F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89038"/>
            <a:ext cx="4387730" cy="2481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ow Some Fruit–Don't Wither">
            <a:extLst>
              <a:ext uri="{FF2B5EF4-FFF2-40B4-BE49-F238E27FC236}">
                <a16:creationId xmlns:a16="http://schemas.microsoft.com/office/drawing/2014/main" id="{1A1BB406-E98E-D793-2F7C-4EDAAE97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28956"/>
            <a:ext cx="3186954" cy="1716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F3FBC7-1F9E-2119-39F5-B9E22877C9CE}"/>
              </a:ext>
            </a:extLst>
          </p:cNvPr>
          <p:cNvSpPr txBox="1"/>
          <p:nvPr/>
        </p:nvSpPr>
        <p:spPr>
          <a:xfrm>
            <a:off x="990600" y="6075530"/>
            <a:ext cx="579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“Let no one eat fruit from you ever again!”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32506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A46154-4359-E979-00E0-E97B76219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A3590-AAB5-D5EB-51F8-AC84A28E9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275422"/>
            <a:ext cx="8696325" cy="61444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i="1" dirty="0">
                <a:solidFill>
                  <a:schemeClr val="bg1">
                    <a:lumMod val="95000"/>
                  </a:schemeClr>
                </a:solidFill>
                <a:effectLst/>
                <a:latin typeface="system-ui"/>
              </a:rPr>
              <a:t>“Because you say,</a:t>
            </a:r>
            <a:br>
              <a:rPr lang="en-US" sz="5400" i="1" dirty="0">
                <a:solidFill>
                  <a:schemeClr val="bg1">
                    <a:lumMod val="95000"/>
                  </a:schemeClr>
                </a:solidFill>
                <a:effectLst/>
                <a:latin typeface="system-ui"/>
              </a:rPr>
            </a:br>
            <a:r>
              <a:rPr lang="en-US" sz="5400" i="1" dirty="0">
                <a:solidFill>
                  <a:schemeClr val="bg1">
                    <a:lumMod val="95000"/>
                  </a:schemeClr>
                </a:solidFill>
                <a:effectLst/>
                <a:latin typeface="system-ui"/>
              </a:rPr>
              <a:t>‘I am rich, have become wealthy, and have need of nothing’—and do not know that you are </a:t>
            </a:r>
            <a:r>
              <a:rPr lang="en-US" sz="5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ystem-ui"/>
              </a:rPr>
              <a:t>wretched</a:t>
            </a:r>
            <a:r>
              <a:rPr lang="en-US" sz="5400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ystem-ui"/>
              </a:rPr>
              <a:t>, </a:t>
            </a:r>
            <a:r>
              <a:rPr lang="en-US" sz="5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ystem-ui"/>
              </a:rPr>
              <a:t>miserable</a:t>
            </a:r>
            <a:r>
              <a:rPr lang="en-US" sz="5400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ystem-ui"/>
              </a:rPr>
              <a:t>, </a:t>
            </a:r>
            <a:r>
              <a:rPr lang="en-US" sz="5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ystem-ui"/>
              </a:rPr>
              <a:t>poor</a:t>
            </a:r>
            <a:r>
              <a:rPr lang="en-US" sz="5400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ystem-ui"/>
              </a:rPr>
              <a:t>, </a:t>
            </a:r>
            <a:r>
              <a:rPr lang="en-US" sz="5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ystem-ui"/>
              </a:rPr>
              <a:t>blind</a:t>
            </a:r>
            <a:r>
              <a:rPr lang="en-US" sz="5400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ystem-ui"/>
              </a:rPr>
              <a:t>, and </a:t>
            </a:r>
            <a:r>
              <a:rPr lang="en-US" sz="5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ystem-ui"/>
              </a:rPr>
              <a:t>naked</a:t>
            </a:r>
            <a:r>
              <a:rPr lang="en-US" sz="5400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ystem-ui"/>
              </a:rPr>
              <a:t>”</a:t>
            </a:r>
          </a:p>
          <a:p>
            <a:pPr marL="0" indent="0" algn="ctr">
              <a:buNone/>
            </a:pPr>
            <a:endParaRPr lang="en-US" sz="5400" i="1" dirty="0">
              <a:solidFill>
                <a:schemeClr val="bg1">
                  <a:lumMod val="95000"/>
                </a:schemeClr>
              </a:solidFill>
              <a:latin typeface="system-ui"/>
            </a:endParaRPr>
          </a:p>
          <a:p>
            <a:pPr marL="0" indent="0" algn="r"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system-ui"/>
              </a:rPr>
              <a:t> Revelation 3:17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  <a:latin typeface="system-ui"/>
              </a:rPr>
            </a:b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system-ui"/>
              </a:rPr>
              <a:t>to the Angel of the</a:t>
            </a:r>
            <a:br>
              <a:rPr lang="en-US" sz="2400" i="1" dirty="0">
                <a:solidFill>
                  <a:schemeClr val="bg1">
                    <a:lumMod val="50000"/>
                  </a:schemeClr>
                </a:solidFill>
                <a:latin typeface="system-ui"/>
              </a:rPr>
            </a:b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system-ui"/>
              </a:rPr>
              <a:t>Church of Laodicea</a:t>
            </a:r>
            <a:endParaRPr lang="en-CA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1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5504E0-39A0-FADF-C100-BEE695D17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6148-136C-5114-18A1-3869AE55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71"/>
            <a:ext cx="8229600" cy="1143000"/>
          </a:xfrm>
        </p:spPr>
        <p:txBody>
          <a:bodyPr/>
          <a:lstStyle/>
          <a:p>
            <a:r>
              <a:rPr lang="en-CA" b="1" i="1" dirty="0">
                <a:solidFill>
                  <a:schemeClr val="bg1">
                    <a:lumMod val="85000"/>
                  </a:schemeClr>
                </a:solidFill>
              </a:rPr>
              <a:t>Wisely focus </a:t>
            </a:r>
            <a:r>
              <a:rPr lang="en-CA" i="1" dirty="0">
                <a:solidFill>
                  <a:schemeClr val="bg1">
                    <a:lumMod val="85000"/>
                  </a:schemeClr>
                </a:solidFill>
              </a:rPr>
              <a:t>our</a:t>
            </a:r>
            <a:r>
              <a:rPr lang="en-CA" b="1" i="1" dirty="0">
                <a:solidFill>
                  <a:schemeClr val="bg1">
                    <a:lumMod val="85000"/>
                  </a:schemeClr>
                </a:solidFill>
              </a:rPr>
              <a:t> effort </a:t>
            </a:r>
            <a:r>
              <a:rPr lang="en-CA" i="1" dirty="0">
                <a:solidFill>
                  <a:schemeClr val="bg1">
                    <a:lumMod val="85000"/>
                  </a:schemeClr>
                </a:solidFill>
              </a:rPr>
              <a:t>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6124B1-638C-8D5E-951F-903B4D2D5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48834"/>
            <a:ext cx="4038600" cy="632366"/>
          </a:xfrm>
        </p:spPr>
        <p:txBody>
          <a:bodyPr>
            <a:normAutofit/>
          </a:bodyPr>
          <a:lstStyle/>
          <a:p>
            <a:pPr marL="0" indent="0" algn="r">
              <a:buClr>
                <a:schemeClr val="accent5">
                  <a:lumMod val="40000"/>
                  <a:lumOff val="60000"/>
                </a:schemeClr>
              </a:buClr>
              <a:buNone/>
            </a:pPr>
            <a:r>
              <a:rPr lang="en-CA" sz="24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on </a:t>
            </a:r>
            <a:r>
              <a:rPr lang="en-CA" sz="24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trying</a:t>
            </a:r>
            <a:r>
              <a:rPr lang="en-CA" sz="24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to become better,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4B58E-C25E-A010-8F3E-25A81DEF1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348834"/>
            <a:ext cx="4191000" cy="632366"/>
          </a:xfrm>
        </p:spPr>
        <p:txBody>
          <a:bodyPr>
            <a:normAutofit/>
          </a:bodyPr>
          <a:lstStyle/>
          <a:p>
            <a:pPr marL="0" indent="0">
              <a:buClr>
                <a:schemeClr val="accent6">
                  <a:lumMod val="40000"/>
                  <a:lumOff val="60000"/>
                </a:schemeClr>
              </a:buClr>
              <a:buNone/>
            </a:pPr>
            <a:r>
              <a:rPr lang="en-CA" sz="2400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not</a:t>
            </a:r>
            <a:r>
              <a:rPr lang="en-CA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CA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pretending</a:t>
            </a:r>
            <a:r>
              <a:rPr lang="en-CA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to be righteous!</a:t>
            </a:r>
            <a:endParaRPr lang="en-CA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115361-DE98-6980-64E7-B5DDF1810440}"/>
              </a:ext>
            </a:extLst>
          </p:cNvPr>
          <p:cNvGrpSpPr/>
          <p:nvPr/>
        </p:nvGrpSpPr>
        <p:grpSpPr>
          <a:xfrm>
            <a:off x="1087060" y="4480466"/>
            <a:ext cx="7014137" cy="2057400"/>
            <a:chOff x="4343400" y="4800600"/>
            <a:chExt cx="4572000" cy="1524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49F761B-7FE4-BA77-2EF4-B418D3C37CA3}"/>
                </a:ext>
              </a:extLst>
            </p:cNvPr>
            <p:cNvSpPr/>
            <p:nvPr/>
          </p:nvSpPr>
          <p:spPr>
            <a:xfrm>
              <a:off x="4419600" y="4800600"/>
              <a:ext cx="4495800" cy="1524000"/>
            </a:xfrm>
            <a:prstGeom prst="round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6D481D-99A1-522F-C808-D0A7D8834BF2}"/>
                </a:ext>
              </a:extLst>
            </p:cNvPr>
            <p:cNvSpPr txBox="1"/>
            <p:nvPr/>
          </p:nvSpPr>
          <p:spPr>
            <a:xfrm>
              <a:off x="4343400" y="4884197"/>
              <a:ext cx="4572000" cy="1162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“Those who are well have no need of a physician,</a:t>
              </a:r>
              <a:br>
                <a:rPr lang="en-US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but those who are sick.</a:t>
              </a:r>
            </a:p>
            <a:p>
              <a:pPr algn="ctr"/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did not come to call the righteous,</a:t>
              </a:r>
              <a:b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but sinners, to repentance.”</a:t>
              </a:r>
              <a:endParaRPr lang="en-C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36A001-344D-6D53-A0D4-0668E2B1966C}"/>
              </a:ext>
            </a:extLst>
          </p:cNvPr>
          <p:cNvGrpSpPr/>
          <p:nvPr/>
        </p:nvGrpSpPr>
        <p:grpSpPr>
          <a:xfrm>
            <a:off x="1013415" y="1693633"/>
            <a:ext cx="3000440" cy="2671820"/>
            <a:chOff x="1013415" y="1693633"/>
            <a:chExt cx="3000440" cy="2671820"/>
          </a:xfrm>
        </p:grpSpPr>
        <p:pic>
          <p:nvPicPr>
            <p:cNvPr id="7" name="Picture 2" descr="Biblical story of a sinner anointing Jesus' feet">
              <a:extLst>
                <a:ext uri="{FF2B5EF4-FFF2-40B4-BE49-F238E27FC236}">
                  <a16:creationId xmlns:a16="http://schemas.microsoft.com/office/drawing/2014/main" id="{33C3EC01-14C3-8C80-4C0F-4F7B392460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30" r="995"/>
            <a:stretch>
              <a:fillRect/>
            </a:stretch>
          </p:blipFill>
          <p:spPr bwMode="auto">
            <a:xfrm>
              <a:off x="1344734" y="1693633"/>
              <a:ext cx="2262899" cy="23148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1,400+ Upward Spiral Stock Illustrations, Royalty-Free Vector Graphics &amp;  Clip Art - iStock | Growth concept, Spiral galaxy">
              <a:extLst>
                <a:ext uri="{FF2B5EF4-FFF2-40B4-BE49-F238E27FC236}">
                  <a16:creationId xmlns:a16="http://schemas.microsoft.com/office/drawing/2014/main" id="{0F73ED22-724A-4832-8886-E0652887C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415" y="3247736"/>
              <a:ext cx="970702" cy="970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03AEC431-24A9-3D93-6483-E47B3C947025}"/>
                </a:ext>
              </a:extLst>
            </p:cNvPr>
            <p:cNvSpPr txBox="1">
              <a:spLocks/>
            </p:cNvSpPr>
            <p:nvPr/>
          </p:nvSpPr>
          <p:spPr>
            <a:xfrm>
              <a:off x="1382059" y="3733087"/>
              <a:ext cx="2631796" cy="6323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accent5">
                    <a:lumMod val="40000"/>
                    <a:lumOff val="60000"/>
                  </a:schemeClr>
                </a:buClr>
                <a:buFont typeface="Arial" panose="020B0604020202020204" pitchFamily="34" charset="0"/>
                <a:buNone/>
              </a:pPr>
              <a:r>
                <a:rPr lang="en-CA" i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Brush Script MT" panose="03060802040406070304" pitchFamily="66" charset="0"/>
                </a:rPr>
                <a:t>Repentance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0BF0EF-34C3-E6EF-8549-3A7771D1DA69}"/>
              </a:ext>
            </a:extLst>
          </p:cNvPr>
          <p:cNvGrpSpPr/>
          <p:nvPr/>
        </p:nvGrpSpPr>
        <p:grpSpPr>
          <a:xfrm>
            <a:off x="5130147" y="1730220"/>
            <a:ext cx="3006721" cy="2619232"/>
            <a:chOff x="5198954" y="1746221"/>
            <a:chExt cx="3006721" cy="2619232"/>
          </a:xfrm>
        </p:grpSpPr>
        <p:pic>
          <p:nvPicPr>
            <p:cNvPr id="8" name="Picture 2" descr="The Hypocrisy of the Pharisees - Matthew 23 - Reading Acts">
              <a:extLst>
                <a:ext uri="{FF2B5EF4-FFF2-40B4-BE49-F238E27FC236}">
                  <a16:creationId xmlns:a16="http://schemas.microsoft.com/office/drawing/2014/main" id="{A651452E-C8A0-002A-A754-79566D4A93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4" r="16531"/>
            <a:stretch>
              <a:fillRect/>
            </a:stretch>
          </p:blipFill>
          <p:spPr bwMode="auto">
            <a:xfrm>
              <a:off x="5434667" y="1746221"/>
              <a:ext cx="2389239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12,800+ Spiral Down Stock Photos, Pictures &amp; Royalty-Free Images - iStock | Spiral  up, Spiral out of control, Downward">
              <a:extLst>
                <a:ext uri="{FF2B5EF4-FFF2-40B4-BE49-F238E27FC236}">
                  <a16:creationId xmlns:a16="http://schemas.microsoft.com/office/drawing/2014/main" id="{3AD48C5F-C45E-B5D9-FFC2-543630EB6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275" y="3257194"/>
              <a:ext cx="914400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ontent Placeholder 4">
              <a:extLst>
                <a:ext uri="{FF2B5EF4-FFF2-40B4-BE49-F238E27FC236}">
                  <a16:creationId xmlns:a16="http://schemas.microsoft.com/office/drawing/2014/main" id="{BBC9ABE9-AA97-86A8-73D3-63C9DB481DB9}"/>
                </a:ext>
              </a:extLst>
            </p:cNvPr>
            <p:cNvSpPr txBox="1">
              <a:spLocks/>
            </p:cNvSpPr>
            <p:nvPr/>
          </p:nvSpPr>
          <p:spPr>
            <a:xfrm>
              <a:off x="5198954" y="3733087"/>
              <a:ext cx="2631796" cy="6323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accent5">
                    <a:lumMod val="40000"/>
                    <a:lumOff val="60000"/>
                  </a:schemeClr>
                </a:buClr>
                <a:buFont typeface="Arial" panose="020B0604020202020204" pitchFamily="34" charset="0"/>
                <a:buNone/>
              </a:pPr>
              <a:r>
                <a:rPr lang="en-CA" i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Brush Script MT" panose="03060802040406070304" pitchFamily="66" charset="0"/>
                </a:rPr>
                <a:t>Hypocrisy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4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0BB15-A3E1-36B0-0B2A-6E143444B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73D7-5528-8037-A54C-5C6ED151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Integrity and its “cousins”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2F10C-415E-312F-A8AC-A594C7518ACA}"/>
              </a:ext>
            </a:extLst>
          </p:cNvPr>
          <p:cNvSpPr txBox="1"/>
          <p:nvPr/>
        </p:nvSpPr>
        <p:spPr>
          <a:xfrm>
            <a:off x="609600" y="1295400"/>
            <a:ext cx="5029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Self-examination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Humility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&amp;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Honesty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Continual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Repentance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Courage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to do what is right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Courage to ask for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God’s help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Coming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Closer &amp; Closer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to the Lord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…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Integrity leads to an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authentic &amp; fruitful life!</a:t>
            </a:r>
          </a:p>
          <a:p>
            <a:pPr>
              <a:buNone/>
            </a:pP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endParaRPr lang="en-CA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E5722-FE71-3D23-F351-5E3A9F6BD5A2}"/>
              </a:ext>
            </a:extLst>
          </p:cNvPr>
          <p:cNvSpPr txBox="1"/>
          <p:nvPr/>
        </p:nvSpPr>
        <p:spPr>
          <a:xfrm>
            <a:off x="990600" y="6075530"/>
            <a:ext cx="579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85000"/>
                  </a:schemeClr>
                </a:solidFill>
              </a:rPr>
              <a:t>“A good tree is known by its fruit.”</a:t>
            </a:r>
            <a:endParaRPr lang="en-CA" sz="24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6" descr="A Tree is Know by Its Fruit – Lambchow">
            <a:extLst>
              <a:ext uri="{FF2B5EF4-FFF2-40B4-BE49-F238E27FC236}">
                <a16:creationId xmlns:a16="http://schemas.microsoft.com/office/drawing/2014/main" id="{EEEF3162-B206-0B56-C8C6-B965E795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97" y="4209106"/>
            <a:ext cx="2804017" cy="186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iblical story of a sinner anointing Jesus' feet">
            <a:extLst>
              <a:ext uri="{FF2B5EF4-FFF2-40B4-BE49-F238E27FC236}">
                <a16:creationId xmlns:a16="http://schemas.microsoft.com/office/drawing/2014/main" id="{A47FBD11-0A77-E25F-ACBD-E517EB831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0" r="995"/>
          <a:stretch>
            <a:fillRect/>
          </a:stretch>
        </p:blipFill>
        <p:spPr bwMode="auto">
          <a:xfrm>
            <a:off x="3723892" y="4210212"/>
            <a:ext cx="1888443" cy="193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75E1A4D9-040D-9317-AE9C-1D692AE3D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89038"/>
            <a:ext cx="3321491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120DD8-6531-24C9-3113-2BCA86B35EAD}"/>
              </a:ext>
            </a:extLst>
          </p:cNvPr>
          <p:cNvSpPr txBox="1">
            <a:spLocks/>
          </p:cNvSpPr>
          <p:nvPr/>
        </p:nvSpPr>
        <p:spPr>
          <a:xfrm>
            <a:off x="5894775" y="61722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i="1" dirty="0">
                <a:solidFill>
                  <a:srgbClr val="FFC000"/>
                </a:solidFill>
              </a:rPr>
              <a:t>Do I want a fruitful life in Christ?</a:t>
            </a:r>
          </a:p>
        </p:txBody>
      </p:sp>
    </p:spTree>
    <p:extLst>
      <p:ext uri="{BB962C8B-B14F-4D97-AF65-F5344CB8AC3E}">
        <p14:creationId xmlns:p14="http://schemas.microsoft.com/office/powerpoint/2010/main" val="23728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BA61F6-AE26-C5CC-5037-A7A1D4637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5078-2B2E-6997-B464-6277BFA7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r>
              <a:rPr lang="en-CA" b="1" i="1" dirty="0">
                <a:solidFill>
                  <a:srgbClr val="FFC000"/>
                </a:solidFill>
              </a:rPr>
              <a:t>Do I want a fruitful life?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C8D549C-4101-C70C-47BD-676885E2A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0638"/>
            <a:ext cx="59436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7562DF-32CD-C9F2-74D9-E4B485D5324B}"/>
              </a:ext>
            </a:extLst>
          </p:cNvPr>
          <p:cNvCxnSpPr/>
          <p:nvPr/>
        </p:nvCxnSpPr>
        <p:spPr>
          <a:xfrm>
            <a:off x="1676400" y="5486400"/>
            <a:ext cx="20574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2C99357-6236-5FAA-ECBE-DB9E82227A2E}"/>
              </a:ext>
            </a:extLst>
          </p:cNvPr>
          <p:cNvSpPr txBox="1">
            <a:spLocks/>
          </p:cNvSpPr>
          <p:nvPr/>
        </p:nvSpPr>
        <p:spPr>
          <a:xfrm>
            <a:off x="5894775" y="61722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i="1" dirty="0">
                <a:solidFill>
                  <a:srgbClr val="FFC000"/>
                </a:solidFill>
              </a:rPr>
              <a:t>Do I realize that I need healing?</a:t>
            </a:r>
          </a:p>
        </p:txBody>
      </p:sp>
    </p:spTree>
    <p:extLst>
      <p:ext uri="{BB962C8B-B14F-4D97-AF65-F5344CB8AC3E}">
        <p14:creationId xmlns:p14="http://schemas.microsoft.com/office/powerpoint/2010/main" val="315231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F86AF7-D6FF-FDD3-98A5-12B5985A4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FF56-8DB6-EF2C-5DD1-D0C77ADB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CA" b="1" i="1" dirty="0">
                <a:solidFill>
                  <a:srgbClr val="FFC000"/>
                </a:solidFill>
              </a:rPr>
              <a:t>Do I need healing?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D9F3A-9574-F27A-E2EA-64D72A9B55E7}"/>
              </a:ext>
            </a:extLst>
          </p:cNvPr>
          <p:cNvSpPr txBox="1"/>
          <p:nvPr/>
        </p:nvSpPr>
        <p:spPr>
          <a:xfrm>
            <a:off x="609600" y="1295400"/>
            <a:ext cx="8153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Seek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healing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from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the One true Physician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Seek to be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saved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by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the Only true Saviour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Seek to be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forgiven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by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the One who paid the price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Seek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comfort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at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the feet of Him who truly loves you</a:t>
            </a:r>
            <a:endParaRPr lang="en-C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6A26620D-C4E9-2904-3A90-488CF676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89038"/>
            <a:ext cx="3321491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blical story of a sinner anointing Jesus' feet">
            <a:extLst>
              <a:ext uri="{FF2B5EF4-FFF2-40B4-BE49-F238E27FC236}">
                <a16:creationId xmlns:a16="http://schemas.microsoft.com/office/drawing/2014/main" id="{CE160688-D977-B293-0499-83F774784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0" r="995"/>
          <a:stretch>
            <a:fillRect/>
          </a:stretch>
        </p:blipFill>
        <p:spPr bwMode="auto">
          <a:xfrm>
            <a:off x="4876800" y="2699625"/>
            <a:ext cx="1888443" cy="193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204322-9861-FF57-1ADC-C5E0562D3FD8}"/>
              </a:ext>
            </a:extLst>
          </p:cNvPr>
          <p:cNvSpPr txBox="1">
            <a:spLocks/>
          </p:cNvSpPr>
          <p:nvPr/>
        </p:nvSpPr>
        <p:spPr>
          <a:xfrm>
            <a:off x="5894775" y="61722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i="1" dirty="0">
                <a:solidFill>
                  <a:srgbClr val="FFC000"/>
                </a:solidFill>
              </a:rPr>
              <a:t>His arms are open for you &amp; me!</a:t>
            </a:r>
          </a:p>
        </p:txBody>
      </p:sp>
    </p:spTree>
    <p:extLst>
      <p:ext uri="{BB962C8B-B14F-4D97-AF65-F5344CB8AC3E}">
        <p14:creationId xmlns:p14="http://schemas.microsoft.com/office/powerpoint/2010/main" val="412934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9C739-8E25-4611-0156-2D619803B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D9BD-AE7A-94FE-1D85-2CF7C640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CA" b="1" i="1" dirty="0">
                <a:solidFill>
                  <a:srgbClr val="FFC000"/>
                </a:solidFill>
              </a:rPr>
              <a:t>A call to action!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0430C5-2449-6F69-B280-A16DC240E311}"/>
              </a:ext>
            </a:extLst>
          </p:cNvPr>
          <p:cNvSpPr txBox="1"/>
          <p:nvPr/>
        </p:nvSpPr>
        <p:spPr>
          <a:xfrm>
            <a:off x="381000" y="1295400"/>
            <a:ext cx="4267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We have 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Healer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,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Helper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, 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Saviour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Do </a:t>
            </a:r>
            <a:r>
              <a:rPr lang="en-US" sz="2400" b="1" i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waste time and effort convincing others or yourself that it's “all good”</a:t>
            </a:r>
            <a:b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(AVOID HYPOCRISY)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Instead seek to have integrity and run to Him who alone IS all Good.</a:t>
            </a:r>
            <a:br>
              <a:rPr lang="en-US" sz="24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(INTEGRITY IN CHRIST)</a:t>
            </a:r>
          </a:p>
          <a:p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endParaRPr lang="en-C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3C1F6908-A405-3EE7-1ABD-C7484B2C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89038"/>
            <a:ext cx="3321491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blical story of a sinner anointing Jesus' feet">
            <a:extLst>
              <a:ext uri="{FF2B5EF4-FFF2-40B4-BE49-F238E27FC236}">
                <a16:creationId xmlns:a16="http://schemas.microsoft.com/office/drawing/2014/main" id="{1BFBBC64-AADA-3108-F27C-0460AF3AF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0" r="995"/>
          <a:stretch>
            <a:fillRect/>
          </a:stretch>
        </p:blipFill>
        <p:spPr bwMode="auto">
          <a:xfrm>
            <a:off x="4648200" y="4038600"/>
            <a:ext cx="1888443" cy="193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79881FE-51D1-3EC9-B28C-63AD709F2B8C}"/>
              </a:ext>
            </a:extLst>
          </p:cNvPr>
          <p:cNvSpPr txBox="1">
            <a:spLocks/>
          </p:cNvSpPr>
          <p:nvPr/>
        </p:nvSpPr>
        <p:spPr>
          <a:xfrm>
            <a:off x="5894775" y="61722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i="1" dirty="0">
                <a:solidFill>
                  <a:srgbClr val="FFC000"/>
                </a:solidFill>
              </a:rPr>
              <a:t>Thine is the Power!</a:t>
            </a:r>
          </a:p>
        </p:txBody>
      </p:sp>
    </p:spTree>
    <p:extLst>
      <p:ext uri="{BB962C8B-B14F-4D97-AF65-F5344CB8AC3E}">
        <p14:creationId xmlns:p14="http://schemas.microsoft.com/office/powerpoint/2010/main" val="134564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534A0E-171F-6080-87D2-EACE82C5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2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bg1">
                    <a:lumMod val="95000"/>
                  </a:schemeClr>
                </a:solidFill>
              </a:rPr>
              <a:t>A good tree is known by its fruit</a:t>
            </a:r>
          </a:p>
        </p:txBody>
      </p:sp>
      <p:pic>
        <p:nvPicPr>
          <p:cNvPr id="4102" name="Picture 6" descr="A Tree is Know by Its Fruit – Lambchow">
            <a:extLst>
              <a:ext uri="{FF2B5EF4-FFF2-40B4-BE49-F238E27FC236}">
                <a16:creationId xmlns:a16="http://schemas.microsoft.com/office/drawing/2014/main" id="{B5093274-BB4A-5C2A-71AC-39B0BA7D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3" y="1153495"/>
            <a:ext cx="7741634" cy="515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14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FBF8E-D8CB-BC4A-0F9D-49A06A34F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BEFD-9E7E-C083-58F3-92F89114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492"/>
            <a:ext cx="7886700" cy="1043544"/>
          </a:xfrm>
        </p:spPr>
        <p:txBody>
          <a:bodyPr/>
          <a:lstStyle/>
          <a:p>
            <a:r>
              <a:rPr lang="en-CA" dirty="0">
                <a:latin typeface="Brush Script MT" panose="03060802040406070304" pitchFamily="66" charset="0"/>
              </a:rPr>
              <a:t>Choose one…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A0C5-F1E2-BF4F-EA01-C4A6E7A5A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478" y="1190365"/>
            <a:ext cx="6482369" cy="5333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600" b="1" u="sng" dirty="0">
                <a:solidFill>
                  <a:srgbClr val="0070C0"/>
                </a:solidFill>
              </a:rPr>
              <a:t>REPENTANCE</a:t>
            </a:r>
            <a:br>
              <a:rPr lang="en-CA" sz="3600" b="1" dirty="0">
                <a:solidFill>
                  <a:srgbClr val="0070C0"/>
                </a:solidFill>
              </a:rPr>
            </a:br>
            <a:r>
              <a:rPr lang="en-CA" sz="3600" i="1" dirty="0">
                <a:solidFill>
                  <a:schemeClr val="bg1">
                    <a:lumMod val="50000"/>
                  </a:schemeClr>
                </a:solidFill>
              </a:rPr>
              <a:t>Upward spiral</a:t>
            </a:r>
            <a:br>
              <a:rPr lang="en-CA" sz="3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CA" sz="3600" i="1" dirty="0">
                <a:solidFill>
                  <a:schemeClr val="bg1">
                    <a:lumMod val="50000"/>
                  </a:schemeClr>
                </a:solidFill>
              </a:rPr>
              <a:t>leading to salvation and</a:t>
            </a:r>
            <a:br>
              <a:rPr lang="en-CA" sz="3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CA" sz="3600" b="1" i="1" dirty="0">
                <a:solidFill>
                  <a:schemeClr val="bg1">
                    <a:lumMod val="50000"/>
                  </a:schemeClr>
                </a:solidFill>
              </a:rPr>
              <a:t>eternal life</a:t>
            </a:r>
            <a:r>
              <a:rPr lang="en-CA" sz="36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CA" sz="3600" b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CA" sz="3600" b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CA" sz="3600" b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b="1" u="sng" dirty="0">
                <a:solidFill>
                  <a:srgbClr val="C00000"/>
                </a:solidFill>
              </a:rPr>
              <a:t>HYPOCRISY</a:t>
            </a:r>
            <a:br>
              <a:rPr lang="en-CA" sz="3600" b="1" dirty="0">
                <a:solidFill>
                  <a:srgbClr val="C00000"/>
                </a:solidFill>
              </a:rPr>
            </a:br>
            <a:r>
              <a:rPr lang="en-CA" sz="3600" i="1" dirty="0">
                <a:solidFill>
                  <a:schemeClr val="bg1">
                    <a:lumMod val="50000"/>
                  </a:schemeClr>
                </a:solidFill>
              </a:rPr>
              <a:t>Downward spiral of lies</a:t>
            </a:r>
            <a:br>
              <a:rPr lang="en-CA" sz="3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CA" sz="3600" i="1" dirty="0">
                <a:solidFill>
                  <a:schemeClr val="bg1">
                    <a:lumMod val="50000"/>
                  </a:schemeClr>
                </a:solidFill>
              </a:rPr>
              <a:t>leading to </a:t>
            </a:r>
            <a:r>
              <a:rPr lang="en-CA" sz="3600" b="1" i="1" dirty="0">
                <a:solidFill>
                  <a:schemeClr val="bg1">
                    <a:lumMod val="50000"/>
                  </a:schemeClr>
                </a:solidFill>
              </a:rPr>
              <a:t>condemnation</a:t>
            </a:r>
            <a:r>
              <a:rPr lang="en-CA" sz="36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12,800+ Spiral Down Stock Photos, Pictures &amp; Royalty-Free Images - iStock | Spiral  up, Spiral out of control, Downward">
            <a:extLst>
              <a:ext uri="{FF2B5EF4-FFF2-40B4-BE49-F238E27FC236}">
                <a16:creationId xmlns:a16="http://schemas.microsoft.com/office/drawing/2014/main" id="{E66B64BF-667F-F4FA-CA96-4346B8564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39" y="4262580"/>
            <a:ext cx="1639448" cy="163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09C0E7-3EE6-704E-94E1-6E9CEE244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73" y="5902028"/>
            <a:ext cx="1476581" cy="514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F7957-6818-A714-3473-15E3AAE22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88" y="3149064"/>
            <a:ext cx="1609950" cy="466790"/>
          </a:xfrm>
          <a:prstGeom prst="rect">
            <a:avLst/>
          </a:prstGeom>
        </p:spPr>
      </p:pic>
      <p:pic>
        <p:nvPicPr>
          <p:cNvPr id="3076" name="Picture 4" descr="1,400+ Upward Spiral Stock Illustrations, Royalty-Free Vector Graphics &amp;  Clip Art - iStock | Growth concept, Spiral galaxy">
            <a:extLst>
              <a:ext uri="{FF2B5EF4-FFF2-40B4-BE49-F238E27FC236}">
                <a16:creationId xmlns:a16="http://schemas.microsoft.com/office/drawing/2014/main" id="{4B985F74-6BC1-9285-F6F2-7BFD3F69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" y="1530052"/>
            <a:ext cx="1580746" cy="15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194602-BDB3-35BD-495E-90D1F3D89DBE}"/>
              </a:ext>
            </a:extLst>
          </p:cNvPr>
          <p:cNvCxnSpPr/>
          <p:nvPr/>
        </p:nvCxnSpPr>
        <p:spPr>
          <a:xfrm>
            <a:off x="552593" y="3917089"/>
            <a:ext cx="796275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12976B7-BC56-0360-E2CB-BA55080621A3}"/>
              </a:ext>
            </a:extLst>
          </p:cNvPr>
          <p:cNvSpPr/>
          <p:nvPr/>
        </p:nvSpPr>
        <p:spPr>
          <a:xfrm>
            <a:off x="5202195" y="3492286"/>
            <a:ext cx="815546" cy="81554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8ECE94-B46A-86A7-402E-C17F6C854C0F}"/>
              </a:ext>
            </a:extLst>
          </p:cNvPr>
          <p:cNvCxnSpPr/>
          <p:nvPr/>
        </p:nvCxnSpPr>
        <p:spPr>
          <a:xfrm>
            <a:off x="628650" y="1075035"/>
            <a:ext cx="796275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6DA110-AF90-B1DD-04F6-246648EC0C93}"/>
              </a:ext>
            </a:extLst>
          </p:cNvPr>
          <p:cNvCxnSpPr/>
          <p:nvPr/>
        </p:nvCxnSpPr>
        <p:spPr>
          <a:xfrm>
            <a:off x="590621" y="6610862"/>
            <a:ext cx="796275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4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EA1A8-0FFF-6CF5-417F-A9BF2512F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ADE1-19C3-A91F-F7FF-FB293693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Brush Script MT" panose="03060802040406070304" pitchFamily="66" charset="0"/>
              </a:rPr>
              <a:t>Fight the good fight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10B6-CB84-00D3-C37F-049EE2B9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850"/>
            <a:ext cx="7886700" cy="50101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bg1">
                    <a:lumMod val="50000"/>
                  </a:schemeClr>
                </a:solidFill>
              </a:rPr>
              <a:t>Do </a:t>
            </a:r>
            <a:r>
              <a:rPr lang="en-CA" sz="4400" b="1" dirty="0">
                <a:solidFill>
                  <a:srgbClr val="C00000"/>
                </a:solidFill>
              </a:rPr>
              <a:t>NOT</a:t>
            </a:r>
            <a:r>
              <a:rPr lang="en-CA" sz="4400" b="1" dirty="0">
                <a:solidFill>
                  <a:schemeClr val="bg1">
                    <a:lumMod val="50000"/>
                  </a:schemeClr>
                </a:solidFill>
              </a:rPr>
              <a:t> waste effort</a:t>
            </a:r>
            <a:br>
              <a:rPr lang="en-CA" sz="4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CA" sz="4400" b="1" dirty="0">
                <a:solidFill>
                  <a:schemeClr val="bg1">
                    <a:lumMod val="50000"/>
                  </a:schemeClr>
                </a:solidFill>
              </a:rPr>
              <a:t>to PRETEND to be good.</a:t>
            </a:r>
          </a:p>
          <a:p>
            <a:pPr marL="0" indent="0" algn="ctr">
              <a:buNone/>
            </a:pPr>
            <a:endParaRPr lang="en-CA" sz="4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rgbClr val="0070C0"/>
                </a:solidFill>
              </a:rPr>
              <a:t>Use your effort &amp; prayers</a:t>
            </a:r>
            <a:br>
              <a:rPr lang="en-CA" sz="4400" b="1" dirty="0">
                <a:solidFill>
                  <a:srgbClr val="0070C0"/>
                </a:solidFill>
              </a:rPr>
            </a:br>
            <a:r>
              <a:rPr lang="en-CA" sz="4400" b="1" dirty="0">
                <a:solidFill>
                  <a:srgbClr val="0070C0"/>
                </a:solidFill>
              </a:rPr>
              <a:t>to BECOME better.</a:t>
            </a:r>
          </a:p>
          <a:p>
            <a:pPr marL="0" indent="0" algn="ctr">
              <a:buNone/>
            </a:pPr>
            <a:endParaRPr lang="en-CA" sz="4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CA" sz="3200" dirty="0">
                <a:latin typeface="Brush Script MT" panose="03060802040406070304" pitchFamily="66" charset="0"/>
              </a:rPr>
              <a:t>Do </a:t>
            </a:r>
            <a:r>
              <a:rPr lang="en-CA" sz="3200" u="sng" dirty="0">
                <a:solidFill>
                  <a:srgbClr val="C00000"/>
                </a:solidFill>
                <a:latin typeface="Brush Script MT" panose="03060802040406070304" pitchFamily="66" charset="0"/>
              </a:rPr>
              <a:t>not</a:t>
            </a:r>
            <a:r>
              <a:rPr lang="en-CA" sz="3200" dirty="0">
                <a:latin typeface="Brush Script MT" panose="03060802040406070304" pitchFamily="66" charset="0"/>
              </a:rPr>
              <a:t> worry about looking good … but about </a:t>
            </a:r>
            <a:r>
              <a:rPr lang="en-CA" sz="3200" u="sng" dirty="0">
                <a:solidFill>
                  <a:srgbClr val="0070C0"/>
                </a:solidFill>
                <a:latin typeface="Brush Script MT" panose="03060802040406070304" pitchFamily="66" charset="0"/>
              </a:rPr>
              <a:t>being</a:t>
            </a:r>
            <a:r>
              <a:rPr lang="en-CA" sz="3200" dirty="0">
                <a:latin typeface="Brush Script MT" panose="03060802040406070304" pitchFamily="66" charset="0"/>
              </a:rPr>
              <a:t> good.</a:t>
            </a:r>
          </a:p>
        </p:txBody>
      </p:sp>
    </p:spTree>
    <p:extLst>
      <p:ext uri="{BB962C8B-B14F-4D97-AF65-F5344CB8AC3E}">
        <p14:creationId xmlns:p14="http://schemas.microsoft.com/office/powerpoint/2010/main" val="10795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9C90C-128F-5632-3544-29A2EC522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6E041D-C8ED-A1AA-CC83-E13BE2CE2721}"/>
              </a:ext>
            </a:extLst>
          </p:cNvPr>
          <p:cNvSpPr/>
          <p:nvPr/>
        </p:nvSpPr>
        <p:spPr>
          <a:xfrm>
            <a:off x="476250" y="3095625"/>
            <a:ext cx="8143875" cy="239077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7392A-B742-E488-4611-19F51F809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CA" dirty="0">
                <a:latin typeface="Brush Script MT" panose="03060802040406070304" pitchFamily="66" charset="0"/>
              </a:rPr>
              <a:t>There is hope!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4076-F0CD-52D0-C208-560BBAB72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14425"/>
            <a:ext cx="9144000" cy="5743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b="1" dirty="0">
                <a:solidFill>
                  <a:srgbClr val="0070C0"/>
                </a:solidFill>
              </a:rPr>
              <a:t>He has the </a:t>
            </a:r>
            <a:r>
              <a:rPr lang="en-CA" sz="4400" b="1" dirty="0">
                <a:solidFill>
                  <a:srgbClr val="0070C0"/>
                </a:solidFill>
                <a:highlight>
                  <a:srgbClr val="C0C0C0"/>
                </a:highlight>
              </a:rPr>
              <a:t> power </a:t>
            </a:r>
            <a:r>
              <a:rPr lang="en-CA" sz="4400" b="1" dirty="0">
                <a:solidFill>
                  <a:srgbClr val="0070C0"/>
                </a:solidFill>
              </a:rPr>
              <a:t> to cleanse.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chemeClr val="bg1">
                    <a:lumMod val="50000"/>
                  </a:schemeClr>
                </a:solidFill>
              </a:rPr>
              <a:t>The Lord has the </a:t>
            </a:r>
            <a:r>
              <a:rPr lang="en-CA" sz="44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power </a:t>
            </a:r>
            <a:r>
              <a:rPr lang="en-CA" sz="4400" b="1" dirty="0">
                <a:solidFill>
                  <a:schemeClr val="bg1">
                    <a:lumMod val="50000"/>
                  </a:schemeClr>
                </a:solidFill>
              </a:rPr>
              <a:t> to save!</a:t>
            </a:r>
          </a:p>
          <a:p>
            <a:pPr marL="0" indent="0" algn="ctr">
              <a:buNone/>
            </a:pPr>
            <a:endParaRPr lang="en-CA" sz="4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CA" sz="3600" b="1" i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Can we really root out this dangerous sin?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70C0"/>
                </a:solidFill>
                <a:latin typeface="system-ui"/>
              </a:rPr>
              <a:t>“The things which are impossible</a:t>
            </a:r>
            <a:br>
              <a:rPr lang="en-US" sz="3600" b="1" dirty="0">
                <a:solidFill>
                  <a:srgbClr val="0070C0"/>
                </a:solidFill>
                <a:latin typeface="system-ui"/>
              </a:rPr>
            </a:br>
            <a:r>
              <a:rPr lang="en-US" sz="3600" b="1" dirty="0">
                <a:solidFill>
                  <a:srgbClr val="0070C0"/>
                </a:solidFill>
                <a:latin typeface="system-ui"/>
              </a:rPr>
              <a:t>with men are possible with God.”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Do 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not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worry about looking good … focus on 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being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good.</a:t>
            </a:r>
          </a:p>
          <a:p>
            <a:pPr marL="0" indent="0" algn="ctr">
              <a:buNone/>
            </a:pPr>
            <a:endParaRPr lang="en-CA" sz="4800" b="1" dirty="0">
              <a:solidFill>
                <a:srgbClr val="0070C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E704F-32C1-E1BD-118C-3EE1DE448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9" t="945" b="92111"/>
          <a:stretch/>
        </p:blipFill>
        <p:spPr>
          <a:xfrm>
            <a:off x="3308985" y="2833688"/>
            <a:ext cx="252603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C5B8-B8C0-1D6F-911C-3A5DC4A03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1099-4BD6-1EA8-600A-9B80CA9C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CA" dirty="0">
                <a:latin typeface="Brush Script MT" panose="03060802040406070304" pitchFamily="66" charset="0"/>
              </a:rPr>
              <a:t>Thine is the power!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76993-EF10-9477-14A5-E6912D77E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4425"/>
            <a:ext cx="7886700" cy="57435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bg1">
                    <a:lumMod val="50000"/>
                  </a:schemeClr>
                </a:solidFill>
              </a:rPr>
              <a:t>The Lord has the </a:t>
            </a:r>
            <a:r>
              <a:rPr lang="en-CA" sz="44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power </a:t>
            </a:r>
            <a:r>
              <a:rPr lang="en-CA" sz="4400" b="1" dirty="0">
                <a:solidFill>
                  <a:schemeClr val="bg1">
                    <a:lumMod val="50000"/>
                  </a:schemeClr>
                </a:solidFill>
              </a:rPr>
              <a:t> to save,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rgbClr val="0070C0"/>
                </a:solidFill>
              </a:rPr>
              <a:t>He has the </a:t>
            </a:r>
            <a:r>
              <a:rPr lang="en-CA" sz="4400" b="1" dirty="0">
                <a:solidFill>
                  <a:srgbClr val="0070C0"/>
                </a:solidFill>
                <a:highlight>
                  <a:srgbClr val="C0C0C0"/>
                </a:highlight>
              </a:rPr>
              <a:t> power </a:t>
            </a:r>
            <a:r>
              <a:rPr lang="en-CA" sz="4400" b="1" dirty="0">
                <a:solidFill>
                  <a:srgbClr val="0070C0"/>
                </a:solidFill>
              </a:rPr>
              <a:t> to cleanse.</a:t>
            </a:r>
          </a:p>
          <a:p>
            <a:pPr marL="0" indent="0" algn="ctr">
              <a:buNone/>
            </a:pPr>
            <a:endParaRPr lang="en-CA" sz="4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rgbClr val="0070C0"/>
                </a:solidFill>
              </a:rPr>
              <a:t>But we need to repent.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chemeClr val="bg1">
                    <a:lumMod val="50000"/>
                  </a:schemeClr>
                </a:solidFill>
              </a:rPr>
              <a:t>The Lord asks each of us,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chemeClr val="bg1">
                    <a:lumMod val="50000"/>
                  </a:schemeClr>
                </a:solidFill>
              </a:rPr>
              <a:t>“Do you want to be saved?”</a:t>
            </a:r>
          </a:p>
          <a:p>
            <a:pPr marL="0" indent="0" algn="ctr">
              <a:buNone/>
            </a:pPr>
            <a:br>
              <a:rPr lang="en-CA" sz="3200" dirty="0">
                <a:latin typeface="Brush Script MT" panose="03060802040406070304" pitchFamily="66" charset="0"/>
              </a:rPr>
            </a:br>
            <a:r>
              <a:rPr lang="en-CA" sz="3200" dirty="0">
                <a:latin typeface="Brush Script MT" panose="03060802040406070304" pitchFamily="66" charset="0"/>
              </a:rPr>
              <a:t>Do </a:t>
            </a:r>
            <a:r>
              <a:rPr lang="en-CA" sz="3200" u="sng" dirty="0">
                <a:solidFill>
                  <a:srgbClr val="C00000"/>
                </a:solidFill>
                <a:latin typeface="Brush Script MT" panose="03060802040406070304" pitchFamily="66" charset="0"/>
              </a:rPr>
              <a:t>not</a:t>
            </a:r>
            <a:r>
              <a:rPr lang="en-CA" sz="3200" dirty="0">
                <a:latin typeface="Brush Script MT" panose="03060802040406070304" pitchFamily="66" charset="0"/>
              </a:rPr>
              <a:t> worry about looking good … but about </a:t>
            </a:r>
            <a:r>
              <a:rPr lang="en-CA" sz="3200" u="sng" dirty="0">
                <a:solidFill>
                  <a:srgbClr val="0070C0"/>
                </a:solidFill>
                <a:latin typeface="Brush Script MT" panose="03060802040406070304" pitchFamily="66" charset="0"/>
              </a:rPr>
              <a:t>being</a:t>
            </a:r>
            <a:r>
              <a:rPr lang="en-CA" sz="3200" dirty="0">
                <a:latin typeface="Brush Script MT" panose="03060802040406070304" pitchFamily="66" charset="0"/>
              </a:rPr>
              <a:t> good.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15E2E5-F11D-47BA-D400-C5A00839A28F}"/>
              </a:ext>
            </a:extLst>
          </p:cNvPr>
          <p:cNvSpPr/>
          <p:nvPr/>
        </p:nvSpPr>
        <p:spPr>
          <a:xfrm>
            <a:off x="476250" y="3076575"/>
            <a:ext cx="8143875" cy="239077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9D5EB-49B4-EA05-14CC-0978038AD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9" t="945" b="92111"/>
          <a:stretch/>
        </p:blipFill>
        <p:spPr>
          <a:xfrm>
            <a:off x="3308985" y="2814638"/>
            <a:ext cx="252603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D87228-BE07-C0A1-578E-9CA616D60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81273B-EB26-BFF0-BE93-59A8E801465C}"/>
              </a:ext>
            </a:extLst>
          </p:cNvPr>
          <p:cNvSpPr/>
          <p:nvPr/>
        </p:nvSpPr>
        <p:spPr>
          <a:xfrm>
            <a:off x="4343400" y="4515847"/>
            <a:ext cx="4495800" cy="1524000"/>
          </a:xfrm>
          <a:prstGeom prst="round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3629B-DA04-225D-8596-D461EB32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71"/>
            <a:ext cx="8229600" cy="1143000"/>
          </a:xfrm>
        </p:spPr>
        <p:txBody>
          <a:bodyPr/>
          <a:lstStyle/>
          <a:p>
            <a:pPr algn="l"/>
            <a:r>
              <a:rPr lang="en-CA" i="1" dirty="0">
                <a:solidFill>
                  <a:srgbClr val="FFC000"/>
                </a:solidFill>
                <a:latin typeface="Brush Script MT" panose="03060802040406070304" pitchFamily="66" charset="0"/>
              </a:rPr>
              <a:t>Especially during this most Holy Week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E7D270-D6B6-EAA2-7A42-B818139A8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35280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5">
                  <a:lumMod val="40000"/>
                  <a:lumOff val="60000"/>
                </a:schemeClr>
              </a:buClr>
              <a:buNone/>
            </a:pPr>
            <a:r>
              <a:rPr lang="en-CA" sz="2400" b="1" dirty="0">
                <a:solidFill>
                  <a:schemeClr val="bg1">
                    <a:lumMod val="85000"/>
                  </a:schemeClr>
                </a:solidFill>
              </a:rPr>
              <a:t>SEEK INTEGRITY</a:t>
            </a:r>
          </a:p>
          <a:p>
            <a:pPr marL="180975" indent="-180975">
              <a:buClr>
                <a:schemeClr val="accent5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Examine </a:t>
            </a:r>
            <a:r>
              <a:rPr lang="en-C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yourself</a:t>
            </a:r>
          </a:p>
          <a:p>
            <a:pPr marL="180975" indent="-180975">
              <a:buClr>
                <a:schemeClr val="accent5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Repent &amp; confess …</a:t>
            </a:r>
            <a:br>
              <a:rPr lang="en-CA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C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try &amp; work 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to be better</a:t>
            </a:r>
          </a:p>
          <a:p>
            <a:pPr marL="180975" indent="-180975">
              <a:buClr>
                <a:schemeClr val="accent5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Seek to </a:t>
            </a:r>
            <a:r>
              <a:rPr lang="en-C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please God</a:t>
            </a:r>
          </a:p>
          <a:p>
            <a:pPr marL="180975" indent="-180975">
              <a:buClr>
                <a:schemeClr val="accent5">
                  <a:lumMod val="40000"/>
                  <a:lumOff val="60000"/>
                </a:schemeClr>
              </a:buClr>
            </a:pPr>
            <a:r>
              <a:rPr lang="en-C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Practice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what you preach</a:t>
            </a:r>
          </a:p>
          <a:p>
            <a:pPr marL="180975" indent="-180975">
              <a:buClr>
                <a:schemeClr val="accent5">
                  <a:lumMod val="40000"/>
                  <a:lumOff val="60000"/>
                </a:schemeClr>
              </a:buClr>
            </a:pPr>
            <a:r>
              <a:rPr lang="en-CA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Genuinely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make an effort to become better &amp; better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F0D2E-232B-5A98-D390-9C2C2444A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35280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6">
                  <a:lumMod val="40000"/>
                  <a:lumOff val="60000"/>
                </a:schemeClr>
              </a:buClr>
              <a:buNone/>
            </a:pPr>
            <a:r>
              <a:rPr lang="en-CA" sz="2400" b="1" dirty="0">
                <a:solidFill>
                  <a:schemeClr val="bg1">
                    <a:lumMod val="85000"/>
                  </a:schemeClr>
                </a:solidFill>
              </a:rPr>
              <a:t>ROOT OUT HYPOCRISY</a:t>
            </a:r>
          </a:p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Do </a:t>
            </a:r>
            <a:r>
              <a:rPr lang="en-CA" sz="24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not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judge others</a:t>
            </a:r>
          </a:p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Do </a:t>
            </a:r>
            <a:r>
              <a:rPr lang="en-CA" sz="24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not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condemn others</a:t>
            </a:r>
          </a:p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Forgive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&amp; you will be forgiven</a:t>
            </a:r>
            <a:endParaRPr lang="en-CA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Do </a:t>
            </a:r>
            <a:r>
              <a:rPr lang="en-CA" sz="2400" b="1" u="sng" dirty="0">
                <a:solidFill>
                  <a:schemeClr val="bg1">
                    <a:lumMod val="95000"/>
                  </a:schemeClr>
                </a:solidFill>
              </a:rPr>
              <a:t>not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CA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pretend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 to be good</a:t>
            </a:r>
          </a:p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Do not seek </a:t>
            </a:r>
            <a:r>
              <a:rPr lang="en-CA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others’ praise</a:t>
            </a:r>
          </a:p>
          <a:p>
            <a:pPr marL="180975" indent="-180975">
              <a:buClr>
                <a:schemeClr val="accent6">
                  <a:lumMod val="40000"/>
                  <a:lumOff val="60000"/>
                </a:schemeClr>
              </a:buClr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Do not trick yourself into thinking you are </a:t>
            </a:r>
            <a:r>
              <a:rPr lang="en-CA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righteous</a:t>
            </a:r>
          </a:p>
        </p:txBody>
      </p:sp>
      <p:pic>
        <p:nvPicPr>
          <p:cNvPr id="7" name="Picture 2" descr="Biblical story of a sinner anointing Jesus' feet">
            <a:extLst>
              <a:ext uri="{FF2B5EF4-FFF2-40B4-BE49-F238E27FC236}">
                <a16:creationId xmlns:a16="http://schemas.microsoft.com/office/drawing/2014/main" id="{E1D9B622-57D7-662C-DAA5-48109CC31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0" r="995"/>
          <a:stretch>
            <a:fillRect/>
          </a:stretch>
        </p:blipFill>
        <p:spPr bwMode="auto">
          <a:xfrm>
            <a:off x="1066800" y="4191000"/>
            <a:ext cx="2392197" cy="2447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5B4AC4-A871-91BE-72A0-8DABFA497650}"/>
              </a:ext>
            </a:extLst>
          </p:cNvPr>
          <p:cNvSpPr txBox="1"/>
          <p:nvPr/>
        </p:nvSpPr>
        <p:spPr>
          <a:xfrm>
            <a:off x="4305300" y="4616128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“Those who are well have no need of a physician, but those who are sick.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did not come to call the righteous,</a:t>
            </a:r>
            <a:b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sinners, to repentance.”</a:t>
            </a:r>
            <a:endParaRPr lang="en-C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0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build="p"/>
      <p:bldP spid="6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7BB036-C626-6BC6-A72B-814FC2580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e Fruitless Fig Tree | HARVEST CHURCH OF GOD">
            <a:extLst>
              <a:ext uri="{FF2B5EF4-FFF2-40B4-BE49-F238E27FC236}">
                <a16:creationId xmlns:a16="http://schemas.microsoft.com/office/drawing/2014/main" id="{1AB5FF90-B863-AEDE-A94C-200BDB29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0" y="1066800"/>
            <a:ext cx="8086200" cy="5380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52A92F-156F-E91B-7CF4-F13B8444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2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Outer Beauty </a:t>
            </a:r>
            <a:r>
              <a:rPr lang="en-CA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but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No Fruit!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59EF93-457B-2D63-7C34-9AD97A687C98}"/>
              </a:ext>
            </a:extLst>
          </p:cNvPr>
          <p:cNvGrpSpPr/>
          <p:nvPr/>
        </p:nvGrpSpPr>
        <p:grpSpPr>
          <a:xfrm>
            <a:off x="6345712" y="4268351"/>
            <a:ext cx="2628765" cy="2445043"/>
            <a:chOff x="6345712" y="4268351"/>
            <a:chExt cx="2628765" cy="2445043"/>
          </a:xfrm>
        </p:grpSpPr>
        <p:pic>
          <p:nvPicPr>
            <p:cNvPr id="12290" name="Picture 2" descr="Fig | Description, History, Cultivation, &amp; Types | Britannica">
              <a:extLst>
                <a:ext uri="{FF2B5EF4-FFF2-40B4-BE49-F238E27FC236}">
                  <a16:creationId xmlns:a16="http://schemas.microsoft.com/office/drawing/2014/main" id="{0F466E54-6B7C-3EA1-ECAF-B6F351ED4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5712" y="4268351"/>
              <a:ext cx="2628765" cy="244504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&quot;Not Allowed&quot; Symbol 1">
              <a:extLst>
                <a:ext uri="{FF2B5EF4-FFF2-40B4-BE49-F238E27FC236}">
                  <a16:creationId xmlns:a16="http://schemas.microsoft.com/office/drawing/2014/main" id="{128BB440-BFA1-B717-0970-D578FB76137B}"/>
                </a:ext>
              </a:extLst>
            </p:cNvPr>
            <p:cNvSpPr/>
            <p:nvPr/>
          </p:nvSpPr>
          <p:spPr>
            <a:xfrm>
              <a:off x="6345713" y="4268351"/>
              <a:ext cx="2628763" cy="2445043"/>
            </a:xfrm>
            <a:prstGeom prst="noSmoking">
              <a:avLst>
                <a:gd name="adj" fmla="val 89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B79791-F079-AD37-016B-3BBFF200D41D}"/>
              </a:ext>
            </a:extLst>
          </p:cNvPr>
          <p:cNvSpPr txBox="1"/>
          <p:nvPr/>
        </p:nvSpPr>
        <p:spPr>
          <a:xfrm>
            <a:off x="228600" y="3810000"/>
            <a:ext cx="4881048" cy="2862322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Now the next day, when they had come out from Bethany, He [Jesus] was hungry. And seeing from afar a fig tree having leaves, He went to see if perhaps He would find something on it. When He came to it, He found </a:t>
            </a:r>
            <a:r>
              <a:rPr lang="en-US" b="1" u="sng" dirty="0"/>
              <a:t>nothing but leaves</a:t>
            </a:r>
            <a:r>
              <a:rPr lang="en-US" b="1" dirty="0"/>
              <a:t>, for it was not the season for figs.</a:t>
            </a:r>
          </a:p>
          <a:p>
            <a:r>
              <a:rPr lang="en-US" b="1" dirty="0"/>
              <a:t>In response Jesus said to it, “Let no one eat fruit from you ever again.” And His disciples heard it.</a:t>
            </a:r>
          </a:p>
          <a:p>
            <a:endParaRPr lang="en-US" b="1" dirty="0"/>
          </a:p>
          <a:p>
            <a:pPr algn="r"/>
            <a:r>
              <a:rPr lang="en-US" b="1" dirty="0"/>
              <a:t>-- Mark 11:12-14</a:t>
            </a:r>
          </a:p>
        </p:txBody>
      </p:sp>
    </p:spTree>
    <p:extLst>
      <p:ext uri="{BB962C8B-B14F-4D97-AF65-F5344CB8AC3E}">
        <p14:creationId xmlns:p14="http://schemas.microsoft.com/office/powerpoint/2010/main" val="24709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BFE8D9-A9E9-E48F-152F-D279F17A3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ow Some Fruit–Don't Wither">
            <a:extLst>
              <a:ext uri="{FF2B5EF4-FFF2-40B4-BE49-F238E27FC236}">
                <a16:creationId xmlns:a16="http://schemas.microsoft.com/office/drawing/2014/main" id="{496343EF-955C-D19C-A4CD-A4805B56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" y="1371600"/>
            <a:ext cx="9052361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FFFE0-45BA-FDF2-9FCC-410AA8F0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Let no one eat fruit from you ever again</a:t>
            </a:r>
            <a:endParaRPr lang="en-CA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A16FB-E4C4-546B-98CA-1C159ADCCC96}"/>
              </a:ext>
            </a:extLst>
          </p:cNvPr>
          <p:cNvSpPr txBox="1"/>
          <p:nvPr/>
        </p:nvSpPr>
        <p:spPr>
          <a:xfrm>
            <a:off x="1447800" y="5925234"/>
            <a:ext cx="6629400" cy="646331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“Rabbi, look! The fig tree which You cursed has withered away.”</a:t>
            </a:r>
          </a:p>
          <a:p>
            <a:pPr algn="r"/>
            <a:r>
              <a:rPr lang="en-US" b="1" dirty="0"/>
              <a:t>-- Mark 11:21</a:t>
            </a:r>
          </a:p>
        </p:txBody>
      </p:sp>
    </p:spTree>
    <p:extLst>
      <p:ext uri="{BB962C8B-B14F-4D97-AF65-F5344CB8AC3E}">
        <p14:creationId xmlns:p14="http://schemas.microsoft.com/office/powerpoint/2010/main" val="166028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ow Some Fruit–Don't Wither">
            <a:extLst>
              <a:ext uri="{FF2B5EF4-FFF2-40B4-BE49-F238E27FC236}">
                <a16:creationId xmlns:a16="http://schemas.microsoft.com/office/drawing/2014/main" id="{E2B3346C-3EA0-AE2F-628E-7BFCB64F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" y="914400"/>
            <a:ext cx="9052361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7514D6-6260-29D7-62F9-1D151215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2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Hypocrisy</a:t>
            </a:r>
          </a:p>
        </p:txBody>
      </p:sp>
      <p:pic>
        <p:nvPicPr>
          <p:cNvPr id="2050" name="Picture 2" descr="The Hypocrisy of the Pharisees - Matthew 23 - Reading Acts">
            <a:extLst>
              <a:ext uri="{FF2B5EF4-FFF2-40B4-BE49-F238E27FC236}">
                <a16:creationId xmlns:a16="http://schemas.microsoft.com/office/drawing/2014/main" id="{05D4D622-8F90-EBD1-82C5-C829B9773F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7" y="1026694"/>
            <a:ext cx="8155873" cy="4613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DBF42-26B6-92E3-D0DD-570DE34B702D}"/>
              </a:ext>
            </a:extLst>
          </p:cNvPr>
          <p:cNvSpPr txBox="1"/>
          <p:nvPr/>
        </p:nvSpPr>
        <p:spPr>
          <a:xfrm>
            <a:off x="2286000" y="61722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chemeClr val="bg1">
                    <a:lumMod val="75000"/>
                  </a:schemeClr>
                </a:solidFill>
              </a:rPr>
              <a:t>رياء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341F1-D1F0-DF6E-173D-6B13D9A096DE}"/>
              </a:ext>
            </a:extLst>
          </p:cNvPr>
          <p:cNvSpPr txBox="1"/>
          <p:nvPr/>
        </p:nvSpPr>
        <p:spPr>
          <a:xfrm>
            <a:off x="2286000" y="5020270"/>
            <a:ext cx="4881048" cy="923330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“Beware of the leaven of the Pharisees,</a:t>
            </a:r>
            <a:br>
              <a:rPr lang="en-US" b="1" dirty="0"/>
            </a:br>
            <a:r>
              <a:rPr lang="en-US" b="1" dirty="0"/>
              <a:t>which is hypocrisy”</a:t>
            </a:r>
          </a:p>
          <a:p>
            <a:pPr algn="r"/>
            <a:r>
              <a:rPr lang="en-US" b="1" dirty="0"/>
              <a:t>-- Luke 12:1</a:t>
            </a:r>
          </a:p>
        </p:txBody>
      </p:sp>
    </p:spTree>
    <p:extLst>
      <p:ext uri="{BB962C8B-B14F-4D97-AF65-F5344CB8AC3E}">
        <p14:creationId xmlns:p14="http://schemas.microsoft.com/office/powerpoint/2010/main" val="3910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1A3442-6EFD-D528-4D20-1F166DE04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3D70-8D44-9DD6-389F-44266528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Integrity</a:t>
            </a:r>
          </a:p>
        </p:txBody>
      </p:sp>
      <p:pic>
        <p:nvPicPr>
          <p:cNvPr id="1026" name="Picture 2" descr="Biblical story of a sinner anointing Jesus' feet">
            <a:extLst>
              <a:ext uri="{FF2B5EF4-FFF2-40B4-BE49-F238E27FC236}">
                <a16:creationId xmlns:a16="http://schemas.microsoft.com/office/drawing/2014/main" id="{AF9C3E1F-7003-F5A6-003F-1830E71A51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0" r="995"/>
          <a:stretch>
            <a:fillRect/>
          </a:stretch>
        </p:blipFill>
        <p:spPr bwMode="auto">
          <a:xfrm>
            <a:off x="2133600" y="990600"/>
            <a:ext cx="4964979" cy="5079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B50655-E9EB-5540-B04E-B69F3E82A3E6}"/>
              </a:ext>
            </a:extLst>
          </p:cNvPr>
          <p:cNvSpPr txBox="1"/>
          <p:nvPr/>
        </p:nvSpPr>
        <p:spPr>
          <a:xfrm>
            <a:off x="2286000" y="61722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solidFill>
                  <a:schemeClr val="bg1">
                    <a:lumMod val="85000"/>
                  </a:schemeClr>
                </a:solidFill>
              </a:rPr>
              <a:t>استقامة</a:t>
            </a:r>
          </a:p>
        </p:txBody>
      </p:sp>
    </p:spTree>
    <p:extLst>
      <p:ext uri="{BB962C8B-B14F-4D97-AF65-F5344CB8AC3E}">
        <p14:creationId xmlns:p14="http://schemas.microsoft.com/office/powerpoint/2010/main" val="419370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B04F49-3A6A-91EA-AC1B-D5B4E2FD4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9545-960A-75E0-E466-C3731AA0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Integrity</a:t>
            </a:r>
          </a:p>
        </p:txBody>
      </p:sp>
      <p:pic>
        <p:nvPicPr>
          <p:cNvPr id="1026" name="Picture 2" descr="Biblical story of a sinner anointing Jesus' feet">
            <a:extLst>
              <a:ext uri="{FF2B5EF4-FFF2-40B4-BE49-F238E27FC236}">
                <a16:creationId xmlns:a16="http://schemas.microsoft.com/office/drawing/2014/main" id="{2247DFAC-1C76-B580-EEF2-251C152EC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0" r="995"/>
          <a:stretch>
            <a:fillRect/>
          </a:stretch>
        </p:blipFill>
        <p:spPr bwMode="auto">
          <a:xfrm>
            <a:off x="4991791" y="2895600"/>
            <a:ext cx="3575462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A1513-D03E-F8BB-DA57-ED63FE2E2E2F}"/>
              </a:ext>
            </a:extLst>
          </p:cNvPr>
          <p:cNvSpPr txBox="1"/>
          <p:nvPr/>
        </p:nvSpPr>
        <p:spPr>
          <a:xfrm>
            <a:off x="609600" y="1536174"/>
            <a:ext cx="8153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onsistently acting in accordance with your values.</a:t>
            </a:r>
          </a:p>
          <a:p>
            <a:pPr rtl="0"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Y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our </a:t>
            </a:r>
            <a:r>
              <a:rPr lang="en-US" sz="24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private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behavior matches your </a:t>
            </a:r>
            <a:r>
              <a:rPr lang="en-US" sz="24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public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commitments.</a:t>
            </a:r>
          </a:p>
          <a:p>
            <a:pPr rtl="0"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There is alignment between: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what you </a:t>
            </a:r>
            <a:r>
              <a:rPr lang="en-US" sz="2400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believe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what you </a:t>
            </a:r>
            <a:r>
              <a:rPr lang="en-US" sz="2400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say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and what you </a:t>
            </a:r>
            <a:r>
              <a:rPr lang="en-US" sz="2400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do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400" b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>
              <a:buNone/>
            </a:pP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endParaRPr lang="en-CA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5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3447A-D84C-28A6-94EF-AD4C076E5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DE44-BFDE-24B6-CE08-6DBC1964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Integrity in Christ</a:t>
            </a:r>
          </a:p>
        </p:txBody>
      </p:sp>
      <p:pic>
        <p:nvPicPr>
          <p:cNvPr id="1026" name="Picture 2" descr="Biblical story of a sinner anointing Jesus' feet">
            <a:extLst>
              <a:ext uri="{FF2B5EF4-FFF2-40B4-BE49-F238E27FC236}">
                <a16:creationId xmlns:a16="http://schemas.microsoft.com/office/drawing/2014/main" id="{331E7663-F65F-F0E0-C724-FACA986F99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0" r="995"/>
          <a:stretch>
            <a:fillRect/>
          </a:stretch>
        </p:blipFill>
        <p:spPr bwMode="auto">
          <a:xfrm>
            <a:off x="4991791" y="2895600"/>
            <a:ext cx="3575462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52A26-AF81-ED3F-DF5C-42AB3A77F96D}"/>
              </a:ext>
            </a:extLst>
          </p:cNvPr>
          <p:cNvSpPr txBox="1"/>
          <p:nvPr/>
        </p:nvSpPr>
        <p:spPr>
          <a:xfrm>
            <a:off x="609600" y="1536174"/>
            <a:ext cx="8153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onsistently acting in accordance with </a:t>
            </a:r>
            <a:r>
              <a:rPr lang="en-US" sz="24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Christian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values.</a:t>
            </a:r>
          </a:p>
          <a:p>
            <a:pPr rtl="0"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Y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our </a:t>
            </a:r>
            <a:r>
              <a:rPr lang="en-US" sz="24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private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behavior matches your </a:t>
            </a:r>
            <a:r>
              <a:rPr lang="en-US" sz="24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public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commitments.</a:t>
            </a:r>
          </a:p>
          <a:p>
            <a:pPr rtl="0"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lignment between: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your faith</a:t>
            </a:r>
            <a:b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2400" b="0" i="1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on the inside,</a:t>
            </a:r>
            <a:br>
              <a:rPr lang="en-US" sz="2400" b="0" i="1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1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 what you believe),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your words</a:t>
            </a:r>
            <a:b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2400" b="0" i="1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what you say), and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your actions</a:t>
            </a:r>
            <a:b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1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(what you do).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endParaRPr lang="en-CA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9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088FF9-C332-0F6C-67EC-745952D82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0E52-F5B8-E882-58C2-78332C5F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Hypocrisy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75C62-9E12-F502-8286-2D730FB47E4D}"/>
              </a:ext>
            </a:extLst>
          </p:cNvPr>
          <p:cNvSpPr txBox="1"/>
          <p:nvPr/>
        </p:nvSpPr>
        <p:spPr>
          <a:xfrm>
            <a:off x="609600" y="1295400"/>
            <a:ext cx="8153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Claiming to hold values or standards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that your actions or thoughts </a:t>
            </a:r>
            <a:r>
              <a:rPr lang="en-US" sz="2400" b="1" i="1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contradict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preaching honesty while lying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condemning a bad behavior,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while you yourself privately engage in it</a:t>
            </a:r>
          </a:p>
          <a:p>
            <a:pPr>
              <a:buNone/>
            </a:pP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endParaRPr lang="en-C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 descr="The Hypocrisy of the Pharisees - Matthew 23 - Reading Acts">
            <a:extLst>
              <a:ext uri="{FF2B5EF4-FFF2-40B4-BE49-F238E27FC236}">
                <a16:creationId xmlns:a16="http://schemas.microsoft.com/office/drawing/2014/main" id="{EC3B38F7-FF70-24E7-E774-6DECFADE78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45" y="3429000"/>
            <a:ext cx="5666521" cy="3205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2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6831</TotalTime>
  <Words>1277</Words>
  <Application>Microsoft Office PowerPoint</Application>
  <PresentationFormat>On-screen Show (4:3)</PresentationFormat>
  <Paragraphs>208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 Narrow</vt:lpstr>
      <vt:lpstr>Arial</vt:lpstr>
      <vt:lpstr>Brush Script MT</vt:lpstr>
      <vt:lpstr>Calibri</vt:lpstr>
      <vt:lpstr>system-ui</vt:lpstr>
      <vt:lpstr>Office Theme</vt:lpstr>
      <vt:lpstr>Integrity vs Hypocrisy</vt:lpstr>
      <vt:lpstr>A good tree is known by its fruit</vt:lpstr>
      <vt:lpstr>Outer Beauty but No Fruit!</vt:lpstr>
      <vt:lpstr>Let no one eat fruit from you ever again</vt:lpstr>
      <vt:lpstr>Hypocrisy</vt:lpstr>
      <vt:lpstr>Integrity</vt:lpstr>
      <vt:lpstr>Integrity</vt:lpstr>
      <vt:lpstr>Integrity in Christ</vt:lpstr>
      <vt:lpstr>Hypocrisy</vt:lpstr>
      <vt:lpstr>Hypocrisy</vt:lpstr>
      <vt:lpstr>Dangers of Hypocrisy</vt:lpstr>
      <vt:lpstr>Integrity   vs   Hypocrisy</vt:lpstr>
      <vt:lpstr>Hypocrisy has many “cousins”</vt:lpstr>
      <vt:lpstr>PowerPoint Presentation</vt:lpstr>
      <vt:lpstr>Wisely focus our effort …</vt:lpstr>
      <vt:lpstr>Integrity and its “cousins”</vt:lpstr>
      <vt:lpstr>Do I want a fruitful life?</vt:lpstr>
      <vt:lpstr>Do I need healing?</vt:lpstr>
      <vt:lpstr>A call to action!</vt:lpstr>
      <vt:lpstr>Choose one…</vt:lpstr>
      <vt:lpstr>Fight the good fight …</vt:lpstr>
      <vt:lpstr>There is hope!</vt:lpstr>
      <vt:lpstr>Thine is the power!</vt:lpstr>
      <vt:lpstr>Especially during this most Holy Week 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</dc:title>
  <dc:creator>Thao</dc:creator>
  <cp:lastModifiedBy>Mike Gawargy</cp:lastModifiedBy>
  <cp:revision>87</cp:revision>
  <dcterms:created xsi:type="dcterms:W3CDTF">2014-01-07T20:06:26Z</dcterms:created>
  <dcterms:modified xsi:type="dcterms:W3CDTF">2026-04-06T19:39:11Z</dcterms:modified>
</cp:coreProperties>
</file>