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66" r:id="rId8"/>
    <p:sldId id="268" r:id="rId9"/>
    <p:sldId id="267" r:id="rId10"/>
    <p:sldId id="260" r:id="rId11"/>
    <p:sldId id="261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E5D4D-1C1B-48F7-BDDD-51421C089F09}" v="159" dt="2026-04-09T14:34:13.164"/>
    <p1510:client id="{FDC77309-A7D6-4BB9-B629-511C9A2D5472}" v="133" dt="2026-04-09T22:52:5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AAE5-2E97-9DEB-38C4-A2B3D29A7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DABFA-06DE-76FF-ABFD-4A82A2A04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0E36F-A038-64FA-46D3-91DE1DA0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2AC2-82BB-C737-D22B-5A4D4362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C8B9-9BC4-B758-C4CA-69052BDB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5185-122B-8499-C7BA-832F0AF0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5F247-B3DD-D0FC-FE8B-0EF63F2F3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F470E-D347-EA23-4D3D-9236770E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2FC1-8675-5661-54F2-E033CBEB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AE02F-21B4-17FB-D697-A0016610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94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7BB8B-9A4D-C14F-53EB-46811CC06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F3323-E29E-238E-CFD2-1C2E78824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5C3B-B8A2-BF6C-B1AF-B31857F9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0485-B22E-2F81-3735-1CCE0197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738E-0BB9-80E8-5A42-EC2AA2DB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9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CA69-BBBC-4A8B-A5BB-9D6E2166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F6E9-B790-3D7E-3EE0-6A3452152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25C06-E96B-83E9-7751-3A5F00E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516B-B9F5-A6A8-343A-2BB4CC97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8E64-1E9C-E5A0-37AD-F347F765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55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55DC-21C4-0191-956E-D202805D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B46E-5D8A-581E-84D4-16BCE81B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F23B8-1636-1400-F742-502D04B0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12496-FBC5-A983-8D53-7FED47E9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403B-7BAF-099D-C1BB-4CD4EDE8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B96C-5349-EF51-5A8C-CD835398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C718-22A2-32B9-26A5-1B14F9F68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6285E-21EF-EEC2-7358-761046B4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A02-1620-5C00-9CA3-3EF6F3EB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80C40-3C65-D15C-C3BE-DE00D06D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D7919-4215-EA2C-AD0C-8EC0B97D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7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64B8-A243-2B05-B124-FC072ED4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3237-92FF-323B-EF5D-1DDAC271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C067F-042A-BE8B-89A3-BC28E8034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EB8D1-49B3-D20D-BC25-0E5F511FA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1D5CA-C378-BFA4-DCFA-765A04E81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DA629-BA45-CF25-BFAE-ACB57FD5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41B8C-6B7E-CB8C-8F36-DC8EB248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CD359-DD25-B5CF-1E2B-B1A9AE1A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3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CF04-E8AD-0261-ED79-90C0238A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6C41B-D558-8706-D58A-D0FD3636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39D3A-1DF0-2955-7B5F-0475A9ED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8FB2D-D055-10FB-FBEE-70ECBFAB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6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CBBC0-3D65-0EB2-5FC4-8906B2B8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146C6-86AA-E543-27A8-A4B084B3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1D27D-4E03-3AAC-FFB0-40DEDB12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8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A98D-BC88-5D52-C726-E6461302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2D65-7274-0B6B-6542-7306BB49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F67C1-68D5-70D3-3E96-1C81A497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F2AE4-C9B8-69B3-A632-149CA4BC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DD53F-CF9A-3948-3B3A-F66AB773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DC768-6EF0-057B-1B00-693D78AF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3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9FB8-E820-C5E0-E5EA-4B7F1B6A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883A7-36A0-E3FA-A2E4-84446D322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AE75-1AFF-D1C2-8756-F6BE95FF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FEB82-BBA3-D458-E9DA-48B64A13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E6FA6-3F31-23AA-05CD-2544C8E5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920E1-F130-4DFA-61D1-0174BEE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C1B0-6EC0-A795-EF72-0382460C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1D3A-794F-132C-FC7E-E28318A8C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F6048-EF70-49D6-E451-27890B2F4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6DC35-E37E-4E16-9509-244B5C5C62E4}" type="datetimeFigureOut">
              <a:rPr lang="en-CA" smtClean="0"/>
              <a:t>2026-04-10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FB7F-D6ED-D236-FD28-5B7759524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DE9B-D0A9-ADD8-138C-085A0AC0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21B81-1C80-41EF-A276-53B27AAA09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.jpeg"/><Relationship Id="rId5" Type="http://schemas.openxmlformats.org/officeDocument/2006/relationships/image" Target="../media/image9.jpeg"/><Relationship Id="rId15" Type="http://schemas.openxmlformats.org/officeDocument/2006/relationships/image" Target="../media/image15.png"/><Relationship Id="rId10" Type="http://schemas.openxmlformats.org/officeDocument/2006/relationships/image" Target="../media/image5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Sacrifice of the Passover Lamb | Evergreen Church">
            <a:extLst>
              <a:ext uri="{FF2B5EF4-FFF2-40B4-BE49-F238E27FC236}">
                <a16:creationId xmlns:a16="http://schemas.microsoft.com/office/drawing/2014/main" id="{E04B6B75-75A4-59BF-5FED-F4F8D731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9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4A0001-C493-5C51-DAC5-AABC08C95635}"/>
              </a:ext>
            </a:extLst>
          </p:cNvPr>
          <p:cNvSpPr txBox="1"/>
          <p:nvPr/>
        </p:nvSpPr>
        <p:spPr>
          <a:xfrm>
            <a:off x="561382" y="3429000"/>
            <a:ext cx="95962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Then the Lord said to Moses, “</a:t>
            </a:r>
            <a:r>
              <a:rPr lang="ar-EG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......</a:t>
            </a:r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I will utterly blot out the remembrance of Amalek from under heaven.”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And Moses built an altar and called its name, </a:t>
            </a:r>
            <a:r>
              <a:rPr lang="en-CA" sz="2400" b="1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The-Lord-Is-My-Banner</a:t>
            </a:r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;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for he said, Because the Lord has sworn: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b="1" dirty="0">
                <a:solidFill>
                  <a:srgbClr val="FF0000"/>
                </a:solidFill>
                <a:latin typeface="El Messiri Medium" panose="00000600000000000000" pitchFamily="50" charset="-78"/>
                <a:cs typeface="El Messiri Medium" panose="00000600000000000000" pitchFamily="50" charset="-78"/>
              </a:rPr>
              <a:t>the Lord will have war with Amalek from generation to generation</a:t>
            </a:r>
            <a:endParaRPr lang="en-CA" sz="2400" b="1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187F0-9BE6-85D9-9819-D3DFB1067DFF}"/>
              </a:ext>
            </a:extLst>
          </p:cNvPr>
          <p:cNvSpPr txBox="1"/>
          <p:nvPr/>
        </p:nvSpPr>
        <p:spPr>
          <a:xfrm>
            <a:off x="4026780" y="815622"/>
            <a:ext cx="7964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فَقَالَ الرَّبُّ لِمُوسَى: «...... فَإِنِّي سَوْفَ أَمْحُو ذِكْرَ عَمَالِيقَ مِنْ تَحْتِ السَّمَاءِ». </a:t>
            </a:r>
          </a:p>
          <a:p>
            <a:pPr algn="r" rtl="1"/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فَبَنَى مُوسَى مَذْبَحًا وَدَعَا اسْمَهُ «يَهْوَهْ نِسِّي». </a:t>
            </a:r>
          </a:p>
          <a:p>
            <a:pPr algn="r" rtl="1"/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وَقَالَ: «إِنَّ الْيَدَ عَلَى كُرْسِيِّ الرَّبِّ. </a:t>
            </a:r>
            <a:r>
              <a:rPr lang="ar-EG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لِلرَّبِّ حَرْبٌ مَعَ عَمَالِيقَ مِنْ دَوْرٍ إِلَى دَوْرٍ</a:t>
            </a:r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3967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oses and Amalek - Word on Fire">
            <a:extLst>
              <a:ext uri="{FF2B5EF4-FFF2-40B4-BE49-F238E27FC236}">
                <a16:creationId xmlns:a16="http://schemas.microsoft.com/office/drawing/2014/main" id="{805A3398-3F91-26E6-E0C8-5AC813B6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1" y="605262"/>
            <a:ext cx="5565413" cy="313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pic>
        <p:nvPicPr>
          <p:cNvPr id="2050" name="Picture 2" descr="Jesus as the Bronze Serpent in the Book of Numbers | The Scarlet Thread">
            <a:extLst>
              <a:ext uri="{FF2B5EF4-FFF2-40B4-BE49-F238E27FC236}">
                <a16:creationId xmlns:a16="http://schemas.microsoft.com/office/drawing/2014/main" id="{0C1ECBFD-1FC0-5903-C1EB-31D9EA4B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30" y="340062"/>
            <a:ext cx="2844614" cy="339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BEDBC2-713F-513F-A2C9-442B9B893DEE}"/>
              </a:ext>
            </a:extLst>
          </p:cNvPr>
          <p:cNvSpPr/>
          <p:nvPr/>
        </p:nvSpPr>
        <p:spPr>
          <a:xfrm>
            <a:off x="227415" y="4028097"/>
            <a:ext cx="64740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لتَستَقِمْ صَلاتي كالبَخورِ قُدّامَكَ. ليَكُنْ رَفعُ يَدَيَّ كذَبيحَةٍ مَسائيَّةٍ .</a:t>
            </a:r>
          </a:p>
          <a:p>
            <a:pPr algn="ctr"/>
            <a:r>
              <a:rPr lang="en-GB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my prayer be set before You as incense,</a:t>
            </a:r>
          </a:p>
          <a:p>
            <a:pPr algn="ctr"/>
            <a:r>
              <a:rPr lang="en-GB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lifting up of my hands as the evening sacrifice.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ED001-94C3-054F-B6D1-FFEA3AF0DE10}"/>
              </a:ext>
            </a:extLst>
          </p:cNvPr>
          <p:cNvSpPr txBox="1"/>
          <p:nvPr/>
        </p:nvSpPr>
        <p:spPr>
          <a:xfrm>
            <a:off x="6928839" y="3835737"/>
            <a:ext cx="526316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25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ar-EG" dirty="0"/>
              <a:t> لأنَّهُ جَعَلَ الّذي لم يَعرِفْ خَطيَّةً، خَطيَّةً لأجلِنا ، لنَصيرَ نَحنُ برَّ اللهِ فيهِ .</a:t>
            </a:r>
          </a:p>
          <a:p>
            <a:r>
              <a:rPr lang="en-CA" dirty="0"/>
              <a:t>For He made Him who knew no sin to be sin for us, that we might become the righteousness of God in Him.</a:t>
            </a:r>
          </a:p>
        </p:txBody>
      </p:sp>
    </p:spTree>
    <p:extLst>
      <p:ext uri="{BB962C8B-B14F-4D97-AF65-F5344CB8AC3E}">
        <p14:creationId xmlns:p14="http://schemas.microsoft.com/office/powerpoint/2010/main" val="98125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C2F680-8186-8E4B-6634-37F9E68BFED1}"/>
              </a:ext>
            </a:extLst>
          </p:cNvPr>
          <p:cNvSpPr txBox="1"/>
          <p:nvPr/>
        </p:nvSpPr>
        <p:spPr>
          <a:xfrm>
            <a:off x="481781" y="444599"/>
            <a:ext cx="3608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is this? </a:t>
            </a:r>
            <a:endParaRPr lang="en-CA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F7EDF-7F48-20A5-F4C7-3A67611D1D48}"/>
              </a:ext>
            </a:extLst>
          </p:cNvPr>
          <p:cNvSpPr/>
          <p:nvPr/>
        </p:nvSpPr>
        <p:spPr>
          <a:xfrm>
            <a:off x="481781" y="1901261"/>
            <a:ext cx="4068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#1 Defeated the Amalekites (Satan)</a:t>
            </a:r>
            <a:endParaRPr lang="en-GB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8BA9D-037D-BE4E-A525-F8FAB57B437A}"/>
              </a:ext>
            </a:extLst>
          </p:cNvPr>
          <p:cNvSpPr txBox="1"/>
          <p:nvPr/>
        </p:nvSpPr>
        <p:spPr>
          <a:xfrm>
            <a:off x="481781" y="1342207"/>
            <a:ext cx="349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strength of hand the Lord ……. 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277AA-418C-B165-833B-F4BF2FAB939C}"/>
              </a:ext>
            </a:extLst>
          </p:cNvPr>
          <p:cNvSpPr txBox="1"/>
          <p:nvPr/>
        </p:nvSpPr>
        <p:spPr>
          <a:xfrm>
            <a:off x="9006347" y="444599"/>
            <a:ext cx="2399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4000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مَا هَذَا؟ </a:t>
            </a:r>
            <a:endParaRPr lang="en-CA" sz="4000" dirty="0">
              <a:latin typeface="AbdoMaster-Black" panose="02000500030000020004" pitchFamily="50" charset="-78"/>
              <a:cs typeface="AbdoMaster-Black" panose="02000500030000020004" pitchFamily="50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AF9F6-D9AD-0BB7-4495-5DCA088E7059}"/>
              </a:ext>
            </a:extLst>
          </p:cNvPr>
          <p:cNvSpPr txBox="1"/>
          <p:nvPr/>
        </p:nvSpPr>
        <p:spPr>
          <a:xfrm>
            <a:off x="8357418" y="1342207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بِيَدٍ قَوِيَّةٍ </a:t>
            </a:r>
            <a:r>
              <a:rPr lang="en-US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.</a:t>
            </a:r>
            <a:r>
              <a:rPr lang="ar-EG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 الرَّبُّ </a:t>
            </a:r>
            <a:r>
              <a:rPr lang="en-US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…….</a:t>
            </a:r>
            <a:endParaRPr lang="en-CA" dirty="0">
              <a:latin typeface="AbdoMaster-Black" panose="02000500030000020004" pitchFamily="50" charset="-78"/>
              <a:cs typeface="AbdoMaster-Black" panose="02000500030000020004" pitchFamily="50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34B51-CA4B-D927-8FA5-88F57587B266}"/>
              </a:ext>
            </a:extLst>
          </p:cNvPr>
          <p:cNvSpPr/>
          <p:nvPr/>
        </p:nvSpPr>
        <p:spPr>
          <a:xfrm>
            <a:off x="9369283" y="1901261"/>
            <a:ext cx="203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E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iro ExtraBold" pitchFamily="2" charset="-78"/>
                <a:cs typeface="Cairo ExtraBold" pitchFamily="2" charset="-78"/>
              </a:rPr>
              <a:t>#1 هزم الشيطان</a:t>
            </a:r>
            <a:endParaRPr lang="en-GB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iro ExtraBold" pitchFamily="2" charset="-78"/>
              <a:cs typeface="Cairo 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23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التسبحة والذهاب إلى مارة وإيليم - تفسير الخروج 15 - تفسير سفر الخروج  الأصحاح الخامس عشر - الموسوعة الكنسية لتفسير العهد القديم | St-Takla.org">
            <a:extLst>
              <a:ext uri="{FF2B5EF4-FFF2-40B4-BE49-F238E27FC236}">
                <a16:creationId xmlns:a16="http://schemas.microsoft.com/office/drawing/2014/main" id="{1AA1A631-797A-0533-4A2B-A3206EF8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33" y="1450338"/>
            <a:ext cx="5441518" cy="370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8665C-F820-4C8D-76C8-92E3ED82B526}"/>
              </a:ext>
            </a:extLst>
          </p:cNvPr>
          <p:cNvSpPr txBox="1"/>
          <p:nvPr/>
        </p:nvSpPr>
        <p:spPr>
          <a:xfrm>
            <a:off x="541749" y="1002596"/>
            <a:ext cx="555425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000" dirty="0"/>
              <a:t> فصَرَخَ إلَى الرَّبِّ. فأراهُ الرَّبُّ شَجَرَةً فطَرَحَها في الماءِ فصارَ الماءُ عَذبًا. هناكَ وضَعَ لهُ فريضَةً وحُكمًا ، وهناكَ امتَحَنَهُ .</a:t>
            </a:r>
          </a:p>
          <a:p>
            <a:endParaRPr lang="ar-EG" sz="3000" dirty="0"/>
          </a:p>
          <a:p>
            <a:r>
              <a:rPr lang="en-CA" sz="3000" dirty="0"/>
              <a:t>So he cried out to the Lord, and the Lord showed him a tree</a:t>
            </a:r>
            <a:r>
              <a:rPr lang="ar-EG" sz="3000" dirty="0"/>
              <a:t>.</a:t>
            </a:r>
            <a:r>
              <a:rPr lang="en-CA" sz="3000" dirty="0"/>
              <a:t>  When he cast it into the waters, the waters were made sweet.</a:t>
            </a:r>
          </a:p>
          <a:p>
            <a:r>
              <a:rPr lang="en-CA" sz="3000" dirty="0"/>
              <a:t>There He made a statute and an ordinance for them, and there He tested them,</a:t>
            </a:r>
          </a:p>
        </p:txBody>
      </p:sp>
    </p:spTree>
    <p:extLst>
      <p:ext uri="{BB962C8B-B14F-4D97-AF65-F5344CB8AC3E}">
        <p14:creationId xmlns:p14="http://schemas.microsoft.com/office/powerpoint/2010/main" val="165331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A6307198-3FCF-6C45-90A8-82D7932C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التسبحة والذهاب إلى مارة وإيليم - تفسير الخروج 15 - تفسير سفر الخروج  الأصحاح الخامس عشر - الموسوعة الكنسية لتفسير العهد القديم | St-Takla.org">
            <a:extLst>
              <a:ext uri="{FF2B5EF4-FFF2-40B4-BE49-F238E27FC236}">
                <a16:creationId xmlns:a16="http://schemas.microsoft.com/office/drawing/2014/main" id="{9CB88E27-D532-E3AE-F039-A8965ECD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1" y="1577656"/>
            <a:ext cx="5441518" cy="370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BB421-210F-4762-6A80-E7C9AD6B1A13}"/>
              </a:ext>
            </a:extLst>
          </p:cNvPr>
          <p:cNvSpPr txBox="1"/>
          <p:nvPr/>
        </p:nvSpPr>
        <p:spPr>
          <a:xfrm>
            <a:off x="259392" y="2844701"/>
            <a:ext cx="635434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For man, who leaves behind the [Egyptian] pleasures, </a:t>
            </a:r>
            <a:r>
              <a:rPr lang="ar-EG" sz="3000" dirty="0"/>
              <a:t>...</a:t>
            </a:r>
            <a:r>
              <a:rPr lang="en-US" sz="3000" dirty="0"/>
              <a:t>once the tree, the Cross, is cast into it, meaning once he accepts the secret of resurrection that begins by it, the virtuous life would then turn sweet</a:t>
            </a:r>
            <a:r>
              <a:rPr lang="ar-EG" sz="3000" dirty="0"/>
              <a:t>. </a:t>
            </a:r>
            <a:r>
              <a:rPr lang="en-US" sz="3000" b="1" dirty="0"/>
              <a:t>St. Gregory of Nyssa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6DD20-62D3-7522-D52A-6A4B5A36FE8C}"/>
              </a:ext>
            </a:extLst>
          </p:cNvPr>
          <p:cNvSpPr txBox="1"/>
          <p:nvPr/>
        </p:nvSpPr>
        <p:spPr>
          <a:xfrm>
            <a:off x="259392" y="689312"/>
            <a:ext cx="54415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dirty="0"/>
              <a:t>في الخشبة: "سرّ القيامة" خلال صليب السيِّد، حيث تتحول الحياة الفاضلة بما فيها من جهاد ومرارة إلى حياة سهلة وعذبة </a:t>
            </a:r>
            <a:r>
              <a:rPr lang="ar-EG" sz="3000" b="1" dirty="0"/>
              <a:t>القديس غريغوريوس أسقف نيصص</a:t>
            </a: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288621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does Exodus 15:27 mean? | Bible Art">
            <a:extLst>
              <a:ext uri="{FF2B5EF4-FFF2-40B4-BE49-F238E27FC236}">
                <a16:creationId xmlns:a16="http://schemas.microsoft.com/office/drawing/2014/main" id="{CC47208A-BCC5-80E3-6986-6DEF02CE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66" y="1005215"/>
            <a:ext cx="4847570" cy="484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E240F-494D-588F-6E43-C89EFD7C59AE}"/>
              </a:ext>
            </a:extLst>
          </p:cNvPr>
          <p:cNvSpPr txBox="1"/>
          <p:nvPr/>
        </p:nvSpPr>
        <p:spPr>
          <a:xfrm>
            <a:off x="556364" y="1898527"/>
            <a:ext cx="609391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000" dirty="0"/>
              <a:t> ثُمَّ جاءوا إلَى إيليمَ وهناكَ اثنَتا عَشرَةَ عَينَ ماءٍ وسَبعونَ نَخلَةً . فنَزَلوا هناكَ عِندَ الماءِ.</a:t>
            </a:r>
          </a:p>
          <a:p>
            <a:endParaRPr lang="ar-EG" sz="3000" dirty="0"/>
          </a:p>
          <a:p>
            <a:r>
              <a:rPr lang="en-CA" sz="3000" dirty="0"/>
              <a:t>Then they came to Elim, where there were twelve wells of water and seventy palm trees; so they camped there by the waters.</a:t>
            </a:r>
          </a:p>
        </p:txBody>
      </p:sp>
    </p:spTree>
    <p:extLst>
      <p:ext uri="{BB962C8B-B14F-4D97-AF65-F5344CB8AC3E}">
        <p14:creationId xmlns:p14="http://schemas.microsoft.com/office/powerpoint/2010/main" val="424887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F1A5B-7924-C6C4-70D9-42768235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does Exodus 15:27 mean? | Bible Art">
            <a:extLst>
              <a:ext uri="{FF2B5EF4-FFF2-40B4-BE49-F238E27FC236}">
                <a16:creationId xmlns:a16="http://schemas.microsoft.com/office/drawing/2014/main" id="{9A5B7F6B-B098-424D-3893-9E48229E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66" y="1005215"/>
            <a:ext cx="4847570" cy="484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0C1EE-239F-1C5D-E268-713C4A892069}"/>
              </a:ext>
            </a:extLst>
          </p:cNvPr>
          <p:cNvSpPr txBox="1"/>
          <p:nvPr/>
        </p:nvSpPr>
        <p:spPr>
          <a:xfrm>
            <a:off x="431104" y="1005215"/>
            <a:ext cx="60939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dirty="0"/>
              <a:t>لقد قصد الله ألاَّ يأتي بالشعب إلى إيليم منذ البداية حيث يوجد اثنا عشر عين ماء خالية من كل مرارة تمامًا. وحيث يوجد موضع للراحة في ظلال النخيل...</a:t>
            </a:r>
          </a:p>
          <a:p>
            <a:pPr algn="r" rtl="1"/>
            <a:endParaRPr lang="ar-EG" sz="3000" dirty="0"/>
          </a:p>
          <a:p>
            <a:pPr algn="r" rtl="1"/>
            <a:r>
              <a:rPr lang="ar-EG" sz="3000" dirty="0"/>
              <a:t>فإن العهد القديم وحده لا يكفي للشرب وإنما يلزم أن نأتي إلى العهد الجديد لنشرب منه بلا صعوبة</a:t>
            </a:r>
          </a:p>
          <a:p>
            <a:pPr algn="r" rtl="1"/>
            <a:endParaRPr lang="ar-EG" sz="3000" dirty="0"/>
          </a:p>
          <a:p>
            <a:pPr algn="r" rtl="1"/>
            <a:r>
              <a:rPr lang="ar-EG" sz="3000" b="1" dirty="0"/>
              <a:t>العلامة أويجانوس</a:t>
            </a: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164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71A1-45D5-A070-D5D5-58B1AB3A2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3427FF-F19B-EE3C-A170-55B06F996E20}"/>
              </a:ext>
            </a:extLst>
          </p:cNvPr>
          <p:cNvSpPr txBox="1"/>
          <p:nvPr/>
        </p:nvSpPr>
        <p:spPr>
          <a:xfrm>
            <a:off x="481781" y="444599"/>
            <a:ext cx="3608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is this? </a:t>
            </a:r>
            <a:endParaRPr lang="en-CA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93592-2CCB-1B8F-3D95-3FE80747049B}"/>
              </a:ext>
            </a:extLst>
          </p:cNvPr>
          <p:cNvSpPr/>
          <p:nvPr/>
        </p:nvSpPr>
        <p:spPr>
          <a:xfrm>
            <a:off x="481781" y="1901261"/>
            <a:ext cx="4068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#1 Defeated the Amalekites (Satan)</a:t>
            </a:r>
            <a:endParaRPr lang="en-GB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6A8F8-6777-39F1-D845-48EE48E3D7C7}"/>
              </a:ext>
            </a:extLst>
          </p:cNvPr>
          <p:cNvSpPr txBox="1"/>
          <p:nvPr/>
        </p:nvSpPr>
        <p:spPr>
          <a:xfrm>
            <a:off x="481781" y="1342207"/>
            <a:ext cx="3490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strength of hand the Lord ……. 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9BA13-80FF-EB59-CA00-3018544751AE}"/>
              </a:ext>
            </a:extLst>
          </p:cNvPr>
          <p:cNvSpPr txBox="1"/>
          <p:nvPr/>
        </p:nvSpPr>
        <p:spPr>
          <a:xfrm>
            <a:off x="9006347" y="444599"/>
            <a:ext cx="2399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4000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مَا هَذَا؟ </a:t>
            </a:r>
            <a:endParaRPr lang="en-CA" sz="4000" dirty="0">
              <a:latin typeface="AbdoMaster-Black" panose="02000500030000020004" pitchFamily="50" charset="-78"/>
              <a:cs typeface="AbdoMaster-Black" panose="02000500030000020004" pitchFamily="50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6BAB6-E49E-CF9A-D6ED-261C21E8E7A2}"/>
              </a:ext>
            </a:extLst>
          </p:cNvPr>
          <p:cNvSpPr txBox="1"/>
          <p:nvPr/>
        </p:nvSpPr>
        <p:spPr>
          <a:xfrm>
            <a:off x="8357418" y="1342207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بِيَدٍ قَوِيَّةٍ </a:t>
            </a:r>
            <a:r>
              <a:rPr lang="en-US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.</a:t>
            </a:r>
            <a:r>
              <a:rPr lang="ar-EG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 الرَّبُّ </a:t>
            </a:r>
            <a:r>
              <a:rPr lang="en-US" dirty="0">
                <a:latin typeface="AbdoMaster-Black" panose="02000500030000020004" pitchFamily="50" charset="-78"/>
                <a:cs typeface="AbdoMaster-Black" panose="02000500030000020004" pitchFamily="50" charset="-78"/>
              </a:rPr>
              <a:t>…….</a:t>
            </a:r>
            <a:endParaRPr lang="en-CA" dirty="0">
              <a:latin typeface="AbdoMaster-Black" panose="02000500030000020004" pitchFamily="50" charset="-78"/>
              <a:cs typeface="AbdoMaster-Black" panose="02000500030000020004" pitchFamily="50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6C0DA-4AF0-97B0-AFE7-5F711FB63437}"/>
              </a:ext>
            </a:extLst>
          </p:cNvPr>
          <p:cNvSpPr/>
          <p:nvPr/>
        </p:nvSpPr>
        <p:spPr>
          <a:xfrm>
            <a:off x="9369283" y="1901261"/>
            <a:ext cx="203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EG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iro ExtraBold" pitchFamily="2" charset="-78"/>
                <a:cs typeface="Cairo ExtraBold" pitchFamily="2" charset="-78"/>
              </a:rPr>
              <a:t>#1 هزم الشيطان</a:t>
            </a:r>
            <a:endParaRPr lang="en-GB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iro ExtraBold" pitchFamily="2" charset="-78"/>
              <a:cs typeface="Cairo ExtraBold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98C8A-1059-472E-7102-D39EF2EDDAE6}"/>
              </a:ext>
            </a:extLst>
          </p:cNvPr>
          <p:cNvSpPr/>
          <p:nvPr/>
        </p:nvSpPr>
        <p:spPr>
          <a:xfrm>
            <a:off x="481781" y="2301371"/>
            <a:ext cx="27169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#2 Made new covenant</a:t>
            </a:r>
            <a:endParaRPr lang="en-GB" sz="20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2497C-AA53-AC24-420F-7A55C4836EA4}"/>
              </a:ext>
            </a:extLst>
          </p:cNvPr>
          <p:cNvSpPr/>
          <p:nvPr/>
        </p:nvSpPr>
        <p:spPr>
          <a:xfrm>
            <a:off x="9141657" y="2301371"/>
            <a:ext cx="2263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EG" sz="2000" dirty="0">
                <a:ln w="0"/>
                <a:latin typeface="Cairo ExtraBold" pitchFamily="2" charset="-78"/>
                <a:cs typeface="Cairo ExtraBold" pitchFamily="2" charset="-78"/>
              </a:rPr>
              <a:t>#</a:t>
            </a:r>
            <a:r>
              <a:rPr lang="en-US" sz="2000" dirty="0">
                <a:ln w="0"/>
                <a:latin typeface="Cairo ExtraBold" pitchFamily="2" charset="-78"/>
                <a:cs typeface="Cairo ExtraBold" pitchFamily="2" charset="-78"/>
              </a:rPr>
              <a:t>2</a:t>
            </a:r>
            <a:r>
              <a:rPr lang="ar-EG" sz="2000" dirty="0">
                <a:ln w="0"/>
                <a:latin typeface="Cairo ExtraBold" pitchFamily="2" charset="-78"/>
                <a:cs typeface="Cairo ExtraBold" pitchFamily="2" charset="-78"/>
              </a:rPr>
              <a:t> صنع عهدا جديدا</a:t>
            </a:r>
            <a:endParaRPr lang="en-GB" sz="2000" dirty="0">
              <a:ln w="0"/>
              <a:latin typeface="Cairo ExtraBold" pitchFamily="2" charset="-78"/>
              <a:cs typeface="Cairo 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653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BEEB21-F8AB-E884-08FF-9FED998E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49" y="764022"/>
            <a:ext cx="3507287" cy="4866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AC4FD4-EEE3-EA1E-97F7-440C4A6351C6}"/>
              </a:ext>
            </a:extLst>
          </p:cNvPr>
          <p:cNvSpPr txBox="1"/>
          <p:nvPr/>
        </p:nvSpPr>
        <p:spPr>
          <a:xfrm>
            <a:off x="668056" y="611765"/>
            <a:ext cx="672647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000" dirty="0"/>
              <a:t>He Who gave himself up as an accepted sacrifice on the cross for the salvation of our race.</a:t>
            </a:r>
          </a:p>
          <a:p>
            <a:endParaRPr lang="en-CA" sz="3000" dirty="0"/>
          </a:p>
          <a:p>
            <a:pPr algn="r" rtl="1"/>
            <a:r>
              <a:rPr lang="ar-EG" sz="3000" dirty="0"/>
              <a:t>هذا الذي </a:t>
            </a:r>
            <a:r>
              <a:rPr lang="ar-EG" sz="3000" b="1" dirty="0"/>
              <a:t>أصعد ذاته </a:t>
            </a:r>
            <a:r>
              <a:rPr lang="ar-EG" sz="3000" dirty="0"/>
              <a:t>ذبيحة مقبولة على الصليب عن خلاص جنسنا.</a:t>
            </a:r>
          </a:p>
          <a:p>
            <a:endParaRPr lang="ar-EG" sz="3000" dirty="0"/>
          </a:p>
          <a:p>
            <a:r>
              <a:rPr lang="en-CA" sz="3000" dirty="0"/>
              <a:t>And His Good Father smelled Him at the night hour on the Golgotha.</a:t>
            </a:r>
            <a:endParaRPr lang="ar-EG" sz="3000" dirty="0"/>
          </a:p>
          <a:p>
            <a:endParaRPr lang="ar-EG" sz="3000" dirty="0"/>
          </a:p>
          <a:p>
            <a:pPr algn="r" rtl="1"/>
            <a:r>
              <a:rPr lang="ar-EG" sz="3000" dirty="0"/>
              <a:t>فاشتمه أبوه الصالح وقت المساء على الجلجثة.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71262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067E-DC30-8EC2-D1E0-3E3AD1AC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0C44944B-5B06-CE4B-DEC1-0E12E86DA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E7DDFD-1ACE-1316-512A-B70FD35C13F3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A23192D-5419-13DC-E086-5236E3A1776B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65C93-E0CB-D62D-CA34-E949FF85B5E0}"/>
              </a:ext>
            </a:extLst>
          </p:cNvPr>
          <p:cNvSpPr/>
          <p:nvPr/>
        </p:nvSpPr>
        <p:spPr>
          <a:xfrm>
            <a:off x="1089765" y="162002"/>
            <a:ext cx="4597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Lighting the candles</a:t>
            </a:r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FA63E2E6-03F3-EE81-3DB7-27D63753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1BCAB5-74A1-3D16-C60C-E7DCF85AC81A}"/>
              </a:ext>
            </a:extLst>
          </p:cNvPr>
          <p:cNvSpPr/>
          <p:nvPr/>
        </p:nvSpPr>
        <p:spPr>
          <a:xfrm>
            <a:off x="497384" y="1208927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15A3D-E228-DE9C-B060-250D2F31EF6F}"/>
              </a:ext>
            </a:extLst>
          </p:cNvPr>
          <p:cNvSpPr/>
          <p:nvPr/>
        </p:nvSpPr>
        <p:spPr>
          <a:xfrm>
            <a:off x="1089765" y="999033"/>
            <a:ext cx="2999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this?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60F61-14ED-8A24-8DBB-820B7F239F95}"/>
              </a:ext>
            </a:extLst>
          </p:cNvPr>
          <p:cNvSpPr/>
          <p:nvPr/>
        </p:nvSpPr>
        <p:spPr>
          <a:xfrm>
            <a:off x="497384" y="2045958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D4574-75FD-196F-4889-3077869DB76A}"/>
              </a:ext>
            </a:extLst>
          </p:cNvPr>
          <p:cNvSpPr/>
          <p:nvPr/>
        </p:nvSpPr>
        <p:spPr>
          <a:xfrm>
            <a:off x="1015937" y="1836064"/>
            <a:ext cx="51525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40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cup (Sanctification)</a:t>
            </a:r>
          </a:p>
          <a:p>
            <a:pPr algn="ctr"/>
            <a:r>
              <a:rPr lang="ar-EG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التقديس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B188E-F99D-38A3-DEF3-8859404C7815}"/>
              </a:ext>
            </a:extLst>
          </p:cNvPr>
          <p:cNvSpPr txBox="1"/>
          <p:nvPr/>
        </p:nvSpPr>
        <p:spPr>
          <a:xfrm>
            <a:off x="1189973" y="3206663"/>
            <a:ext cx="4709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 will bring you out (Ex 6 : 6)</a:t>
            </a:r>
            <a:endParaRPr lang="en-CA" sz="3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5449FA-89F1-D015-349C-0AFCEC39EDB1}"/>
              </a:ext>
            </a:extLst>
          </p:cNvPr>
          <p:cNvSpPr/>
          <p:nvPr/>
        </p:nvSpPr>
        <p:spPr>
          <a:xfrm>
            <a:off x="488515" y="3970555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A53EB-D96F-5E02-0208-74256A0728AA}"/>
              </a:ext>
            </a:extLst>
          </p:cNvPr>
          <p:cNvSpPr/>
          <p:nvPr/>
        </p:nvSpPr>
        <p:spPr>
          <a:xfrm>
            <a:off x="1080896" y="3807821"/>
            <a:ext cx="207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Washing</a:t>
            </a:r>
          </a:p>
        </p:txBody>
      </p:sp>
    </p:spTree>
    <p:extLst>
      <p:ext uri="{BB962C8B-B14F-4D97-AF65-F5344CB8AC3E}">
        <p14:creationId xmlns:p14="http://schemas.microsoft.com/office/powerpoint/2010/main" val="12845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F1454C-CACB-9B5B-4359-00DD172804A5}"/>
              </a:ext>
            </a:extLst>
          </p:cNvPr>
          <p:cNvCxnSpPr/>
          <p:nvPr/>
        </p:nvCxnSpPr>
        <p:spPr>
          <a:xfrm>
            <a:off x="6153150" y="1552575"/>
            <a:ext cx="0" cy="5181600"/>
          </a:xfrm>
          <a:prstGeom prst="line">
            <a:avLst/>
          </a:pr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741EA8-BA6A-D02B-E396-2CF7C85BF6D6}"/>
              </a:ext>
            </a:extLst>
          </p:cNvPr>
          <p:cNvSpPr txBox="1"/>
          <p:nvPr/>
        </p:nvSpPr>
        <p:spPr>
          <a:xfrm>
            <a:off x="6577555" y="1951325"/>
            <a:ext cx="50958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dirty="0">
                <a:latin typeface="Cairo ExtraBold" pitchFamily="2" charset="-78"/>
                <a:cs typeface="+mj-cs"/>
              </a:rPr>
              <a:t> وَفِي </a:t>
            </a:r>
            <a:r>
              <a:rPr lang="ar-EG" sz="3000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أَوَّلِ أَيَّامِ الْفَطِيرِ </a:t>
            </a:r>
            <a:r>
              <a:rPr lang="ar-EG" sz="3000" dirty="0">
                <a:latin typeface="Cairo ExtraBold" pitchFamily="2" charset="-78"/>
                <a:cs typeface="+mj-cs"/>
              </a:rPr>
              <a:t>.... وَأَعَدُّوا الْفِصْحَ. وَلَمَّا كَانَ الْمَسَاءُ اتَّكَأَ مَعَ الاثْنَيْ عَشَرَ </a:t>
            </a:r>
            <a:r>
              <a:rPr lang="ar-EG" dirty="0">
                <a:latin typeface="Cairo ExtraBold" pitchFamily="2" charset="-78"/>
                <a:cs typeface="+mj-cs"/>
              </a:rPr>
              <a:t>(مت 27 : 17-20)</a:t>
            </a:r>
            <a:endParaRPr lang="en-US" dirty="0">
              <a:latin typeface="Cairo ExtraBold" pitchFamily="2" charset="-78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49732-040A-12B0-1E18-33F790D3051E}"/>
              </a:ext>
            </a:extLst>
          </p:cNvPr>
          <p:cNvSpPr txBox="1"/>
          <p:nvPr/>
        </p:nvSpPr>
        <p:spPr>
          <a:xfrm>
            <a:off x="6163219" y="3375934"/>
            <a:ext cx="5510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000">
                <a:latin typeface="Abdo Logo" panose="02000500030000020004" pitchFamily="2" charset="-78"/>
                <a:cs typeface="Abdo Logo" panose="02000500030000020004" pitchFamily="2" charset="-78"/>
              </a:defRPr>
            </a:lvl1pPr>
          </a:lstStyle>
          <a:p>
            <a:r>
              <a:rPr lang="ar-EG" dirty="0">
                <a:latin typeface="Cairo ExtraBold" pitchFamily="2" charset="-78"/>
                <a:cs typeface="+mj-cs"/>
              </a:rPr>
              <a:t>وَفِي </a:t>
            </a:r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الْيَوْمِ الأَوَّلِ مِنَ الْفَطِيرِ</a:t>
            </a:r>
            <a:r>
              <a:rPr lang="ar-EG" dirty="0">
                <a:latin typeface="Cairo ExtraBold" pitchFamily="2" charset="-78"/>
                <a:cs typeface="+mj-cs"/>
              </a:rPr>
              <a:t>. حِينَ كَانُوا يَذْبَحُونَ الْفِصْحَ، فَأَعَدَّا الْفِصْحَ. وَلَمَّا كَانَ الْمَسَاءُ جَاءَ مَعَ الاثْنَيْ عَشَرَ. </a:t>
            </a:r>
            <a:r>
              <a:rPr lang="ar-EG" sz="1800" dirty="0">
                <a:latin typeface="Cairo ExtraBold" pitchFamily="2" charset="-78"/>
                <a:cs typeface="+mj-cs"/>
              </a:rPr>
              <a:t>(مر 14 : 12-17)</a:t>
            </a:r>
            <a:endParaRPr lang="en-US" sz="1800" dirty="0">
              <a:latin typeface="Cairo ExtraBold" pitchFamily="2" charset="-78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DCD16-1276-0F7E-72FB-3B7BC6AB9AF1}"/>
              </a:ext>
            </a:extLst>
          </p:cNvPr>
          <p:cNvSpPr txBox="1"/>
          <p:nvPr/>
        </p:nvSpPr>
        <p:spPr>
          <a:xfrm>
            <a:off x="6370386" y="5084985"/>
            <a:ext cx="5510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000">
                <a:latin typeface="Abdo Logo" panose="02000500030000020004" pitchFamily="2" charset="-78"/>
                <a:cs typeface="Abdo Logo" panose="02000500030000020004" pitchFamily="2" charset="-78"/>
              </a:defRPr>
            </a:lvl1pPr>
          </a:lstStyle>
          <a:p>
            <a:r>
              <a:rPr lang="ar-EG" dirty="0">
                <a:latin typeface="Cairo ExtraBold" pitchFamily="2" charset="-78"/>
                <a:cs typeface="+mj-cs"/>
              </a:rPr>
              <a:t>وَجَاءَ </a:t>
            </a:r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يَوْمُ الْفَطِيرِ </a:t>
            </a:r>
            <a:r>
              <a:rPr lang="ar-EG" dirty="0">
                <a:latin typeface="Cairo ExtraBold" pitchFamily="2" charset="-78"/>
                <a:cs typeface="+mj-cs"/>
              </a:rPr>
              <a:t>الَّذِي كَانَ يَنْبَغِي أَنْ يُذْبَحَ فِيهِ الْفِصْحُ. ... فَأَعَدَّا الْفِصْحَ. وَلَمَّا كَانَتِ السَّاعَةُ اتَّكَأَ وَالاثْنَا عَشَرَ رَسُولًا مَعَهُ </a:t>
            </a:r>
            <a:r>
              <a:rPr lang="ar-EG" sz="1800" dirty="0">
                <a:latin typeface="Cairo ExtraBold" pitchFamily="2" charset="-78"/>
                <a:cs typeface="+mj-cs"/>
              </a:rPr>
              <a:t>(لو 22 : 7-14)</a:t>
            </a:r>
            <a:endParaRPr lang="en-US" sz="1800" dirty="0">
              <a:latin typeface="Cairo ExtraBold" pitchFamily="2" charset="-78"/>
              <a:cs typeface="+mj-cs"/>
            </a:endParaRPr>
          </a:p>
        </p:txBody>
      </p:sp>
      <p:pic>
        <p:nvPicPr>
          <p:cNvPr id="3" name="Picture 22" descr="القديس لوقا البشير ( الانجيلى ) - منتدى ام السمائيين و الارضيين">
            <a:extLst>
              <a:ext uri="{FF2B5EF4-FFF2-40B4-BE49-F238E27FC236}">
                <a16:creationId xmlns:a16="http://schemas.microsoft.com/office/drawing/2014/main" id="{CA242CB4-D0E2-0AF5-8F36-176A9B65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58" y="481849"/>
            <a:ext cx="800437" cy="1072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القديس مرقس الرسول - أوتار السماء">
            <a:extLst>
              <a:ext uri="{FF2B5EF4-FFF2-40B4-BE49-F238E27FC236}">
                <a16:creationId xmlns:a16="http://schemas.microsoft.com/office/drawing/2014/main" id="{25EB4224-7DFF-99A5-075A-8F5E31D4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467291"/>
            <a:ext cx="871236" cy="11765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ام السمائيـين والارضيـين - استشهاد القديس متى الإنجيلي المبشر. ً من سنة 70م  استشهد القديس متى الإنجيلي أحد الاثنى عشر رسولاً. ومتى من الكلمة العبرية &quot;  متاثيا &quot; أي عطية الله، وُلِدَ">
            <a:extLst>
              <a:ext uri="{FF2B5EF4-FFF2-40B4-BE49-F238E27FC236}">
                <a16:creationId xmlns:a16="http://schemas.microsoft.com/office/drawing/2014/main" id="{C0A6B2A7-8E0A-CAD1-50DE-46802B91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14" y="462706"/>
            <a:ext cx="885809" cy="11765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John the Apostle | Saints Resource">
            <a:extLst>
              <a:ext uri="{FF2B5EF4-FFF2-40B4-BE49-F238E27FC236}">
                <a16:creationId xmlns:a16="http://schemas.microsoft.com/office/drawing/2014/main" id="{E741853C-5C3F-F8D6-3DE9-9F0D35B7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24" y="481849"/>
            <a:ext cx="866282" cy="11640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FAB9A0-B331-F24C-3360-57E0AD3C5CEF}"/>
              </a:ext>
            </a:extLst>
          </p:cNvPr>
          <p:cNvSpPr txBox="1"/>
          <p:nvPr/>
        </p:nvSpPr>
        <p:spPr>
          <a:xfrm>
            <a:off x="364227" y="1951325"/>
            <a:ext cx="5019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000">
                <a:latin typeface="Abdo Logo" panose="02000500030000020004" pitchFamily="2" charset="-78"/>
                <a:cs typeface="Abdo Logo" panose="02000500030000020004" pitchFamily="2" charset="-78"/>
              </a:defRPr>
            </a:lvl1pPr>
          </a:lstStyle>
          <a:p>
            <a:r>
              <a:rPr lang="ar-EG" dirty="0">
                <a:latin typeface="Cairo ExtraBold" pitchFamily="2" charset="-78"/>
                <a:cs typeface="+mj-cs"/>
              </a:rPr>
              <a:t>أَمَّا يَسُوعُ </a:t>
            </a:r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قَبْلَ عِيدِ الْفِصْحِ</a:t>
            </a:r>
            <a:r>
              <a:rPr lang="ar-EG" dirty="0">
                <a:latin typeface="Cairo ExtraBold" pitchFamily="2" charset="-78"/>
                <a:cs typeface="+mj-cs"/>
              </a:rPr>
              <a:t>، وَهُوَ عَالِمٌ أَنَّ سَاعَتَهُ قَدْ جَاءَتْ لِيَنْتَقِلَ مِنْ هذَا الْعَالَمِ إِلَى الآبِ، </a:t>
            </a:r>
            <a:r>
              <a:rPr lang="en-US" dirty="0">
                <a:latin typeface="Cairo ExtraBold" pitchFamily="2" charset="-78"/>
                <a:cs typeface="+mj-cs"/>
              </a:rPr>
              <a:t>…</a:t>
            </a:r>
            <a:r>
              <a:rPr lang="ar-EG" dirty="0">
                <a:latin typeface="Cairo ExtraBold" pitchFamily="2" charset="-78"/>
                <a:cs typeface="+mj-cs"/>
              </a:rPr>
              <a:t>فَحِينَ كَانَ الْعَشَاءُ، </a:t>
            </a:r>
            <a:r>
              <a:rPr lang="en-US" dirty="0">
                <a:latin typeface="Cairo ExtraBold" pitchFamily="2" charset="-78"/>
                <a:cs typeface="+mj-cs"/>
              </a:rPr>
              <a:t>…</a:t>
            </a:r>
            <a:r>
              <a:rPr lang="ar-EG" dirty="0">
                <a:latin typeface="Cairo ExtraBold" pitchFamily="2" charset="-78"/>
                <a:cs typeface="+mj-cs"/>
              </a:rPr>
              <a:t>قَامَ عَنِ الْعَشَاءِ</a:t>
            </a:r>
            <a:r>
              <a:rPr lang="en-US" dirty="0">
                <a:latin typeface="Cairo ExtraBold" pitchFamily="2" charset="-78"/>
                <a:cs typeface="+mj-cs"/>
              </a:rPr>
              <a:t> </a:t>
            </a:r>
            <a:r>
              <a:rPr lang="ar-EG" sz="1800" dirty="0">
                <a:latin typeface="Cairo ExtraBold" pitchFamily="2" charset="-78"/>
                <a:cs typeface="+mj-cs"/>
              </a:rPr>
              <a:t>(</a:t>
            </a:r>
            <a:r>
              <a:rPr lang="ar-EG" sz="1800" dirty="0" err="1">
                <a:latin typeface="Cairo ExtraBold" pitchFamily="2" charset="-78"/>
                <a:cs typeface="+mj-cs"/>
              </a:rPr>
              <a:t>يو</a:t>
            </a:r>
            <a:r>
              <a:rPr lang="ar-EG" sz="1800" dirty="0">
                <a:latin typeface="Cairo ExtraBold" pitchFamily="2" charset="-78"/>
                <a:cs typeface="+mj-cs"/>
              </a:rPr>
              <a:t> 13 : 1-4)</a:t>
            </a:r>
            <a:endParaRPr lang="en-US" sz="1800" dirty="0">
              <a:latin typeface="Cairo ExtraBold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468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10DFA-C58F-C0A0-31B4-A8D7FBE90BCE}"/>
              </a:ext>
            </a:extLst>
          </p:cNvPr>
          <p:cNvSpPr txBox="1"/>
          <p:nvPr/>
        </p:nvSpPr>
        <p:spPr>
          <a:xfrm>
            <a:off x="237995" y="1179099"/>
            <a:ext cx="5715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500" dirty="0"/>
              <a:t>وَهُوَ عَالِمٌ أَنَّ سَاعَتَهُ قَدْ جَاءَتْ </a:t>
            </a:r>
            <a:r>
              <a:rPr lang="ar-EG" sz="3500" b="1" u="sng" dirty="0"/>
              <a:t>لِيَنْتَقِل</a:t>
            </a:r>
            <a:r>
              <a:rPr lang="ar-EG" sz="3500" dirty="0"/>
              <a:t>َ مِنْ هذَا الْعَالَمِ إِلَى الآبِ .... </a:t>
            </a:r>
            <a:r>
              <a:rPr lang="ar-EG" sz="3500" b="1" dirty="0">
                <a:solidFill>
                  <a:srgbClr val="FF0000"/>
                </a:solidFill>
              </a:rPr>
              <a:t>قَامَ</a:t>
            </a:r>
            <a:r>
              <a:rPr lang="ar-EG" sz="3500" dirty="0"/>
              <a:t> عَنِ الْعَشَاءِ وَ</a:t>
            </a:r>
            <a:r>
              <a:rPr lang="ar-EG" sz="3500" b="1" dirty="0">
                <a:solidFill>
                  <a:srgbClr val="FF0000"/>
                </a:solidFill>
              </a:rPr>
              <a:t>خَلَعَ</a:t>
            </a:r>
            <a:r>
              <a:rPr lang="ar-EG" sz="3500" dirty="0"/>
              <a:t> ثِيَابَهُ وَأ</a:t>
            </a:r>
            <a:r>
              <a:rPr lang="ar-EG" sz="3500" dirty="0">
                <a:solidFill>
                  <a:srgbClr val="FF0000"/>
                </a:solidFill>
              </a:rPr>
              <a:t>َخَذَ</a:t>
            </a:r>
            <a:r>
              <a:rPr lang="ar-EG" sz="3500" dirty="0"/>
              <a:t> مِنْشَفَةً وَ</a:t>
            </a:r>
            <a:r>
              <a:rPr lang="ar-EG" sz="3500" b="1" dirty="0">
                <a:solidFill>
                  <a:srgbClr val="FF0000"/>
                </a:solidFill>
              </a:rPr>
              <a:t>اتَّزَرَ</a:t>
            </a:r>
            <a:r>
              <a:rPr lang="ar-EG" sz="3500" dirty="0"/>
              <a:t> بِهَا ثُمَّ </a:t>
            </a:r>
            <a:r>
              <a:rPr lang="ar-EG" sz="3500" b="1" dirty="0">
                <a:solidFill>
                  <a:srgbClr val="FF0000"/>
                </a:solidFill>
              </a:rPr>
              <a:t>صَبَّ</a:t>
            </a:r>
            <a:r>
              <a:rPr lang="ar-EG" sz="3500" dirty="0"/>
              <a:t> مَاءً فِي مِغْسَلٍ وَ</a:t>
            </a:r>
            <a:r>
              <a:rPr lang="ar-EG" sz="3500" b="1" dirty="0">
                <a:solidFill>
                  <a:srgbClr val="FF0000"/>
                </a:solidFill>
              </a:rPr>
              <a:t>ابْتَدَأَ</a:t>
            </a:r>
            <a:r>
              <a:rPr lang="ar-EG" sz="3500" dirty="0"/>
              <a:t> يَغْسِلُ أَرْجُلَ التّلاَمِيذِ وَيَمْسَحُهَا بِالْمِنْشَفَةِ الَّتِي كَانَ مُتَّزِراً بِهَا.</a:t>
            </a:r>
            <a:endParaRPr lang="en-CA" sz="3500" dirty="0"/>
          </a:p>
        </p:txBody>
      </p:sp>
      <p:pic>
        <p:nvPicPr>
          <p:cNvPr id="14340" name="Picture 4" descr="الغاية من غسل أرجل التلاميذ في خميس الفصح">
            <a:extLst>
              <a:ext uri="{FF2B5EF4-FFF2-40B4-BE49-F238E27FC236}">
                <a16:creationId xmlns:a16="http://schemas.microsoft.com/office/drawing/2014/main" id="{BF8F4D58-799C-F56A-60D1-898EEB28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19" y="957067"/>
            <a:ext cx="5715000" cy="4286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9CB48-A67D-394B-7D5E-0770410623E3}"/>
              </a:ext>
            </a:extLst>
          </p:cNvPr>
          <p:cNvSpPr txBox="1"/>
          <p:nvPr/>
        </p:nvSpPr>
        <p:spPr>
          <a:xfrm>
            <a:off x="871601" y="5243317"/>
            <a:ext cx="10944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000" dirty="0"/>
              <a:t>مارس أعمال الغسل بنفسه كلها ليرينا أن نمارس أعمالنا لا في شكليات بل بكل نشاطنا.</a:t>
            </a:r>
          </a:p>
          <a:p>
            <a:endParaRPr lang="ar-EG" sz="3000" dirty="0"/>
          </a:p>
          <a:p>
            <a:r>
              <a:rPr lang="ar-EG" sz="3000" b="1" dirty="0"/>
              <a:t>القديس يوحنا الذهبي الفم</a:t>
            </a: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794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047DED-FF54-C71B-C95F-D24AED83157E}"/>
              </a:ext>
            </a:extLst>
          </p:cNvPr>
          <p:cNvSpPr txBox="1"/>
          <p:nvPr/>
        </p:nvSpPr>
        <p:spPr>
          <a:xfrm>
            <a:off x="154930" y="600955"/>
            <a:ext cx="593585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pPr algn="r" rtl="1"/>
            <a:r>
              <a:rPr lang="ar-EG" dirty="0"/>
              <a:t>في المعمودية المقدسة يغتسل الإنسان بكليته، كل ذرة فيه.</a:t>
            </a:r>
          </a:p>
          <a:p>
            <a:pPr algn="r" rtl="1"/>
            <a:r>
              <a:rPr lang="ar-EG" dirty="0"/>
              <a:t> ومع هذا فإنه إذ يعيش في هذه الحياة البشرية لن يتوقف عن السير على الأرض بقدميه.</a:t>
            </a:r>
          </a:p>
          <a:p>
            <a:pPr algn="r" rtl="1"/>
            <a:endParaRPr lang="ar-EG" dirty="0"/>
          </a:p>
          <a:p>
            <a:pPr algn="r" rtl="1"/>
            <a:r>
              <a:rPr lang="ar-EG" dirty="0"/>
              <a:t> هكذا فإن </a:t>
            </a:r>
            <a:r>
              <a:rPr lang="ar-EG" b="1" dirty="0"/>
              <a:t>مشاعرنا البشرية ذاتها</a:t>
            </a:r>
            <a:r>
              <a:rPr lang="ar-EG" dirty="0"/>
              <a:t>، التي لن تنفصل عن حياتنا المائتة على الأرض، تشبه القدمين اللتين بهما نصير في تلاقٍ ملموس بالأعمال البشرية</a:t>
            </a:r>
          </a:p>
          <a:p>
            <a:pPr algn="r" rtl="1"/>
            <a:endParaRPr lang="ar-EG" dirty="0"/>
          </a:p>
          <a:p>
            <a:pPr algn="r" rtl="1"/>
            <a:r>
              <a:rPr lang="ar-EG" dirty="0"/>
              <a:t>الكنيسة وهي في طريقها إلى المسيح قد تكون خائفة من تدنيس قدميها التي غسلتهما في مياه المعمودية. </a:t>
            </a:r>
            <a:r>
              <a:rPr lang="ar-EG" b="1" dirty="0"/>
              <a:t>ق.أغسطينوس</a:t>
            </a:r>
            <a:endParaRPr lang="en-CA" b="1" dirty="0"/>
          </a:p>
        </p:txBody>
      </p:sp>
      <p:pic>
        <p:nvPicPr>
          <p:cNvPr id="6" name="Picture 4" descr="الغاية من غسل أرجل التلاميذ في خميس الفصح">
            <a:extLst>
              <a:ext uri="{FF2B5EF4-FFF2-40B4-BE49-F238E27FC236}">
                <a16:creationId xmlns:a16="http://schemas.microsoft.com/office/drawing/2014/main" id="{016D0692-DC4F-CCFE-D229-304CE17B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20" y="1285875"/>
            <a:ext cx="5715000" cy="4286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22563F-20CD-488A-685B-FB445F8E8E99}"/>
              </a:ext>
            </a:extLst>
          </p:cNvPr>
          <p:cNvSpPr txBox="1"/>
          <p:nvPr/>
        </p:nvSpPr>
        <p:spPr>
          <a:xfrm>
            <a:off x="417809" y="382011"/>
            <a:ext cx="672626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b="1" dirty="0"/>
              <a:t>أظهره ماء الشفاء. آمين.</a:t>
            </a:r>
          </a:p>
          <a:p>
            <a:endParaRPr lang="en-CA" sz="3000" b="1" dirty="0"/>
          </a:p>
          <a:p>
            <a:r>
              <a:rPr lang="en-CA" sz="3000" b="1" dirty="0"/>
              <a:t>Water unto purification. Amen.</a:t>
            </a:r>
          </a:p>
          <a:p>
            <a:endParaRPr lang="en-CA" sz="3000" b="1" dirty="0"/>
          </a:p>
          <a:p>
            <a:pPr algn="r" rtl="1"/>
            <a:r>
              <a:rPr lang="ar-EG" sz="3000" b="1" dirty="0"/>
              <a:t>ماء الطهارة. آمين.</a:t>
            </a:r>
          </a:p>
          <a:p>
            <a:endParaRPr lang="en-CA" sz="3000" b="1" dirty="0"/>
          </a:p>
          <a:p>
            <a:r>
              <a:rPr lang="en-CA" sz="3000" b="1" dirty="0"/>
              <a:t>Water unto remission of sins. Amen.</a:t>
            </a:r>
          </a:p>
          <a:p>
            <a:endParaRPr lang="en-CA" sz="3000" b="1" dirty="0"/>
          </a:p>
          <a:p>
            <a:pPr algn="r" rtl="1"/>
            <a:r>
              <a:rPr lang="ar-EG" sz="3000" b="1" dirty="0"/>
              <a:t>ماء مغفرة الخطايا. آمين.</a:t>
            </a:r>
          </a:p>
          <a:p>
            <a:endParaRPr lang="en-CA" sz="3000" b="1" dirty="0"/>
          </a:p>
          <a:p>
            <a:r>
              <a:rPr lang="en-CA" sz="3000" b="1" dirty="0"/>
              <a:t>A water unto salvation. Amen.</a:t>
            </a:r>
          </a:p>
          <a:p>
            <a:endParaRPr lang="en-CA" sz="3000" b="1" dirty="0"/>
          </a:p>
          <a:p>
            <a:pPr algn="r" rtl="1"/>
            <a:r>
              <a:rPr lang="ar-EG" sz="3000" b="1" dirty="0"/>
              <a:t>ماء الخلاص. آمين.</a:t>
            </a:r>
          </a:p>
        </p:txBody>
      </p:sp>
      <p:pic>
        <p:nvPicPr>
          <p:cNvPr id="7" name="Picture 4" descr="الغاية من غسل أرجل التلاميذ في خميس الفصح">
            <a:extLst>
              <a:ext uri="{FF2B5EF4-FFF2-40B4-BE49-F238E27FC236}">
                <a16:creationId xmlns:a16="http://schemas.microsoft.com/office/drawing/2014/main" id="{6EEDBCC6-9DDA-2593-5660-BCB5629B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98" y="1762689"/>
            <a:ext cx="4443493" cy="33326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4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FD345-B660-5F3D-0373-3422F5B0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5AAB8415-69E4-E5F7-5FB0-04A1CE62C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3264B7-A109-A99D-FC4F-727425714D75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F18A263-753C-2E53-7459-B8710860282A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30917-CCB9-20D2-9620-C706BF4330BA}"/>
              </a:ext>
            </a:extLst>
          </p:cNvPr>
          <p:cNvSpPr/>
          <p:nvPr/>
        </p:nvSpPr>
        <p:spPr>
          <a:xfrm>
            <a:off x="1089765" y="162002"/>
            <a:ext cx="4597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Lighting the candles</a:t>
            </a:r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C95DF0E1-DF84-0AE1-29FB-21D1C857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97AF6C2-76F3-C40A-D590-638079919B58}"/>
              </a:ext>
            </a:extLst>
          </p:cNvPr>
          <p:cNvSpPr/>
          <p:nvPr/>
        </p:nvSpPr>
        <p:spPr>
          <a:xfrm>
            <a:off x="497384" y="1208927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3AA9F-96AB-65A5-CF2A-3E1BA441ED2A}"/>
              </a:ext>
            </a:extLst>
          </p:cNvPr>
          <p:cNvSpPr/>
          <p:nvPr/>
        </p:nvSpPr>
        <p:spPr>
          <a:xfrm>
            <a:off x="1089765" y="999033"/>
            <a:ext cx="2999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this?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675EE7-D8A1-7F1F-CCB3-DA03C024C168}"/>
              </a:ext>
            </a:extLst>
          </p:cNvPr>
          <p:cNvSpPr/>
          <p:nvPr/>
        </p:nvSpPr>
        <p:spPr>
          <a:xfrm>
            <a:off x="497384" y="2045958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5F3F8A-9E5C-5684-A6B0-0ED200AD7C7F}"/>
              </a:ext>
            </a:extLst>
          </p:cNvPr>
          <p:cNvSpPr/>
          <p:nvPr/>
        </p:nvSpPr>
        <p:spPr>
          <a:xfrm>
            <a:off x="1015937" y="1836064"/>
            <a:ext cx="51525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40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cup (Sanctification)</a:t>
            </a:r>
          </a:p>
          <a:p>
            <a:pPr algn="ctr"/>
            <a:r>
              <a:rPr lang="ar-EG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التقديس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97995-D4F6-E31A-28ED-6CCB2CF981E4}"/>
              </a:ext>
            </a:extLst>
          </p:cNvPr>
          <p:cNvSpPr txBox="1"/>
          <p:nvPr/>
        </p:nvSpPr>
        <p:spPr>
          <a:xfrm>
            <a:off x="1189973" y="3206663"/>
            <a:ext cx="4709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 will bring you out (Ex 6 : 6)</a:t>
            </a:r>
            <a:endParaRPr lang="en-CA" sz="3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AEBBD1-A4E5-673D-6F7E-EE15B536A769}"/>
              </a:ext>
            </a:extLst>
          </p:cNvPr>
          <p:cNvSpPr/>
          <p:nvPr/>
        </p:nvSpPr>
        <p:spPr>
          <a:xfrm>
            <a:off x="488515" y="3970555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EAFA4-2311-CBD1-732C-B0DF41913758}"/>
              </a:ext>
            </a:extLst>
          </p:cNvPr>
          <p:cNvSpPr/>
          <p:nvPr/>
        </p:nvSpPr>
        <p:spPr>
          <a:xfrm>
            <a:off x="1080896" y="3807821"/>
            <a:ext cx="2075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Washing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76DA8A-F733-CD21-A1FC-558372DCE4D0}"/>
              </a:ext>
            </a:extLst>
          </p:cNvPr>
          <p:cNvSpPr/>
          <p:nvPr/>
        </p:nvSpPr>
        <p:spPr>
          <a:xfrm>
            <a:off x="497384" y="4894260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80D33-6E80-FF1C-B3CF-2B3E4AF8BDE7}"/>
              </a:ext>
            </a:extLst>
          </p:cNvPr>
          <p:cNvSpPr/>
          <p:nvPr/>
        </p:nvSpPr>
        <p:spPr>
          <a:xfrm>
            <a:off x="1080896" y="4684366"/>
            <a:ext cx="5010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2nd cup (Deliverance)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F3C96-B62B-1D99-001E-391075EE5024}"/>
              </a:ext>
            </a:extLst>
          </p:cNvPr>
          <p:cNvSpPr txBox="1"/>
          <p:nvPr/>
        </p:nvSpPr>
        <p:spPr>
          <a:xfrm>
            <a:off x="1089765" y="5536276"/>
            <a:ext cx="609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rescue you from their bondage</a:t>
            </a:r>
          </a:p>
          <a:p>
            <a:r>
              <a:rPr lang="en-US" dirty="0"/>
              <a:t>(EX 6 : 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91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D47CF6-C599-916D-3A8C-16D1C836F7D6}"/>
              </a:ext>
            </a:extLst>
          </p:cNvPr>
          <p:cNvSpPr txBox="1"/>
          <p:nvPr/>
        </p:nvSpPr>
        <p:spPr>
          <a:xfrm>
            <a:off x="616058" y="1074509"/>
            <a:ext cx="62961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So Satan answered the Lord and said, “Skin for skin! Yes, all that a man has he will give for his life. But stretch out Your hand now, and touch his bone and his flesh, and he will surely curse You to Your face!”</a:t>
            </a:r>
          </a:p>
          <a:p>
            <a:endParaRPr lang="en-US" sz="3000" dirty="0"/>
          </a:p>
          <a:p>
            <a:r>
              <a:rPr lang="en-US" sz="3000" dirty="0"/>
              <a:t>And the Lord said to Satan, “</a:t>
            </a:r>
            <a:r>
              <a:rPr lang="en-US" sz="3000" b="1" u="sng" dirty="0">
                <a:solidFill>
                  <a:srgbClr val="FF0000"/>
                </a:solidFill>
              </a:rPr>
              <a:t>Behold, he is in your hand, but spare his life.” </a:t>
            </a:r>
            <a:r>
              <a:rPr lang="en-US" sz="3000" dirty="0"/>
              <a:t>(Job 2)</a:t>
            </a:r>
            <a:endParaRPr lang="en-CA" sz="3000" dirty="0"/>
          </a:p>
        </p:txBody>
      </p:sp>
      <p:pic>
        <p:nvPicPr>
          <p:cNvPr id="18436" name="Picture 4" descr="مقدمة في سفر أيوب &quot; Job | St-Takla.org - القس أنطونيوس فهمي | St-Takla.org">
            <a:extLst>
              <a:ext uri="{FF2B5EF4-FFF2-40B4-BE49-F238E27FC236}">
                <a16:creationId xmlns:a16="http://schemas.microsoft.com/office/drawing/2014/main" id="{860F2EA6-294D-0E82-E1A6-4B3312D6D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937" r="4029" b="5085"/>
          <a:stretch>
            <a:fillRect/>
          </a:stretch>
        </p:blipFill>
        <p:spPr bwMode="auto">
          <a:xfrm>
            <a:off x="7346197" y="275095"/>
            <a:ext cx="4107051" cy="63078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1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1FAB-E000-F825-90D4-BC4BE3C0E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BF6D6-7193-AFD7-7F89-163234596726}"/>
              </a:ext>
            </a:extLst>
          </p:cNvPr>
          <p:cNvSpPr txBox="1"/>
          <p:nvPr/>
        </p:nvSpPr>
        <p:spPr>
          <a:xfrm>
            <a:off x="616058" y="1074509"/>
            <a:ext cx="62961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And having dipped the bread, He gave it to Judas Iscariot, the son of Simon. 27 Now after the piece of bread, Satan entered him. Then Jesus said to him, “</a:t>
            </a:r>
            <a:r>
              <a:rPr lang="en-US" sz="3000" b="1" u="sng" dirty="0">
                <a:solidFill>
                  <a:srgbClr val="FF0000"/>
                </a:solidFill>
              </a:rPr>
              <a:t>What you do, do quickly</a:t>
            </a:r>
            <a:r>
              <a:rPr lang="en-US" sz="3000" dirty="0"/>
              <a:t>.”</a:t>
            </a:r>
          </a:p>
          <a:p>
            <a:endParaRPr lang="en-US" sz="3000" dirty="0"/>
          </a:p>
          <a:p>
            <a:r>
              <a:rPr lang="en-US" sz="3000" dirty="0"/>
              <a:t>(John 13)</a:t>
            </a:r>
            <a:endParaRPr lang="en-CA" sz="3000" dirty="0"/>
          </a:p>
        </p:txBody>
      </p:sp>
      <p:pic>
        <p:nvPicPr>
          <p:cNvPr id="18436" name="Picture 4" descr="مقدمة في سفر أيوب &quot; Job | St-Takla.org - القس أنطونيوس فهمي | St-Takla.org">
            <a:extLst>
              <a:ext uri="{FF2B5EF4-FFF2-40B4-BE49-F238E27FC236}">
                <a16:creationId xmlns:a16="http://schemas.microsoft.com/office/drawing/2014/main" id="{ED51A3AF-FA2C-A62B-8CED-1D9CC9282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937" r="4029" b="5085"/>
          <a:stretch>
            <a:fillRect/>
          </a:stretch>
        </p:blipFill>
        <p:spPr bwMode="auto">
          <a:xfrm>
            <a:off x="7346197" y="275095"/>
            <a:ext cx="4107051" cy="63078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EAE6C-84D6-30CB-6A5B-036A926ACDF3}"/>
              </a:ext>
            </a:extLst>
          </p:cNvPr>
          <p:cNvSpPr txBox="1"/>
          <p:nvPr/>
        </p:nvSpPr>
        <p:spPr>
          <a:xfrm>
            <a:off x="616058" y="5137160"/>
            <a:ext cx="6594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dirty="0"/>
              <a:t>"اعمله بأكثر سرعة"، ليس لأنك تحمل سلطانًا في ذاتك، ولكن لأن (يسوع) يريد ذلك، ذاك الذي له كل السلطة</a:t>
            </a:r>
            <a:r>
              <a:rPr lang="en-US" sz="3000" dirty="0"/>
              <a:t>.</a:t>
            </a:r>
            <a:r>
              <a:rPr lang="ar-EG" sz="3000" dirty="0"/>
              <a:t> </a:t>
            </a:r>
            <a:r>
              <a:rPr lang="ar-EG" sz="3000" b="1" dirty="0"/>
              <a:t>ق.أغسطينوس</a:t>
            </a:r>
            <a:endParaRPr lang="en-CA" sz="3000" b="1" dirty="0"/>
          </a:p>
        </p:txBody>
      </p:sp>
    </p:spTree>
    <p:extLst>
      <p:ext uri="{BB962C8B-B14F-4D97-AF65-F5344CB8AC3E}">
        <p14:creationId xmlns:p14="http://schemas.microsoft.com/office/powerpoint/2010/main" val="162661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9242-5A11-290E-642C-8B10A385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2EBA6C-01F1-DC36-2ED8-F2A614B256B6}"/>
              </a:ext>
            </a:extLst>
          </p:cNvPr>
          <p:cNvSpPr txBox="1"/>
          <p:nvPr/>
        </p:nvSpPr>
        <p:spPr>
          <a:xfrm>
            <a:off x="561382" y="3429000"/>
            <a:ext cx="95962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Then the Lord said to Moses, “</a:t>
            </a:r>
            <a:r>
              <a:rPr lang="ar-EG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......</a:t>
            </a:r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I will utterly blot out the remembrance of Amalek from under heaven.”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And Moses built an altar and called its name, </a:t>
            </a:r>
            <a:r>
              <a:rPr lang="en-CA" sz="2400" b="1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The-Lord-Is-My-Banner</a:t>
            </a:r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;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dirty="0">
                <a:latin typeface="El Messiri Medium" panose="00000600000000000000" pitchFamily="50" charset="-78"/>
                <a:cs typeface="El Messiri Medium" panose="00000600000000000000" pitchFamily="50" charset="-78"/>
              </a:rPr>
              <a:t>for he said, Because the Lord has sworn: </a:t>
            </a:r>
            <a:endParaRPr lang="ar-EG" sz="2400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  <a:p>
            <a:r>
              <a:rPr lang="en-CA" sz="2400" b="1" dirty="0">
                <a:solidFill>
                  <a:srgbClr val="FF0000"/>
                </a:solidFill>
                <a:latin typeface="El Messiri Medium" panose="00000600000000000000" pitchFamily="50" charset="-78"/>
                <a:cs typeface="El Messiri Medium" panose="00000600000000000000" pitchFamily="50" charset="-78"/>
              </a:rPr>
              <a:t>the Lord will have war with Amalek from generation to generation</a:t>
            </a:r>
            <a:endParaRPr lang="en-CA" sz="2400" b="1" dirty="0">
              <a:latin typeface="El Messiri Medium" panose="00000600000000000000" pitchFamily="50" charset="-78"/>
              <a:cs typeface="El Messiri Medium" panose="00000600000000000000" pitchFamily="50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15BA8-0536-164C-3B99-61808CBFEA9F}"/>
              </a:ext>
            </a:extLst>
          </p:cNvPr>
          <p:cNvSpPr txBox="1"/>
          <p:nvPr/>
        </p:nvSpPr>
        <p:spPr>
          <a:xfrm>
            <a:off x="4026780" y="815622"/>
            <a:ext cx="7964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فَقَالَ الرَّبُّ لِمُوسَى: «...... فَإِنِّي سَوْفَ أَمْحُو ذِكْرَ عَمَالِيقَ مِنْ تَحْتِ السَّمَاءِ». </a:t>
            </a:r>
          </a:p>
          <a:p>
            <a:pPr algn="r" rtl="1"/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فَبَنَى مُوسَى مَذْبَحًا وَدَعَا اسْمَهُ «يَهْوَهْ نِسِّي». </a:t>
            </a:r>
          </a:p>
          <a:p>
            <a:pPr algn="r" rtl="1"/>
            <a:endParaRPr lang="ar-EG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 rtl="1"/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وَقَالَ: «إِنَّ الْيَدَ عَلَى كُرْسِيِّ الرَّبِّ. </a:t>
            </a:r>
            <a:r>
              <a:rPr lang="ar-EG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لِلرَّبِّ حَرْبٌ مَعَ عَمَالِيقَ مِنْ دَوْرٍ إِلَى دَوْرٍ</a:t>
            </a:r>
            <a:r>
              <a:rPr lang="ar-EG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5806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3E4DD-0433-2C87-7E95-D82B246F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BDB228FF-7FBA-027A-16C4-F09E29B23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8BE17-E292-3545-ECEA-14DB4CE0C3CF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C4C7CC5-0113-EBAB-DFDD-CD8322898458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ADC5AE20-6FF6-E5DC-80BA-01387B2B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73B0BA-AF84-AA28-2F18-5A04C144F2C4}"/>
              </a:ext>
            </a:extLst>
          </p:cNvPr>
          <p:cNvSpPr/>
          <p:nvPr/>
        </p:nvSpPr>
        <p:spPr>
          <a:xfrm>
            <a:off x="463147" y="2882878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E169C8-FB53-84CB-BE87-451FCCE71C0C}"/>
              </a:ext>
            </a:extLst>
          </p:cNvPr>
          <p:cNvSpPr/>
          <p:nvPr/>
        </p:nvSpPr>
        <p:spPr>
          <a:xfrm>
            <a:off x="488515" y="3970555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66C453-4338-CD3B-8638-15E8FE7CE65B}"/>
              </a:ext>
            </a:extLst>
          </p:cNvPr>
          <p:cNvSpPr/>
          <p:nvPr/>
        </p:nvSpPr>
        <p:spPr>
          <a:xfrm>
            <a:off x="497384" y="4894260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00688-1548-7912-FFDE-06B497F429F4}"/>
              </a:ext>
            </a:extLst>
          </p:cNvPr>
          <p:cNvSpPr/>
          <p:nvPr/>
        </p:nvSpPr>
        <p:spPr>
          <a:xfrm>
            <a:off x="925597" y="178385"/>
            <a:ext cx="5010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2nd cup (Deliverance)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Passover meal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D421D-6A95-82B4-6ECF-7CCFCDD57296}"/>
              </a:ext>
            </a:extLst>
          </p:cNvPr>
          <p:cNvSpPr txBox="1"/>
          <p:nvPr/>
        </p:nvSpPr>
        <p:spPr>
          <a:xfrm>
            <a:off x="925597" y="1401776"/>
            <a:ext cx="609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rescue you from their bondage</a:t>
            </a:r>
          </a:p>
          <a:p>
            <a:r>
              <a:rPr lang="en-US" dirty="0"/>
              <a:t>(EX 6 : 6)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AC5A7-3B8D-E763-2969-A28954B34B1B}"/>
              </a:ext>
            </a:extLst>
          </p:cNvPr>
          <p:cNvSpPr txBox="1"/>
          <p:nvPr/>
        </p:nvSpPr>
        <p:spPr>
          <a:xfrm>
            <a:off x="971092" y="2725215"/>
            <a:ext cx="186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Afikomen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22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55E4A4-E740-718A-05CF-188E583A9718}"/>
              </a:ext>
            </a:extLst>
          </p:cNvPr>
          <p:cNvSpPr txBox="1"/>
          <p:nvPr/>
        </p:nvSpPr>
        <p:spPr>
          <a:xfrm>
            <a:off x="676624" y="614792"/>
            <a:ext cx="186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b="1" dirty="0"/>
              <a:t>Afikomen</a:t>
            </a:r>
            <a:endParaRPr lang="en-CA" b="1" dirty="0"/>
          </a:p>
        </p:txBody>
      </p:sp>
      <p:pic>
        <p:nvPicPr>
          <p:cNvPr id="20482" name="Picture 2" descr="Afikomen | My Jewish Learning">
            <a:extLst>
              <a:ext uri="{FF2B5EF4-FFF2-40B4-BE49-F238E27FC236}">
                <a16:creationId xmlns:a16="http://schemas.microsoft.com/office/drawing/2014/main" id="{580064EB-082F-E64E-57BB-A2D91BB0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42" y="1324439"/>
            <a:ext cx="7482884" cy="42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Our Afikomen - Fixing What Is Broken - TC Jewfolk">
            <a:extLst>
              <a:ext uri="{FF2B5EF4-FFF2-40B4-BE49-F238E27FC236}">
                <a16:creationId xmlns:a16="http://schemas.microsoft.com/office/drawing/2014/main" id="{87143CE1-3566-9BE8-2BA6-F922A745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4" y="4122549"/>
            <a:ext cx="3797206" cy="25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A6604C-EC30-BDAD-327D-FA19FF947739}"/>
              </a:ext>
            </a:extLst>
          </p:cNvPr>
          <p:cNvSpPr/>
          <p:nvPr/>
        </p:nvSpPr>
        <p:spPr>
          <a:xfrm>
            <a:off x="556399" y="2735451"/>
            <a:ext cx="370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Holy Trinity</a:t>
            </a:r>
          </a:p>
        </p:txBody>
      </p:sp>
    </p:spTree>
    <p:extLst>
      <p:ext uri="{BB962C8B-B14F-4D97-AF65-F5344CB8AC3E}">
        <p14:creationId xmlns:p14="http://schemas.microsoft.com/office/powerpoint/2010/main" val="18106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75B8-C153-517B-E9FD-06AC7A184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B383CF47-0EA1-6D42-5BEC-6BF9EE917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AB38A-E22F-4D3D-7D1F-AC5A53679E18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6F14BDC-70F4-E53A-C02E-07839957F566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A77CE91B-6DFF-1852-0BD4-7FF60A0E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1E312C-59C3-6F41-5C0B-4F3676F9FFE5}"/>
              </a:ext>
            </a:extLst>
          </p:cNvPr>
          <p:cNvSpPr/>
          <p:nvPr/>
        </p:nvSpPr>
        <p:spPr>
          <a:xfrm>
            <a:off x="463147" y="2882878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5AC2AB-E1DB-5D18-0913-2EC7D151B186}"/>
              </a:ext>
            </a:extLst>
          </p:cNvPr>
          <p:cNvSpPr/>
          <p:nvPr/>
        </p:nvSpPr>
        <p:spPr>
          <a:xfrm>
            <a:off x="488515" y="3970555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EE9E30-D2C8-D891-F8AC-EC54A3907C74}"/>
              </a:ext>
            </a:extLst>
          </p:cNvPr>
          <p:cNvSpPr/>
          <p:nvPr/>
        </p:nvSpPr>
        <p:spPr>
          <a:xfrm>
            <a:off x="497384" y="525071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49D94-F0C3-415C-C090-EE1BDE49D928}"/>
              </a:ext>
            </a:extLst>
          </p:cNvPr>
          <p:cNvSpPr/>
          <p:nvPr/>
        </p:nvSpPr>
        <p:spPr>
          <a:xfrm>
            <a:off x="925597" y="178385"/>
            <a:ext cx="5010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2nd cup (Deliverance)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Passover meal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AEADB-35E2-EC46-1E3B-CFD1E7496382}"/>
              </a:ext>
            </a:extLst>
          </p:cNvPr>
          <p:cNvSpPr txBox="1"/>
          <p:nvPr/>
        </p:nvSpPr>
        <p:spPr>
          <a:xfrm>
            <a:off x="925597" y="1401776"/>
            <a:ext cx="609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rescue you from their bondage</a:t>
            </a:r>
          </a:p>
          <a:p>
            <a:r>
              <a:rPr lang="en-US" dirty="0"/>
              <a:t>(EX 6 : 6)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7E2C4-6868-8670-98C9-36F9AFF8AD06}"/>
              </a:ext>
            </a:extLst>
          </p:cNvPr>
          <p:cNvSpPr txBox="1"/>
          <p:nvPr/>
        </p:nvSpPr>
        <p:spPr>
          <a:xfrm>
            <a:off x="1244984" y="2708859"/>
            <a:ext cx="186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Afikomen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51F2-54BD-74EC-B36A-A64B3109EEE8}"/>
              </a:ext>
            </a:extLst>
          </p:cNvPr>
          <p:cNvSpPr/>
          <p:nvPr/>
        </p:nvSpPr>
        <p:spPr>
          <a:xfrm>
            <a:off x="1244984" y="3550427"/>
            <a:ext cx="4132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3rd cup (Blessing)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E9B06-DE58-4F6A-9D90-E89AC3DB7951}"/>
              </a:ext>
            </a:extLst>
          </p:cNvPr>
          <p:cNvSpPr txBox="1"/>
          <p:nvPr/>
        </p:nvSpPr>
        <p:spPr>
          <a:xfrm>
            <a:off x="3049292" y="2938242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5B246-7FBC-2F4E-74CA-C002968FBB7A}"/>
              </a:ext>
            </a:extLst>
          </p:cNvPr>
          <p:cNvSpPr txBox="1"/>
          <p:nvPr/>
        </p:nvSpPr>
        <p:spPr>
          <a:xfrm>
            <a:off x="1074885" y="4228062"/>
            <a:ext cx="6098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redeem you (EX 6 : 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5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ree, star, dark, night&#10;&#10;Description automatically generated">
            <a:extLst>
              <a:ext uri="{FF2B5EF4-FFF2-40B4-BE49-F238E27FC236}">
                <a16:creationId xmlns:a16="http://schemas.microsoft.com/office/drawing/2014/main" id="{D24FBC12-3260-EE98-7A7A-4BC62A5D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10" y="3114041"/>
            <a:ext cx="1943434" cy="1383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74F1F0-C60E-0C41-6E58-3A90D0D853A2}"/>
              </a:ext>
            </a:extLst>
          </p:cNvPr>
          <p:cNvSpPr/>
          <p:nvPr/>
        </p:nvSpPr>
        <p:spPr>
          <a:xfrm>
            <a:off x="6146921" y="3161824"/>
            <a:ext cx="3357880" cy="546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unleavened bread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B543B-B37E-08F5-67FA-0B2CB608EF87}"/>
              </a:ext>
            </a:extLst>
          </p:cNvPr>
          <p:cNvSpPr/>
          <p:nvPr/>
        </p:nvSpPr>
        <p:spPr>
          <a:xfrm>
            <a:off x="2627511" y="3171383"/>
            <a:ext cx="3357880" cy="546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Passover Day</a:t>
            </a:r>
          </a:p>
        </p:txBody>
      </p:sp>
      <p:pic>
        <p:nvPicPr>
          <p:cNvPr id="7" name="Picture 6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C3AF6D9F-6153-71E9-0E14-D5A0D224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8471" r="10278" b="9861"/>
          <a:stretch/>
        </p:blipFill>
        <p:spPr>
          <a:xfrm>
            <a:off x="3071379" y="250617"/>
            <a:ext cx="621144" cy="6297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EEBD32-F6B7-E3A7-E2A4-0B5833A3D8CE}"/>
              </a:ext>
            </a:extLst>
          </p:cNvPr>
          <p:cNvSpPr/>
          <p:nvPr/>
        </p:nvSpPr>
        <p:spPr>
          <a:xfrm>
            <a:off x="806448" y="1066800"/>
            <a:ext cx="1783080" cy="952500"/>
          </a:xfrm>
          <a:prstGeom prst="rect">
            <a:avLst/>
          </a:prstGeom>
          <a:solidFill>
            <a:srgbClr val="9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Thu. 13 Nissan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CAA29EAD-0400-D10B-43A9-24528C7BAAC4}"/>
              </a:ext>
            </a:extLst>
          </p:cNvPr>
          <p:cNvGraphicFramePr>
            <a:graphicFrameLocks noGrp="1"/>
          </p:cNvGraphicFramePr>
          <p:nvPr/>
        </p:nvGraphicFramePr>
        <p:xfrm>
          <a:off x="806448" y="2108200"/>
          <a:ext cx="10579104" cy="40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96">
                  <a:extLst>
                    <a:ext uri="{9D8B030D-6E8A-4147-A177-3AD203B41FA5}">
                      <a16:colId xmlns:a16="http://schemas.microsoft.com/office/drawing/2014/main" val="191074670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88018787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61614939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818150240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141031911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2692322439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880032192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264137595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211406995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214369565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2760810429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334680127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024041534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699018961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714605345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422443740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66389522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73652176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47278155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555362527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2218384056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53012833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3415691000"/>
                    </a:ext>
                  </a:extLst>
                </a:gridCol>
                <a:gridCol w="440796">
                  <a:extLst>
                    <a:ext uri="{9D8B030D-6E8A-4147-A177-3AD203B41FA5}">
                      <a16:colId xmlns:a16="http://schemas.microsoft.com/office/drawing/2014/main" val="115447444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6159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E2801C8-4482-A9F9-9953-8A7F02BAEAFD}"/>
              </a:ext>
            </a:extLst>
          </p:cNvPr>
          <p:cNvSpPr/>
          <p:nvPr/>
        </p:nvSpPr>
        <p:spPr>
          <a:xfrm>
            <a:off x="2687320" y="1066800"/>
            <a:ext cx="3357880" cy="546100"/>
          </a:xfrm>
          <a:prstGeom prst="rect">
            <a:avLst/>
          </a:prstGeom>
          <a:solidFill>
            <a:srgbClr val="9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Friday 14 Nissan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63C99-E5C9-40DE-BC0B-3C85608AE311}"/>
              </a:ext>
            </a:extLst>
          </p:cNvPr>
          <p:cNvSpPr/>
          <p:nvPr/>
        </p:nvSpPr>
        <p:spPr>
          <a:xfrm>
            <a:off x="2687320" y="1689100"/>
            <a:ext cx="1548128" cy="33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EVE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74DAC-6A03-87FB-D5DA-04E6D86F007E}"/>
              </a:ext>
            </a:extLst>
          </p:cNvPr>
          <p:cNvSpPr/>
          <p:nvPr/>
        </p:nvSpPr>
        <p:spPr>
          <a:xfrm>
            <a:off x="4333240" y="1689100"/>
            <a:ext cx="1711960" cy="33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FD61C-BFD6-0367-01DE-B68C8A875FEE}"/>
              </a:ext>
            </a:extLst>
          </p:cNvPr>
          <p:cNvSpPr/>
          <p:nvPr/>
        </p:nvSpPr>
        <p:spPr>
          <a:xfrm>
            <a:off x="6142992" y="1066800"/>
            <a:ext cx="3357880" cy="546100"/>
          </a:xfrm>
          <a:prstGeom prst="rect">
            <a:avLst/>
          </a:prstGeom>
          <a:solidFill>
            <a:srgbClr val="9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Sat 15 Nissan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57E4E-6A59-986D-95D2-A1B1A83E9734}"/>
              </a:ext>
            </a:extLst>
          </p:cNvPr>
          <p:cNvSpPr/>
          <p:nvPr/>
        </p:nvSpPr>
        <p:spPr>
          <a:xfrm>
            <a:off x="6165848" y="1689100"/>
            <a:ext cx="1548128" cy="33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(A) Arslan Wessam B" panose="03020402040406030203" pitchFamily="66" charset="-78"/>
              </a:rPr>
              <a:t>EVE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E804C-5F10-DD4B-121C-A11ACEA8842C}"/>
              </a:ext>
            </a:extLst>
          </p:cNvPr>
          <p:cNvSpPr/>
          <p:nvPr/>
        </p:nvSpPr>
        <p:spPr>
          <a:xfrm>
            <a:off x="7811768" y="1689100"/>
            <a:ext cx="1711960" cy="33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cs typeface="(A) Arslan Wessam B" panose="03020402040406030203" pitchFamily="66" charset="-78"/>
              </a:rPr>
              <a:t>Day</a:t>
            </a:r>
          </a:p>
        </p:txBody>
      </p:sp>
      <p:pic>
        <p:nvPicPr>
          <p:cNvPr id="11" name="Picture 10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17CEEAF9-CE12-F75C-30F8-BD10B531B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8471" r="10278" b="9861"/>
          <a:stretch/>
        </p:blipFill>
        <p:spPr>
          <a:xfrm>
            <a:off x="6532965" y="260927"/>
            <a:ext cx="621144" cy="629711"/>
          </a:xfrm>
          <a:prstGeom prst="rect">
            <a:avLst/>
          </a:prstGeom>
        </p:spPr>
      </p:pic>
      <p:pic>
        <p:nvPicPr>
          <p:cNvPr id="15" name="Picture 14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7A93AD9D-B881-C290-9240-684EEB8A7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8471" r="10278" b="9861"/>
          <a:stretch/>
        </p:blipFill>
        <p:spPr>
          <a:xfrm>
            <a:off x="9827779" y="271239"/>
            <a:ext cx="621144" cy="6297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187CF3-70FE-D375-8F3F-CB78B6AC3FAB}"/>
              </a:ext>
            </a:extLst>
          </p:cNvPr>
          <p:cNvSpPr/>
          <p:nvPr/>
        </p:nvSpPr>
        <p:spPr>
          <a:xfrm>
            <a:off x="9610088" y="1096530"/>
            <a:ext cx="1775464" cy="922770"/>
          </a:xfrm>
          <a:prstGeom prst="rect">
            <a:avLst/>
          </a:prstGeom>
          <a:solidFill>
            <a:srgbClr val="9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Sun. 16 Nissan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F9864C-71A4-8E72-B9EF-24F10C43D8E4}"/>
              </a:ext>
            </a:extLst>
          </p:cNvPr>
          <p:cNvSpPr/>
          <p:nvPr/>
        </p:nvSpPr>
        <p:spPr>
          <a:xfrm>
            <a:off x="806448" y="2567940"/>
            <a:ext cx="3357880" cy="5461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Thu. April 2nd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CCBD4-79A8-FCDC-F140-E38319099D7B}"/>
              </a:ext>
            </a:extLst>
          </p:cNvPr>
          <p:cNvSpPr/>
          <p:nvPr/>
        </p:nvSpPr>
        <p:spPr>
          <a:xfrm>
            <a:off x="4333240" y="2567940"/>
            <a:ext cx="3357880" cy="5461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Friday April 3rd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DB69C5-7982-6E25-A735-6A606BAF8CFA}"/>
              </a:ext>
            </a:extLst>
          </p:cNvPr>
          <p:cNvSpPr/>
          <p:nvPr/>
        </p:nvSpPr>
        <p:spPr>
          <a:xfrm>
            <a:off x="7860032" y="2567940"/>
            <a:ext cx="3525520" cy="5461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Sat. April 4th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25CC04-29D2-FABA-779B-CA6453BBB7B8}"/>
              </a:ext>
            </a:extLst>
          </p:cNvPr>
          <p:cNvGrpSpPr/>
          <p:nvPr/>
        </p:nvGrpSpPr>
        <p:grpSpPr>
          <a:xfrm>
            <a:off x="1966796" y="4355879"/>
            <a:ext cx="4686675" cy="1091895"/>
            <a:chOff x="1954640" y="4180840"/>
            <a:chExt cx="4686675" cy="1091895"/>
          </a:xfrm>
        </p:grpSpPr>
        <p:pic>
          <p:nvPicPr>
            <p:cNvPr id="1026" name="Picture 2" descr="لم يتناول يهوذا من عشاء الرب - سلسلة محاضرات تبسيط الإيمان | St-Takla.org">
              <a:extLst>
                <a:ext uri="{FF2B5EF4-FFF2-40B4-BE49-F238E27FC236}">
                  <a16:creationId xmlns:a16="http://schemas.microsoft.com/office/drawing/2014/main" id="{B672C5EB-4E14-0375-D951-1103B4F5B7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" r="2345" b="6327"/>
            <a:stretch/>
          </p:blipFill>
          <p:spPr bwMode="auto">
            <a:xfrm>
              <a:off x="1954640" y="4199985"/>
              <a:ext cx="1229507" cy="6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بستان جثسيماني كلمة... - الميديا المسيحية فى البقاع المصرية | فيسبوك">
              <a:extLst>
                <a:ext uri="{FF2B5EF4-FFF2-40B4-BE49-F238E27FC236}">
                  <a16:creationId xmlns:a16="http://schemas.microsoft.com/office/drawing/2014/main" id="{665ED6A7-A91A-42C3-132C-1E40BE42B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230" y="4240313"/>
              <a:ext cx="607514" cy="7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in on Vintage Bible illustrations from Good Salt.com">
              <a:extLst>
                <a:ext uri="{FF2B5EF4-FFF2-40B4-BE49-F238E27FC236}">
                  <a16:creationId xmlns:a16="http://schemas.microsoft.com/office/drawing/2014/main" id="{D4648777-12EF-765A-A425-5CB5D6BD0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98" y="4221168"/>
              <a:ext cx="617399" cy="74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محاكمة المسيح صباحاً - منتدى الفرح المسيحى">
              <a:extLst>
                <a:ext uri="{FF2B5EF4-FFF2-40B4-BE49-F238E27FC236}">
                  <a16:creationId xmlns:a16="http://schemas.microsoft.com/office/drawing/2014/main" id="{1DFF9DC3-322F-161B-C148-480B254A1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057" y="4221168"/>
              <a:ext cx="564146" cy="7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صلب (حكم) - ويكيبيديا">
              <a:extLst>
                <a:ext uri="{FF2B5EF4-FFF2-40B4-BE49-F238E27FC236}">
                  <a16:creationId xmlns:a16="http://schemas.microsoft.com/office/drawing/2014/main" id="{828FB06F-1054-9C8C-A016-CA54F9604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23" y="4199984"/>
              <a:ext cx="881294" cy="107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: Burial of Jesus صورة دفن المسيح">
              <a:extLst>
                <a:ext uri="{FF2B5EF4-FFF2-40B4-BE49-F238E27FC236}">
                  <a16:creationId xmlns:a16="http://schemas.microsoft.com/office/drawing/2014/main" id="{C3193084-E7F3-C421-3B6B-C1755C9FD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297" y="4180840"/>
              <a:ext cx="736018" cy="109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John the Apostle | Saints Resource">
            <a:extLst>
              <a:ext uri="{FF2B5EF4-FFF2-40B4-BE49-F238E27FC236}">
                <a16:creationId xmlns:a16="http://schemas.microsoft.com/office/drawing/2014/main" id="{7FDBFA8D-C01A-EC53-4D67-14D569C9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" y="4319794"/>
            <a:ext cx="866282" cy="11640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القديس لوقا البشير ( الانجيلى ) - منتدى ام السمائيين و الارضيين">
            <a:extLst>
              <a:ext uri="{FF2B5EF4-FFF2-40B4-BE49-F238E27FC236}">
                <a16:creationId xmlns:a16="http://schemas.microsoft.com/office/drawing/2014/main" id="{64F36068-0539-CE2A-EC9B-12A29992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" y="5587494"/>
            <a:ext cx="800437" cy="1072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القديس مرقس الرسول - أوتار السماء">
            <a:extLst>
              <a:ext uri="{FF2B5EF4-FFF2-40B4-BE49-F238E27FC236}">
                <a16:creationId xmlns:a16="http://schemas.microsoft.com/office/drawing/2014/main" id="{CD60F2A7-9B1D-6462-CBF7-B73BF31C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5" y="5572936"/>
            <a:ext cx="871236" cy="11765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ام السمائيـين والارضيـين - استشهاد القديس متى الإنجيلي المبشر. ً من سنة 70م  استشهد القديس متى الإنجيلي أحد الاثنى عشر رسولاً. ومتى من الكلمة العبرية &quot;  متاثيا &quot; أي عطية الله، وُلِدَ">
            <a:extLst>
              <a:ext uri="{FF2B5EF4-FFF2-40B4-BE49-F238E27FC236}">
                <a16:creationId xmlns:a16="http://schemas.microsoft.com/office/drawing/2014/main" id="{30047898-FD38-4C6B-50E4-35F14D87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89" y="5568351"/>
            <a:ext cx="885809" cy="11765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8A8ED-8C04-99E6-F722-18EA76B5F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7528" r="21782" b="8888"/>
          <a:stretch/>
        </p:blipFill>
        <p:spPr>
          <a:xfrm>
            <a:off x="5572633" y="3265207"/>
            <a:ext cx="1121915" cy="8930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6E78B7-C4D7-FF2E-56AB-2C0472BE0F01}"/>
              </a:ext>
            </a:extLst>
          </p:cNvPr>
          <p:cNvSpPr/>
          <p:nvPr/>
        </p:nvSpPr>
        <p:spPr>
          <a:xfrm>
            <a:off x="161927" y="4315556"/>
            <a:ext cx="9968555" cy="118073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Icon&#10;&#10;Description automatically generated with low confidence">
            <a:extLst>
              <a:ext uri="{FF2B5EF4-FFF2-40B4-BE49-F238E27FC236}">
                <a16:creationId xmlns:a16="http://schemas.microsoft.com/office/drawing/2014/main" id="{3E270E98-CFAE-88A1-40AD-53D6D18A9E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65" y="204522"/>
            <a:ext cx="761424" cy="761424"/>
          </a:xfrm>
          <a:prstGeom prst="rect">
            <a:avLst/>
          </a:prstGeom>
        </p:spPr>
      </p:pic>
      <p:pic>
        <p:nvPicPr>
          <p:cNvPr id="38" name="Picture 37" descr="Icon&#10;&#10;Description automatically generated with low confidence">
            <a:extLst>
              <a:ext uri="{FF2B5EF4-FFF2-40B4-BE49-F238E27FC236}">
                <a16:creationId xmlns:a16="http://schemas.microsoft.com/office/drawing/2014/main" id="{4D8C393A-3072-D8A4-184F-B174AF647A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50" y="195071"/>
            <a:ext cx="761424" cy="761424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low confidence">
            <a:extLst>
              <a:ext uri="{FF2B5EF4-FFF2-40B4-BE49-F238E27FC236}">
                <a16:creationId xmlns:a16="http://schemas.microsoft.com/office/drawing/2014/main" id="{863481F4-1CC0-F5D9-5BC8-F8E5389DC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00" y="204522"/>
            <a:ext cx="761424" cy="76142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6B80C3-9CB6-EC80-F6CB-64FCA5C5A3C5}"/>
              </a:ext>
            </a:extLst>
          </p:cNvPr>
          <p:cNvCxnSpPr/>
          <p:nvPr/>
        </p:nvCxnSpPr>
        <p:spPr>
          <a:xfrm>
            <a:off x="2668270" y="802640"/>
            <a:ext cx="0" cy="28639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360864-7068-6018-0165-C7F39E5ADD7B}"/>
              </a:ext>
            </a:extLst>
          </p:cNvPr>
          <p:cNvCxnSpPr/>
          <p:nvPr/>
        </p:nvCxnSpPr>
        <p:spPr>
          <a:xfrm>
            <a:off x="6065520" y="802833"/>
            <a:ext cx="0" cy="28639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C00E9C-87ED-BFF6-3AF2-6DB0FF8070B4}"/>
              </a:ext>
            </a:extLst>
          </p:cNvPr>
          <p:cNvCxnSpPr/>
          <p:nvPr/>
        </p:nvCxnSpPr>
        <p:spPr>
          <a:xfrm>
            <a:off x="9510397" y="804021"/>
            <a:ext cx="0" cy="28639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753DB-3800-8C89-D9F8-B753323B005F}"/>
              </a:ext>
            </a:extLst>
          </p:cNvPr>
          <p:cNvSpPr/>
          <p:nvPr/>
        </p:nvSpPr>
        <p:spPr>
          <a:xfrm>
            <a:off x="235071" y="1052531"/>
            <a:ext cx="413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D7B7BC-8677-A491-8FA4-5D19D32CB676}"/>
              </a:ext>
            </a:extLst>
          </p:cNvPr>
          <p:cNvSpPr/>
          <p:nvPr/>
        </p:nvSpPr>
        <p:spPr>
          <a:xfrm>
            <a:off x="126595" y="237932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2FE0B9-8A1A-5305-2A9C-EE3277612D70}"/>
              </a:ext>
            </a:extLst>
          </p:cNvPr>
          <p:cNvSpPr txBox="1"/>
          <p:nvPr/>
        </p:nvSpPr>
        <p:spPr>
          <a:xfrm>
            <a:off x="3196303" y="5546087"/>
            <a:ext cx="2159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800" dirty="0">
                <a:latin typeface="Cairo ExtraBold" pitchFamily="2" charset="-78"/>
                <a:cs typeface="+mj-cs"/>
              </a:rPr>
              <a:t>وَفِي </a:t>
            </a:r>
            <a:r>
              <a:rPr lang="ar-EG" sz="1800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أَوَّلِ أَيَّامِ الْفَطِيرِ </a:t>
            </a:r>
            <a:endParaRPr lang="en-C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8635CB-D041-C657-1568-D2F9FC5D9684}"/>
              </a:ext>
            </a:extLst>
          </p:cNvPr>
          <p:cNvSpPr txBox="1"/>
          <p:nvPr/>
        </p:nvSpPr>
        <p:spPr>
          <a:xfrm>
            <a:off x="3196303" y="5955548"/>
            <a:ext cx="2284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dirty="0">
                <a:latin typeface="Cairo ExtraBold" pitchFamily="2" charset="-78"/>
                <a:cs typeface="+mj-cs"/>
              </a:rPr>
              <a:t>وَفِي </a:t>
            </a:r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الْيَوْمِ الأَوَّلِ مِنَ الْفَطِيرِ</a:t>
            </a:r>
            <a:endParaRPr lang="en-C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7676FC-66FC-368E-3F6C-FB57CE01476E}"/>
              </a:ext>
            </a:extLst>
          </p:cNvPr>
          <p:cNvSpPr txBox="1"/>
          <p:nvPr/>
        </p:nvSpPr>
        <p:spPr>
          <a:xfrm>
            <a:off x="3617738" y="6344783"/>
            <a:ext cx="14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dirty="0">
                <a:latin typeface="Cairo ExtraBold" pitchFamily="2" charset="-78"/>
                <a:cs typeface="+mj-cs"/>
              </a:rPr>
              <a:t>وَجَاءَ </a:t>
            </a:r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يَوْمُ الْفَطِيرِ </a:t>
            </a:r>
            <a:endParaRPr lang="en-C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8412E1-472F-6139-8F0F-3D8FFA4D9781}"/>
              </a:ext>
            </a:extLst>
          </p:cNvPr>
          <p:cNvSpPr txBox="1"/>
          <p:nvPr/>
        </p:nvSpPr>
        <p:spPr>
          <a:xfrm>
            <a:off x="3461384" y="3953073"/>
            <a:ext cx="1363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dirty="0">
                <a:solidFill>
                  <a:srgbClr val="FF0000"/>
                </a:solidFill>
                <a:latin typeface="Cairo ExtraBold" pitchFamily="2" charset="-78"/>
                <a:cs typeface="+mj-cs"/>
              </a:rPr>
              <a:t>قَبْلَ عِيدِ الْفِصْحِ</a:t>
            </a:r>
            <a:endParaRPr lang="en-CA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F4ED6F8-02F9-33D5-4595-7E876B57BC9F}"/>
              </a:ext>
            </a:extLst>
          </p:cNvPr>
          <p:cNvSpPr/>
          <p:nvPr/>
        </p:nvSpPr>
        <p:spPr>
          <a:xfrm>
            <a:off x="2376593" y="3254498"/>
            <a:ext cx="547970" cy="4734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9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40" grpId="0"/>
      <p:bldP spid="42" grpId="0"/>
      <p:bldP spid="44" grpId="0"/>
      <p:bldP spid="46" grpId="0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BDF7D0-5C91-E0E9-60A7-47E2552895C8}"/>
              </a:ext>
            </a:extLst>
          </p:cNvPr>
          <p:cNvSpPr/>
          <p:nvPr/>
        </p:nvSpPr>
        <p:spPr>
          <a:xfrm>
            <a:off x="6474399" y="394616"/>
            <a:ext cx="534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 ... بارك .... قدس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28FAB-21E9-4AC6-9420-66C957835CC4}"/>
              </a:ext>
            </a:extLst>
          </p:cNvPr>
          <p:cNvSpPr/>
          <p:nvPr/>
        </p:nvSpPr>
        <p:spPr>
          <a:xfrm>
            <a:off x="9483571" y="4292307"/>
            <a:ext cx="116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E5B28-DD37-8721-B5A9-A99FAD34DF27}"/>
              </a:ext>
            </a:extLst>
          </p:cNvPr>
          <p:cNvSpPr txBox="1"/>
          <p:nvPr/>
        </p:nvSpPr>
        <p:spPr>
          <a:xfrm>
            <a:off x="480448" y="1927963"/>
            <a:ext cx="78925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For it was fitting for Him, ….., in bringing many sons to glory, to make the captain of their salvation perfect through sufferings</a:t>
            </a:r>
            <a:endParaRPr lang="en-CA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E2C06-46B5-36D6-05FC-9FF56D2F8CEC}"/>
              </a:ext>
            </a:extLst>
          </p:cNvPr>
          <p:cNvSpPr txBox="1"/>
          <p:nvPr/>
        </p:nvSpPr>
        <p:spPr>
          <a:xfrm>
            <a:off x="1115879" y="4015308"/>
            <a:ext cx="6098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000" dirty="0"/>
              <a:t>لأَنَّهُ لاَقَ بِذَاكَ الَّذِي مِنْ أَجْلِهِ الْكُلُّ وَبِهِ الْكُلُّ، وَهُوَ آتٍ بِأَبْنَاءٍ كَثِيرِينَ إِلَى الْمَجْدِ، أَنْ يُكَمِّلَ رَئِيسَ خَلاَصِهِمْ بِالآلاَمِ</a:t>
            </a:r>
            <a:endParaRPr lang="en-CA" sz="3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FE361-730E-E89B-6252-8F450FF03A44}"/>
              </a:ext>
            </a:extLst>
          </p:cNvPr>
          <p:cNvSpPr/>
          <p:nvPr/>
        </p:nvSpPr>
        <p:spPr>
          <a:xfrm>
            <a:off x="8073377" y="2204962"/>
            <a:ext cx="3982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Gave Thanks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47867-316A-B820-A26B-B6AB5B7AE178}"/>
              </a:ext>
            </a:extLst>
          </p:cNvPr>
          <p:cNvSpPr txBox="1"/>
          <p:nvPr/>
        </p:nvSpPr>
        <p:spPr>
          <a:xfrm>
            <a:off x="1532395" y="5825654"/>
            <a:ext cx="56820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000"/>
            </a:lvl1pPr>
          </a:lstStyle>
          <a:p>
            <a:r>
              <a:rPr lang="ar-EG" dirty="0"/>
              <a:t>هَا أَنَا وَالأَوْلاَدُ الَّذِينَ أَعْطَانِيهِمِ اللهُ</a:t>
            </a:r>
          </a:p>
        </p:txBody>
      </p:sp>
    </p:spTree>
    <p:extLst>
      <p:ext uri="{BB962C8B-B14F-4D97-AF65-F5344CB8AC3E}">
        <p14:creationId xmlns:p14="http://schemas.microsoft.com/office/powerpoint/2010/main" val="12838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3D89-FD4E-E4CE-0418-EE161C55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CADAD-D2ED-87FF-DDD9-AD76BA69AD89}"/>
              </a:ext>
            </a:extLst>
          </p:cNvPr>
          <p:cNvSpPr/>
          <p:nvPr/>
        </p:nvSpPr>
        <p:spPr>
          <a:xfrm>
            <a:off x="10324293" y="348121"/>
            <a:ext cx="99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ذاق</a:t>
            </a:r>
            <a:endParaRPr lang="en-GB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A6EFC-2EA0-9122-09A0-897845CD4CBB}"/>
              </a:ext>
            </a:extLst>
          </p:cNvPr>
          <p:cNvSpPr txBox="1"/>
          <p:nvPr/>
        </p:nvSpPr>
        <p:spPr>
          <a:xfrm>
            <a:off x="1524000" y="157439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000" dirty="0"/>
              <a:t>لأَنَّ هَذَا هُوَ دَمِي الَّذِي لِلْعَهْدِ الْجَدِيدِ الَّذِي يُسْفَكُ مِنْ أَجْلِ </a:t>
            </a:r>
            <a:r>
              <a:rPr lang="ar-EG" sz="4000" b="1" u="sng" dirty="0">
                <a:solidFill>
                  <a:srgbClr val="FF0000"/>
                </a:solidFill>
              </a:rPr>
              <a:t>كَثِيرِينَ</a:t>
            </a:r>
            <a:r>
              <a:rPr lang="ar-EG" sz="4000" dirty="0"/>
              <a:t> لِمَغْفِرَةِ الْخَطَايَا</a:t>
            </a:r>
            <a:endParaRPr lang="en-CA" sz="4000" dirty="0"/>
          </a:p>
        </p:txBody>
      </p:sp>
      <p:pic>
        <p:nvPicPr>
          <p:cNvPr id="23554" name="Picture 2" descr="Last supper icon | The last supper drawing for kids">
            <a:extLst>
              <a:ext uri="{FF2B5EF4-FFF2-40B4-BE49-F238E27FC236}">
                <a16:creationId xmlns:a16="http://schemas.microsoft.com/office/drawing/2014/main" id="{3CF80E2E-E551-46D9-7C17-07F6F2DA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200770"/>
            <a:ext cx="6667500" cy="3286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8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179F7-766B-9A1B-C029-45AF1BED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AD7892-8BF2-DD80-D986-CF7DC1D193E0}"/>
              </a:ext>
            </a:extLst>
          </p:cNvPr>
          <p:cNvSpPr/>
          <p:nvPr/>
        </p:nvSpPr>
        <p:spPr>
          <a:xfrm>
            <a:off x="10324293" y="348121"/>
            <a:ext cx="99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ذاق</a:t>
            </a:r>
            <a:endParaRPr lang="en-GB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452B9-0274-0FFB-F0C2-A31AFC1F91A1}"/>
              </a:ext>
            </a:extLst>
          </p:cNvPr>
          <p:cNvSpPr txBox="1"/>
          <p:nvPr/>
        </p:nvSpPr>
        <p:spPr>
          <a:xfrm>
            <a:off x="1524000" y="1574391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000" dirty="0"/>
              <a:t>الَّذِي مِنْ أَجْلِ السُّرُورِ الْمَوْضُوعِ أَمَامَهُ، احْتَمَلَ الصَّلِيبَ مُسْتَهِينًا بِالْخِزْيِ </a:t>
            </a:r>
            <a:r>
              <a:rPr lang="ar-EG" sz="3000" dirty="0"/>
              <a:t>(عب 12)</a:t>
            </a:r>
            <a:endParaRPr lang="en-CA" sz="3000" dirty="0"/>
          </a:p>
        </p:txBody>
      </p:sp>
      <p:pic>
        <p:nvPicPr>
          <p:cNvPr id="23554" name="Picture 2" descr="Last supper icon | The last supper drawing for kids">
            <a:extLst>
              <a:ext uri="{FF2B5EF4-FFF2-40B4-BE49-F238E27FC236}">
                <a16:creationId xmlns:a16="http://schemas.microsoft.com/office/drawing/2014/main" id="{71756EBB-E836-79EE-A1B9-9CC21ED9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200770"/>
            <a:ext cx="6667500" cy="3286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90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6CFD0-1D70-FE37-0378-479057CE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7BE5DD13-6C20-BB42-EA5C-18AEF2013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447C8B-29F4-F9C1-882F-53312852FBFF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B03EDAF-E7EF-8136-0A3D-F92D051C352A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128BED9D-7C09-965D-0E17-6F5B3546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4E32F2-C124-1EFE-0311-5C51DB9E8FBD}"/>
              </a:ext>
            </a:extLst>
          </p:cNvPr>
          <p:cNvSpPr/>
          <p:nvPr/>
        </p:nvSpPr>
        <p:spPr>
          <a:xfrm>
            <a:off x="463147" y="2882878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2BFF6E-9F33-6146-F0FB-CF2F432FBC16}"/>
              </a:ext>
            </a:extLst>
          </p:cNvPr>
          <p:cNvSpPr/>
          <p:nvPr/>
        </p:nvSpPr>
        <p:spPr>
          <a:xfrm>
            <a:off x="488515" y="3970555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E0C804-BA16-C5AE-FADD-4D01DDA050D0}"/>
              </a:ext>
            </a:extLst>
          </p:cNvPr>
          <p:cNvSpPr/>
          <p:nvPr/>
        </p:nvSpPr>
        <p:spPr>
          <a:xfrm>
            <a:off x="497384" y="525071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D09D91-1464-DBA7-CC51-BE2CE9407937}"/>
              </a:ext>
            </a:extLst>
          </p:cNvPr>
          <p:cNvSpPr/>
          <p:nvPr/>
        </p:nvSpPr>
        <p:spPr>
          <a:xfrm>
            <a:off x="925597" y="178385"/>
            <a:ext cx="5010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2nd cup (Deliverance)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Passover meal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C5D54-4F66-76FE-C922-BF2073314ED5}"/>
              </a:ext>
            </a:extLst>
          </p:cNvPr>
          <p:cNvSpPr txBox="1"/>
          <p:nvPr/>
        </p:nvSpPr>
        <p:spPr>
          <a:xfrm>
            <a:off x="925597" y="1401776"/>
            <a:ext cx="609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rescue you from their bondage</a:t>
            </a:r>
          </a:p>
          <a:p>
            <a:r>
              <a:rPr lang="en-US" dirty="0"/>
              <a:t>(EX 6 : 6)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F1CCB-BA8E-2614-7263-559A089B09C4}"/>
              </a:ext>
            </a:extLst>
          </p:cNvPr>
          <p:cNvSpPr txBox="1"/>
          <p:nvPr/>
        </p:nvSpPr>
        <p:spPr>
          <a:xfrm>
            <a:off x="1244984" y="2708859"/>
            <a:ext cx="186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Afikomen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6C5A9-E2FA-47B8-14E7-91D6B2D79B27}"/>
              </a:ext>
            </a:extLst>
          </p:cNvPr>
          <p:cNvSpPr/>
          <p:nvPr/>
        </p:nvSpPr>
        <p:spPr>
          <a:xfrm>
            <a:off x="1244984" y="3550427"/>
            <a:ext cx="4132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3rd cup (Blessing)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6BB2F-6B7B-E7A2-099F-315F8C238623}"/>
              </a:ext>
            </a:extLst>
          </p:cNvPr>
          <p:cNvSpPr txBox="1"/>
          <p:nvPr/>
        </p:nvSpPr>
        <p:spPr>
          <a:xfrm>
            <a:off x="3049292" y="2938242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D8F47-51C7-811D-C2DB-40B9FB6430EC}"/>
              </a:ext>
            </a:extLst>
          </p:cNvPr>
          <p:cNvSpPr txBox="1"/>
          <p:nvPr/>
        </p:nvSpPr>
        <p:spPr>
          <a:xfrm>
            <a:off x="1074885" y="4228062"/>
            <a:ext cx="6098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/>
            </a:lvl1pPr>
          </a:lstStyle>
          <a:p>
            <a:r>
              <a:rPr lang="en-US" dirty="0"/>
              <a:t>I will redeem you (EX 6 : 6)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311D5F-9D47-9019-DFEE-413B6B0E5F23}"/>
              </a:ext>
            </a:extLst>
          </p:cNvPr>
          <p:cNvSpPr/>
          <p:nvPr/>
        </p:nvSpPr>
        <p:spPr>
          <a:xfrm>
            <a:off x="1178518" y="5021985"/>
            <a:ext cx="3861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US" sz="40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cup (Praising)</a:t>
            </a:r>
            <a:endParaRPr lang="ar-EG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4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8E5D8-203E-D497-690F-B5271FEDD73C}"/>
              </a:ext>
            </a:extLst>
          </p:cNvPr>
          <p:cNvSpPr txBox="1"/>
          <p:nvPr/>
        </p:nvSpPr>
        <p:spPr>
          <a:xfrm>
            <a:off x="492071" y="920621"/>
            <a:ext cx="64356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After this, Jesus, knowing that all things were now accomplished, that the Scripture might be fulfilled, said, “I thirst!” Now a vessel full of </a:t>
            </a:r>
            <a:r>
              <a:rPr lang="en-US" sz="3200" b="1" u="sng" dirty="0"/>
              <a:t>sour wine </a:t>
            </a:r>
            <a:r>
              <a:rPr lang="en-US" sz="3200" dirty="0"/>
              <a:t>was sitting there; and they filled a sponge with sour wine, put it on hyssop, and put it to His mouth. So when </a:t>
            </a:r>
            <a:r>
              <a:rPr lang="en-US" sz="3200" b="1" u="sng" dirty="0"/>
              <a:t>Jesus had received the sour wine</a:t>
            </a:r>
            <a:r>
              <a:rPr lang="en-US" sz="3200" dirty="0"/>
              <a:t>, He said, “It is finished!” And bowing His head, He gave up His spirit.</a:t>
            </a:r>
            <a:endParaRPr lang="en-CA" sz="3200" dirty="0"/>
          </a:p>
        </p:txBody>
      </p:sp>
      <p:pic>
        <p:nvPicPr>
          <p:cNvPr id="25602" name="Picture 2" descr="It is finished&quot; - Jesus Christ">
            <a:extLst>
              <a:ext uri="{FF2B5EF4-FFF2-40B4-BE49-F238E27FC236}">
                <a16:creationId xmlns:a16="http://schemas.microsoft.com/office/drawing/2014/main" id="{B6727933-7118-B69C-7806-7C44E46C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05" y="1363851"/>
            <a:ext cx="4956875" cy="3717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878B4-4BB9-2ABD-92CD-43F150638FE7}"/>
              </a:ext>
            </a:extLst>
          </p:cNvPr>
          <p:cNvSpPr txBox="1"/>
          <p:nvPr/>
        </p:nvSpPr>
        <p:spPr>
          <a:xfrm>
            <a:off x="4058301" y="4799524"/>
            <a:ext cx="4075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S Avva Shenouda" panose="020B7200000000000000" pitchFamily="34" charset="0"/>
              </a:rPr>
              <a:t>Doxaci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S Avva Shenouda" panose="020B7200000000000000" pitchFamily="34" charset="0"/>
              </a:rPr>
              <a:t> `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S Avva Shenouda" panose="020B7200000000000000" pitchFamily="34" charset="0"/>
              </a:rPr>
              <a:t>o:eoc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S Avva Shenouda" panose="020B7200000000000000" pitchFamily="34" charset="0"/>
              </a:rPr>
              <a:t> `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S Avva Shenouda" panose="020B7200000000000000" pitchFamily="34" charset="0"/>
              </a:rPr>
              <a:t>umwn</a:t>
            </a:r>
            <a:endParaRPr lang="en-US" sz="32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3EF2465-4BE1-EC1F-B586-D4F4A9B4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66" y="1274752"/>
            <a:ext cx="3081267" cy="30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over matzos, two candlesticks with burning candles, and star of David  necklace on wooden background Stock Photo - Alamy">
            <a:extLst>
              <a:ext uri="{FF2B5EF4-FFF2-40B4-BE49-F238E27FC236}">
                <a16:creationId xmlns:a16="http://schemas.microsoft.com/office/drawing/2014/main" id="{8CD916C9-852B-1CA5-AD6E-B014B5A95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7269713" y="3852257"/>
            <a:ext cx="3953861" cy="2623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DCB75-40C0-26F9-E041-FE461F2DE51A}"/>
              </a:ext>
            </a:extLst>
          </p:cNvPr>
          <p:cNvCxnSpPr/>
          <p:nvPr/>
        </p:nvCxnSpPr>
        <p:spPr>
          <a:xfrm>
            <a:off x="688932" y="501041"/>
            <a:ext cx="0" cy="541124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F156B09-F9B1-32C9-5792-01C5B5B11264}"/>
              </a:ext>
            </a:extLst>
          </p:cNvPr>
          <p:cNvSpPr/>
          <p:nvPr/>
        </p:nvSpPr>
        <p:spPr>
          <a:xfrm>
            <a:off x="488515" y="350729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E1CE1-C979-3651-1312-EFE4FB28D244}"/>
              </a:ext>
            </a:extLst>
          </p:cNvPr>
          <p:cNvSpPr/>
          <p:nvPr/>
        </p:nvSpPr>
        <p:spPr>
          <a:xfrm>
            <a:off x="1089765" y="162002"/>
            <a:ext cx="4597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Lighting the candles</a:t>
            </a:r>
          </a:p>
        </p:txBody>
      </p:sp>
      <p:pic>
        <p:nvPicPr>
          <p:cNvPr id="4100" name="Picture 4" descr="How the Last Supper Fulfilled the First Passover – Heavenly Divine Rosaries">
            <a:extLst>
              <a:ext uri="{FF2B5EF4-FFF2-40B4-BE49-F238E27FC236}">
                <a16:creationId xmlns:a16="http://schemas.microsoft.com/office/drawing/2014/main" id="{4461B03F-980F-B013-ECE5-DB83DFC1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2" y="869888"/>
            <a:ext cx="5502405" cy="3095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4C2D535-C73C-A4B6-49D0-C5EFA5D61387}"/>
              </a:ext>
            </a:extLst>
          </p:cNvPr>
          <p:cNvSpPr/>
          <p:nvPr/>
        </p:nvSpPr>
        <p:spPr>
          <a:xfrm>
            <a:off x="497384" y="1208927"/>
            <a:ext cx="400833" cy="2880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B1EE5-F007-D0E7-0B22-46F534465E68}"/>
              </a:ext>
            </a:extLst>
          </p:cNvPr>
          <p:cNvSpPr/>
          <p:nvPr/>
        </p:nvSpPr>
        <p:spPr>
          <a:xfrm>
            <a:off x="1089765" y="999033"/>
            <a:ext cx="2999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27406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C199BB-225E-5185-7B43-B101019A8A48}"/>
              </a:ext>
            </a:extLst>
          </p:cNvPr>
          <p:cNvSpPr txBox="1"/>
          <p:nvPr/>
        </p:nvSpPr>
        <p:spPr>
          <a:xfrm>
            <a:off x="401974" y="1900698"/>
            <a:ext cx="11361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So it shall be, when your son asks you in time to come, saying, </a:t>
            </a:r>
            <a:r>
              <a:rPr lang="en-US" sz="3000" b="1" u="sng" dirty="0"/>
              <a:t>‘What is this?’ </a:t>
            </a:r>
          </a:p>
          <a:p>
            <a:r>
              <a:rPr lang="en-US" sz="3000" dirty="0"/>
              <a:t>that you shall say to him,  ‘By strength of hand the Lord brought us out of Egypt, out of the house of bondage. (EX 13:14)</a:t>
            </a:r>
            <a:endParaRPr lang="en-CA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D9A37-2847-37D0-1E6F-92B9E8C68A87}"/>
              </a:ext>
            </a:extLst>
          </p:cNvPr>
          <p:cNvSpPr txBox="1"/>
          <p:nvPr/>
        </p:nvSpPr>
        <p:spPr>
          <a:xfrm>
            <a:off x="1327759" y="429143"/>
            <a:ext cx="104355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4000" dirty="0"/>
              <a:t>«وَيَكُونُ مَتَى سَأَلَكَ ابْنُكَ غَدًا قَائِلًا: </a:t>
            </a:r>
            <a:r>
              <a:rPr lang="ar-EG" sz="4000" b="1" u="sng" dirty="0"/>
              <a:t>مَا هَذَا؟ </a:t>
            </a:r>
            <a:r>
              <a:rPr lang="ar-EG" sz="4000" dirty="0"/>
              <a:t>تَقُولُ لَهُ: بِيَدٍ قَوِيَّةٍ أَخْرَجَنَا الرَّبُّ مِنْ مِصْرَ مِنْ بَيْتِ الْعُبُودِيَّةِ.</a:t>
            </a:r>
            <a:endParaRPr lang="en-CA" sz="4000" dirty="0"/>
          </a:p>
        </p:txBody>
      </p:sp>
      <p:pic>
        <p:nvPicPr>
          <p:cNvPr id="5122" name="Picture 2" descr="Exodus 12 - Lessons from Passover | Christian Library">
            <a:extLst>
              <a:ext uri="{FF2B5EF4-FFF2-40B4-BE49-F238E27FC236}">
                <a16:creationId xmlns:a16="http://schemas.microsoft.com/office/drawing/2014/main" id="{31579E54-F128-DD49-771D-BBB8CF0F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55" y="3839690"/>
            <a:ext cx="5239949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2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F77EE-FBD1-79EA-A69A-E5C02DFB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oses and Amalek - Word on Fire">
            <a:extLst>
              <a:ext uri="{FF2B5EF4-FFF2-40B4-BE49-F238E27FC236}">
                <a16:creationId xmlns:a16="http://schemas.microsoft.com/office/drawing/2014/main" id="{EA92DEBE-8BC7-0F29-0D4E-C64D68A5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96" y="2993721"/>
            <a:ext cx="5893260" cy="331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61508-F235-F8EA-2AB1-A073C0111E77}"/>
              </a:ext>
            </a:extLst>
          </p:cNvPr>
          <p:cNvSpPr txBox="1"/>
          <p:nvPr/>
        </p:nvSpPr>
        <p:spPr>
          <a:xfrm>
            <a:off x="551683" y="1099501"/>
            <a:ext cx="1182820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500" dirty="0"/>
              <a:t>Moses, Aaron, and Hur went up to the top of the hill. </a:t>
            </a:r>
          </a:p>
          <a:p>
            <a:r>
              <a:rPr lang="en-CA" sz="3500" dirty="0"/>
              <a:t>And so it was, when Moses held up his hand, that Israel prevailed; and when he let down his hand, Amalek prevailed.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63540-9B01-6874-CFD0-D51C88B63828}"/>
              </a:ext>
            </a:extLst>
          </p:cNvPr>
          <p:cNvSpPr/>
          <p:nvPr/>
        </p:nvSpPr>
        <p:spPr>
          <a:xfrm>
            <a:off x="551683" y="176171"/>
            <a:ext cx="2447017" cy="92333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22DBE-7CFA-BB47-AD52-4F70FE982CF4}"/>
              </a:ext>
            </a:extLst>
          </p:cNvPr>
          <p:cNvSpPr txBox="1"/>
          <p:nvPr/>
        </p:nvSpPr>
        <p:spPr>
          <a:xfrm>
            <a:off x="480098" y="3549299"/>
            <a:ext cx="5615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4000"/>
            </a:lvl1pPr>
          </a:lstStyle>
          <a:p>
            <a:r>
              <a:rPr lang="ar-EG" dirty="0"/>
              <a:t> وكانَ إذا رَفَعَ موسى يَدَهُ أنَّ إسرائيلَ يَغلِبُ، وإذا خَفَضَ يَدَهُ أنَّ عَماليقَ يَغلِبُ.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28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D369D97-C91C-F224-B8AC-CB12DAB8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oses and Amalek - Word on Fire">
            <a:extLst>
              <a:ext uri="{FF2B5EF4-FFF2-40B4-BE49-F238E27FC236}">
                <a16:creationId xmlns:a16="http://schemas.microsoft.com/office/drawing/2014/main" id="{A8C45F52-026A-519F-6AF4-125F933F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57" y="3429000"/>
            <a:ext cx="5624187" cy="316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07126A-1CAA-A330-937A-50B95DA14CC3}"/>
              </a:ext>
            </a:extLst>
          </p:cNvPr>
          <p:cNvSpPr txBox="1"/>
          <p:nvPr/>
        </p:nvSpPr>
        <p:spPr>
          <a:xfrm>
            <a:off x="363792" y="565061"/>
            <a:ext cx="9882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dirty="0"/>
              <a:t>Joshua conquered Amalek with that sign of the Cross through Moses. </a:t>
            </a:r>
            <a:r>
              <a:rPr lang="en-CA" sz="2500" b="1" dirty="0"/>
              <a:t>St. Cyprian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6919B-8760-F09E-F3A1-0B3F7291FA0B}"/>
              </a:ext>
            </a:extLst>
          </p:cNvPr>
          <p:cNvSpPr txBox="1"/>
          <p:nvPr/>
        </p:nvSpPr>
        <p:spPr>
          <a:xfrm>
            <a:off x="844295" y="2281186"/>
            <a:ext cx="10880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4000" dirty="0"/>
              <a:t> الشهيد كبريانوس: [غلب يشوع عماليق بهذه العلامة التي للصليب خلال موسى</a:t>
            </a:r>
            <a:r>
              <a:rPr lang="en-US" sz="4000" dirty="0"/>
              <a:t>[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91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3159-CAA5-2032-1628-C4ECE958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oses and Amalek - Word on Fire">
            <a:extLst>
              <a:ext uri="{FF2B5EF4-FFF2-40B4-BE49-F238E27FC236}">
                <a16:creationId xmlns:a16="http://schemas.microsoft.com/office/drawing/2014/main" id="{A51C6176-F4C8-55F7-54F6-DC9DD33F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04" y="1035767"/>
            <a:ext cx="4248948" cy="239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AD4D12-F032-C938-EF2B-4FAE5518DDE2}"/>
              </a:ext>
            </a:extLst>
          </p:cNvPr>
          <p:cNvSpPr txBox="1"/>
          <p:nvPr/>
        </p:nvSpPr>
        <p:spPr>
          <a:xfrm>
            <a:off x="279748" y="705581"/>
            <a:ext cx="76742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000" dirty="0"/>
              <a:t>Holding up the hands, is a holding up of all works to God, to be neither lowly nor earthly, but working for the glory of God and heaven.</a:t>
            </a:r>
          </a:p>
          <a:p>
            <a:endParaRPr lang="en-CA" sz="3000" dirty="0"/>
          </a:p>
          <a:p>
            <a:r>
              <a:rPr lang="en-US" sz="3000" dirty="0"/>
              <a:t>If you want to prevail, hold up your hands, lift up your works, and do not waste your days on earth. </a:t>
            </a:r>
            <a:r>
              <a:rPr lang="en-US" sz="2500" b="1" dirty="0"/>
              <a:t>The Scholar Origen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41F02-A9CB-5D28-BEDA-DC5B45E964A8}"/>
              </a:ext>
            </a:extLst>
          </p:cNvPr>
          <p:cNvSpPr txBox="1"/>
          <p:nvPr/>
        </p:nvSpPr>
        <p:spPr>
          <a:xfrm>
            <a:off x="279748" y="4110436"/>
            <a:ext cx="11436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EG" sz="4000" b="0" i="0" dirty="0">
                <a:solidFill>
                  <a:srgbClr val="1F1F1F"/>
                </a:solidFill>
                <a:effectLst/>
                <a:latin typeface="inherit"/>
              </a:rPr>
              <a:t>رفع الأيدي هو رفعٌ لجميع الأعمال إلى الله، فلا تكون الأعمال دنيوية ولا </a:t>
            </a:r>
            <a:r>
              <a:rPr lang="ar-EG" sz="4000" dirty="0">
                <a:solidFill>
                  <a:srgbClr val="1F1F1F"/>
                </a:solidFill>
                <a:latin typeface="inherit"/>
              </a:rPr>
              <a:t>أرضية</a:t>
            </a:r>
            <a:r>
              <a:rPr lang="ar-EG" sz="4000" b="0" i="0" dirty="0">
                <a:solidFill>
                  <a:srgbClr val="1F1F1F"/>
                </a:solidFill>
                <a:effectLst/>
                <a:latin typeface="inherit"/>
              </a:rPr>
              <a:t>، بل تعمل لمجد الله والسماء.</a:t>
            </a:r>
          </a:p>
          <a:p>
            <a:pPr algn="r" rtl="1">
              <a:buNone/>
            </a:pPr>
            <a:r>
              <a:rPr lang="ar-EG" sz="4000" b="0" i="0" dirty="0">
                <a:solidFill>
                  <a:srgbClr val="1F1F1F"/>
                </a:solidFill>
                <a:effectLst/>
                <a:latin typeface="inherit"/>
              </a:rPr>
              <a:t>إن أردتَ النجاح، فارفع يديك، وارفع أعمالك، ولا تُضيّع أيامك على الأرض. - </a:t>
            </a:r>
            <a:r>
              <a:rPr lang="ar-EG" sz="3000" b="1" i="0" dirty="0">
                <a:solidFill>
                  <a:srgbClr val="1F1F1F"/>
                </a:solidFill>
                <a:effectLst/>
                <a:latin typeface="inherit"/>
              </a:rPr>
              <a:t>العلامة أوريجانوس</a:t>
            </a:r>
          </a:p>
        </p:txBody>
      </p:sp>
    </p:spTree>
    <p:extLst>
      <p:ext uri="{BB962C8B-B14F-4D97-AF65-F5344CB8AC3E}">
        <p14:creationId xmlns:p14="http://schemas.microsoft.com/office/powerpoint/2010/main" val="334701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97D1-142D-A1C9-8EAF-4EA2AE6B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oses and Amalek - Word on Fire">
            <a:extLst>
              <a:ext uri="{FF2B5EF4-FFF2-40B4-BE49-F238E27FC236}">
                <a16:creationId xmlns:a16="http://schemas.microsoft.com/office/drawing/2014/main" id="{7F0C423C-8CE2-FBD4-1567-BD9F3B0F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23" y="1082595"/>
            <a:ext cx="5076878" cy="2859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1E9D2-F886-0939-2C71-FB961E594FF4}"/>
              </a:ext>
            </a:extLst>
          </p:cNvPr>
          <p:cNvSpPr txBox="1"/>
          <p:nvPr/>
        </p:nvSpPr>
        <p:spPr>
          <a:xfrm>
            <a:off x="589261" y="1900176"/>
            <a:ext cx="6872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000" dirty="0"/>
              <a:t>They raise their hands, that is, </a:t>
            </a:r>
            <a:r>
              <a:rPr lang="en-CA" sz="3000" b="1" u="sng" dirty="0"/>
              <a:t>they accept the Cross</a:t>
            </a:r>
            <a:r>
              <a:rPr lang="en-CA" sz="3000" dirty="0"/>
              <a:t>. </a:t>
            </a:r>
            <a:r>
              <a:rPr lang="en-US" sz="2000" b="1" dirty="0"/>
              <a:t>St. Cyril of Alexandria</a:t>
            </a:r>
          </a:p>
        </p:txBody>
      </p:sp>
    </p:spTree>
    <p:extLst>
      <p:ext uri="{BB962C8B-B14F-4D97-AF65-F5344CB8AC3E}">
        <p14:creationId xmlns:p14="http://schemas.microsoft.com/office/powerpoint/2010/main" val="134163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1808</Words>
  <Application>Microsoft Office PowerPoint</Application>
  <PresentationFormat>Widescreen</PresentationFormat>
  <Paragraphs>207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(A) Arslan Wessam B</vt:lpstr>
      <vt:lpstr>AbdoMaster-Black</vt:lpstr>
      <vt:lpstr>ADLaM Display</vt:lpstr>
      <vt:lpstr>Aptos</vt:lpstr>
      <vt:lpstr>Aptos Display</vt:lpstr>
      <vt:lpstr>Arial</vt:lpstr>
      <vt:lpstr>Cairo ExtraBold</vt:lpstr>
      <vt:lpstr>CS Avva Shenouda</vt:lpstr>
      <vt:lpstr>El Messiri Medium</vt:lpstr>
      <vt:lpstr>inherit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Mena girgis</dc:creator>
  <cp:lastModifiedBy>Mike Gawargy</cp:lastModifiedBy>
  <cp:revision>4</cp:revision>
  <dcterms:created xsi:type="dcterms:W3CDTF">2026-04-07T02:33:07Z</dcterms:created>
  <dcterms:modified xsi:type="dcterms:W3CDTF">2026-04-10T10:50:47Z</dcterms:modified>
</cp:coreProperties>
</file>