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407" r:id="rId4"/>
    <p:sldId id="408" r:id="rId5"/>
    <p:sldId id="258" r:id="rId6"/>
    <p:sldId id="260" r:id="rId7"/>
    <p:sldId id="259" r:id="rId8"/>
    <p:sldId id="261" r:id="rId9"/>
    <p:sldId id="262" r:id="rId10"/>
    <p:sldId id="378" r:id="rId11"/>
    <p:sldId id="377" r:id="rId12"/>
    <p:sldId id="423" r:id="rId13"/>
    <p:sldId id="263" r:id="rId14"/>
    <p:sldId id="414" r:id="rId15"/>
    <p:sldId id="413" r:id="rId16"/>
    <p:sldId id="415" r:id="rId17"/>
    <p:sldId id="264" r:id="rId18"/>
    <p:sldId id="424" r:id="rId19"/>
    <p:sldId id="416" r:id="rId20"/>
    <p:sldId id="411" r:id="rId21"/>
    <p:sldId id="412" r:id="rId22"/>
    <p:sldId id="410" r:id="rId23"/>
    <p:sldId id="417" r:id="rId24"/>
    <p:sldId id="425" r:id="rId25"/>
    <p:sldId id="418" r:id="rId26"/>
    <p:sldId id="419" r:id="rId27"/>
    <p:sldId id="434" r:id="rId28"/>
    <p:sldId id="420" r:id="rId29"/>
    <p:sldId id="447" r:id="rId30"/>
    <p:sldId id="427" r:id="rId31"/>
    <p:sldId id="421" r:id="rId32"/>
    <p:sldId id="435" r:id="rId33"/>
    <p:sldId id="450" r:id="rId34"/>
    <p:sldId id="451" r:id="rId35"/>
    <p:sldId id="452" r:id="rId36"/>
    <p:sldId id="428" r:id="rId37"/>
    <p:sldId id="426" r:id="rId38"/>
    <p:sldId id="436" r:id="rId39"/>
    <p:sldId id="443" r:id="rId40"/>
    <p:sldId id="448" r:id="rId41"/>
    <p:sldId id="444" r:id="rId42"/>
    <p:sldId id="445" r:id="rId43"/>
    <p:sldId id="430" r:id="rId44"/>
    <p:sldId id="429" r:id="rId45"/>
    <p:sldId id="442" r:id="rId46"/>
    <p:sldId id="454" r:id="rId47"/>
    <p:sldId id="449" r:id="rId48"/>
    <p:sldId id="455" r:id="rId49"/>
    <p:sldId id="432" r:id="rId50"/>
    <p:sldId id="431" r:id="rId51"/>
    <p:sldId id="441" r:id="rId52"/>
    <p:sldId id="433" r:id="rId53"/>
    <p:sldId id="439" r:id="rId54"/>
    <p:sldId id="438" r:id="rId55"/>
    <p:sldId id="440" r:id="rId56"/>
    <p:sldId id="437" r:id="rId57"/>
    <p:sldId id="453" r:id="rId58"/>
    <p:sldId id="422"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E20"/>
    <a:srgbClr val="FFFFFF"/>
    <a:srgbClr val="654C26"/>
    <a:srgbClr val="9F7643"/>
    <a:srgbClr val="062845"/>
    <a:srgbClr val="F6E8CE"/>
    <a:srgbClr val="150D0B"/>
    <a:srgbClr val="DC8047"/>
    <a:srgbClr val="EFB183"/>
    <a:srgbClr val="B76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78" autoAdjust="0"/>
  </p:normalViewPr>
  <p:slideViewPr>
    <p:cSldViewPr>
      <p:cViewPr>
        <p:scale>
          <a:sx n="80" d="100"/>
          <a:sy n="80" d="100"/>
        </p:scale>
        <p:origin x="1722" y="501"/>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3BDD8-2E7F-4279-B420-95F07548471E}" type="datetimeFigureOut">
              <a:rPr lang="en-CA" smtClean="0"/>
              <a:t>2026-05-05</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5DBC3-7B7D-44BB-8FD1-4511CE031864}" type="slidenum">
              <a:rPr lang="en-CA" smtClean="0"/>
              <a:t>‹#›</a:t>
            </a:fld>
            <a:endParaRPr lang="en-CA"/>
          </a:p>
        </p:txBody>
      </p:sp>
    </p:spTree>
    <p:extLst>
      <p:ext uri="{BB962C8B-B14F-4D97-AF65-F5344CB8AC3E}">
        <p14:creationId xmlns:p14="http://schemas.microsoft.com/office/powerpoint/2010/main" val="583723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https://apologeticspress.org/reasoning-about-the-resurrection-of-christ-3689/</a:t>
            </a:r>
          </a:p>
          <a:p>
            <a:r>
              <a:rPr lang="en-CA" dirty="0"/>
              <a:t>https://mycatholicprayers.com/prayers/prayer-to-the-risen-christ/</a:t>
            </a:r>
          </a:p>
          <a:p>
            <a:r>
              <a:rPr lang="en-CA" dirty="0"/>
              <a:t>https://en.wikipedia.org/wiki/Coptic_cross</a:t>
            </a:r>
          </a:p>
        </p:txBody>
      </p:sp>
      <p:sp>
        <p:nvSpPr>
          <p:cNvPr id="4" name="Slide Number Placeholder 3"/>
          <p:cNvSpPr>
            <a:spLocks noGrp="1"/>
          </p:cNvSpPr>
          <p:nvPr>
            <p:ph type="sldNum" sz="quarter" idx="5"/>
          </p:nvPr>
        </p:nvSpPr>
        <p:spPr/>
        <p:txBody>
          <a:bodyPr/>
          <a:lstStyle/>
          <a:p>
            <a:fld id="{5205DBC3-7B7D-44BB-8FD1-4511CE031864}" type="slidenum">
              <a:rPr lang="en-CA" smtClean="0"/>
              <a:t>1</a:t>
            </a:fld>
            <a:endParaRPr lang="en-CA"/>
          </a:p>
        </p:txBody>
      </p:sp>
    </p:spTree>
    <p:extLst>
      <p:ext uri="{BB962C8B-B14F-4D97-AF65-F5344CB8AC3E}">
        <p14:creationId xmlns:p14="http://schemas.microsoft.com/office/powerpoint/2010/main" val="250313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2116-C933-3072-54BA-F1CDF730B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89224-6CC9-C3D0-365F-2305C3260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7F60-F831-668D-8829-E8581AB7DE0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8032B2C-192A-58E5-8816-4B1551B7F6B3}"/>
              </a:ext>
            </a:extLst>
          </p:cNvPr>
          <p:cNvSpPr>
            <a:spLocks noGrp="1"/>
          </p:cNvSpPr>
          <p:nvPr>
            <p:ph type="sldNum" sz="quarter" idx="5"/>
          </p:nvPr>
        </p:nvSpPr>
        <p:spPr/>
        <p:txBody>
          <a:bodyPr/>
          <a:lstStyle/>
          <a:p>
            <a:fld id="{5205DBC3-7B7D-44BB-8FD1-4511CE031864}" type="slidenum">
              <a:rPr lang="en-CA" smtClean="0"/>
              <a:t>25</a:t>
            </a:fld>
            <a:endParaRPr lang="en-CA"/>
          </a:p>
        </p:txBody>
      </p:sp>
    </p:spTree>
    <p:extLst>
      <p:ext uri="{BB962C8B-B14F-4D97-AF65-F5344CB8AC3E}">
        <p14:creationId xmlns:p14="http://schemas.microsoft.com/office/powerpoint/2010/main" val="4260463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97CB-6239-3055-A071-BD9760D63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A1EDD-CE0E-1020-06A0-BC3CE6FED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FBB11-B995-1C30-8538-1262BE55620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AE1DA86-7BBA-19C0-76DC-19BBF8ADD990}"/>
              </a:ext>
            </a:extLst>
          </p:cNvPr>
          <p:cNvSpPr>
            <a:spLocks noGrp="1"/>
          </p:cNvSpPr>
          <p:nvPr>
            <p:ph type="sldNum" sz="quarter" idx="5"/>
          </p:nvPr>
        </p:nvSpPr>
        <p:spPr/>
        <p:txBody>
          <a:bodyPr/>
          <a:lstStyle/>
          <a:p>
            <a:fld id="{5205DBC3-7B7D-44BB-8FD1-4511CE031864}" type="slidenum">
              <a:rPr lang="en-CA" smtClean="0"/>
              <a:t>26</a:t>
            </a:fld>
            <a:endParaRPr lang="en-CA"/>
          </a:p>
        </p:txBody>
      </p:sp>
    </p:spTree>
    <p:extLst>
      <p:ext uri="{BB962C8B-B14F-4D97-AF65-F5344CB8AC3E}">
        <p14:creationId xmlns:p14="http://schemas.microsoft.com/office/powerpoint/2010/main" val="1747102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45F21-8D9B-8D46-3DEF-B2AEA32E2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CAB61-180F-407A-9EF9-C93C798B2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9801A-851D-9289-BDBA-F4CA3E7FA68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627A5DA-4545-9B63-C39B-25ADAFA6124B}"/>
              </a:ext>
            </a:extLst>
          </p:cNvPr>
          <p:cNvSpPr>
            <a:spLocks noGrp="1"/>
          </p:cNvSpPr>
          <p:nvPr>
            <p:ph type="sldNum" sz="quarter" idx="5"/>
          </p:nvPr>
        </p:nvSpPr>
        <p:spPr/>
        <p:txBody>
          <a:bodyPr/>
          <a:lstStyle/>
          <a:p>
            <a:fld id="{5205DBC3-7B7D-44BB-8FD1-4511CE031864}" type="slidenum">
              <a:rPr lang="en-CA" smtClean="0"/>
              <a:t>27</a:t>
            </a:fld>
            <a:endParaRPr lang="en-CA"/>
          </a:p>
        </p:txBody>
      </p:sp>
    </p:spTree>
    <p:extLst>
      <p:ext uri="{BB962C8B-B14F-4D97-AF65-F5344CB8AC3E}">
        <p14:creationId xmlns:p14="http://schemas.microsoft.com/office/powerpoint/2010/main" val="2001007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997EB-53DF-4A50-1023-84A2E5A4C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5B0A5-A353-FC8E-4A58-EFD02B1D3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98E59-1E64-F9E5-6454-ADEFC3B72C6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2271125-5E4E-717D-1EF0-3403F1F19EC6}"/>
              </a:ext>
            </a:extLst>
          </p:cNvPr>
          <p:cNvSpPr>
            <a:spLocks noGrp="1"/>
          </p:cNvSpPr>
          <p:nvPr>
            <p:ph type="sldNum" sz="quarter" idx="5"/>
          </p:nvPr>
        </p:nvSpPr>
        <p:spPr/>
        <p:txBody>
          <a:bodyPr/>
          <a:lstStyle/>
          <a:p>
            <a:fld id="{5205DBC3-7B7D-44BB-8FD1-4511CE031864}" type="slidenum">
              <a:rPr lang="en-CA" smtClean="0"/>
              <a:t>28</a:t>
            </a:fld>
            <a:endParaRPr lang="en-CA"/>
          </a:p>
        </p:txBody>
      </p:sp>
    </p:spTree>
    <p:extLst>
      <p:ext uri="{BB962C8B-B14F-4D97-AF65-F5344CB8AC3E}">
        <p14:creationId xmlns:p14="http://schemas.microsoft.com/office/powerpoint/2010/main" val="2346883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F12B0-7F72-7FFA-7873-8395711CC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3471F-A07E-B091-018E-1BCCDAA51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B8CB2-721A-79D7-DC07-02A9BC8B07C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7CC8A4B-AF38-D438-65BD-AC70B9BF7891}"/>
              </a:ext>
            </a:extLst>
          </p:cNvPr>
          <p:cNvSpPr>
            <a:spLocks noGrp="1"/>
          </p:cNvSpPr>
          <p:nvPr>
            <p:ph type="sldNum" sz="quarter" idx="5"/>
          </p:nvPr>
        </p:nvSpPr>
        <p:spPr/>
        <p:txBody>
          <a:bodyPr/>
          <a:lstStyle/>
          <a:p>
            <a:fld id="{5205DBC3-7B7D-44BB-8FD1-4511CE031864}" type="slidenum">
              <a:rPr lang="en-CA" smtClean="0"/>
              <a:t>29</a:t>
            </a:fld>
            <a:endParaRPr lang="en-CA"/>
          </a:p>
        </p:txBody>
      </p:sp>
    </p:spTree>
    <p:extLst>
      <p:ext uri="{BB962C8B-B14F-4D97-AF65-F5344CB8AC3E}">
        <p14:creationId xmlns:p14="http://schemas.microsoft.com/office/powerpoint/2010/main" val="174413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https://copticorthodox.church/en/2024/09/14/h-h-pope-tawadros-ii-prays-the-golden-jubilee-liturgy-at-the-church-of-st-gawargious-and-st-anthony-in-nozha/</a:t>
            </a:r>
          </a:p>
        </p:txBody>
      </p:sp>
      <p:sp>
        <p:nvSpPr>
          <p:cNvPr id="4" name="Slide Number Placeholder 3"/>
          <p:cNvSpPr>
            <a:spLocks noGrp="1"/>
          </p:cNvSpPr>
          <p:nvPr>
            <p:ph type="sldNum" sz="quarter" idx="5"/>
          </p:nvPr>
        </p:nvSpPr>
        <p:spPr/>
        <p:txBody>
          <a:bodyPr/>
          <a:lstStyle/>
          <a:p>
            <a:fld id="{5205DBC3-7B7D-44BB-8FD1-4511CE031864}" type="slidenum">
              <a:rPr lang="en-CA" smtClean="0"/>
              <a:t>30</a:t>
            </a:fld>
            <a:endParaRPr lang="en-CA"/>
          </a:p>
        </p:txBody>
      </p:sp>
    </p:spTree>
    <p:extLst>
      <p:ext uri="{BB962C8B-B14F-4D97-AF65-F5344CB8AC3E}">
        <p14:creationId xmlns:p14="http://schemas.microsoft.com/office/powerpoint/2010/main" val="2351944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CC1C-2580-720C-45C6-F5D9AE80A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F5E86-F94D-2449-E265-48BBFC2FB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1519F-A77D-75B4-FA47-71FA890A3E4A}"/>
              </a:ext>
            </a:extLst>
          </p:cNvPr>
          <p:cNvSpPr>
            <a:spLocks noGrp="1"/>
          </p:cNvSpPr>
          <p:nvPr>
            <p:ph type="body" idx="1"/>
          </p:nvPr>
        </p:nvSpPr>
        <p:spPr/>
        <p:txBody>
          <a:bodyPr/>
          <a:lstStyle/>
          <a:p>
            <a:r>
              <a:rPr lang="en-CA" dirty="0"/>
              <a:t>Image source:</a:t>
            </a:r>
          </a:p>
          <a:p>
            <a:r>
              <a:rPr lang="en-CA" dirty="0"/>
              <a:t>https://www.vecteezy.com/vector-art/25095452-communion-icon-in-line-art</a:t>
            </a:r>
          </a:p>
        </p:txBody>
      </p:sp>
      <p:sp>
        <p:nvSpPr>
          <p:cNvPr id="4" name="Slide Number Placeholder 3">
            <a:extLst>
              <a:ext uri="{FF2B5EF4-FFF2-40B4-BE49-F238E27FC236}">
                <a16:creationId xmlns:a16="http://schemas.microsoft.com/office/drawing/2014/main" id="{DFD11A68-9759-18F0-11DB-D91EBB63E7B6}"/>
              </a:ext>
            </a:extLst>
          </p:cNvPr>
          <p:cNvSpPr>
            <a:spLocks noGrp="1"/>
          </p:cNvSpPr>
          <p:nvPr>
            <p:ph type="sldNum" sz="quarter" idx="5"/>
          </p:nvPr>
        </p:nvSpPr>
        <p:spPr/>
        <p:txBody>
          <a:bodyPr/>
          <a:lstStyle/>
          <a:p>
            <a:fld id="{5205DBC3-7B7D-44BB-8FD1-4511CE031864}" type="slidenum">
              <a:rPr lang="en-CA" smtClean="0"/>
              <a:t>31</a:t>
            </a:fld>
            <a:endParaRPr lang="en-CA"/>
          </a:p>
        </p:txBody>
      </p:sp>
    </p:spTree>
    <p:extLst>
      <p:ext uri="{BB962C8B-B14F-4D97-AF65-F5344CB8AC3E}">
        <p14:creationId xmlns:p14="http://schemas.microsoft.com/office/powerpoint/2010/main" val="180048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6E7FD-73FB-4EF7-9B2A-827B1F485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CB5FA-340F-A64B-4D00-9BD969271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91D1F-34E2-227A-16FE-428C56498C9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EF610AA-12FA-7596-6030-2F517DF85F98}"/>
              </a:ext>
            </a:extLst>
          </p:cNvPr>
          <p:cNvSpPr>
            <a:spLocks noGrp="1"/>
          </p:cNvSpPr>
          <p:nvPr>
            <p:ph type="sldNum" sz="quarter" idx="5"/>
          </p:nvPr>
        </p:nvSpPr>
        <p:spPr/>
        <p:txBody>
          <a:bodyPr/>
          <a:lstStyle/>
          <a:p>
            <a:fld id="{5205DBC3-7B7D-44BB-8FD1-4511CE031864}" type="slidenum">
              <a:rPr lang="en-CA" smtClean="0"/>
              <a:t>32</a:t>
            </a:fld>
            <a:endParaRPr lang="en-CA"/>
          </a:p>
        </p:txBody>
      </p:sp>
    </p:spTree>
    <p:extLst>
      <p:ext uri="{BB962C8B-B14F-4D97-AF65-F5344CB8AC3E}">
        <p14:creationId xmlns:p14="http://schemas.microsoft.com/office/powerpoint/2010/main" val="2883332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E139D-9D06-0A3A-DE83-7B63080D3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F7E9C-534C-CC62-2F24-1AA539CC8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BC74A-11A9-74A7-8928-DDDF2472D47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FAFD85E-0F6E-138B-C55F-D5C98F9F783E}"/>
              </a:ext>
            </a:extLst>
          </p:cNvPr>
          <p:cNvSpPr>
            <a:spLocks noGrp="1"/>
          </p:cNvSpPr>
          <p:nvPr>
            <p:ph type="sldNum" sz="quarter" idx="5"/>
          </p:nvPr>
        </p:nvSpPr>
        <p:spPr/>
        <p:txBody>
          <a:bodyPr/>
          <a:lstStyle/>
          <a:p>
            <a:fld id="{5205DBC3-7B7D-44BB-8FD1-4511CE031864}" type="slidenum">
              <a:rPr lang="en-CA" smtClean="0"/>
              <a:t>33</a:t>
            </a:fld>
            <a:endParaRPr lang="en-CA"/>
          </a:p>
        </p:txBody>
      </p:sp>
    </p:spTree>
    <p:extLst>
      <p:ext uri="{BB962C8B-B14F-4D97-AF65-F5344CB8AC3E}">
        <p14:creationId xmlns:p14="http://schemas.microsoft.com/office/powerpoint/2010/main" val="673325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8038-C4F7-44AB-AD51-166CFCAC9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44933-1FE2-ACC9-AEBD-A234AF945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B78FE-56AA-7F1B-A778-1C17C4F7EE88}"/>
              </a:ext>
            </a:extLst>
          </p:cNvPr>
          <p:cNvSpPr>
            <a:spLocks noGrp="1"/>
          </p:cNvSpPr>
          <p:nvPr>
            <p:ph type="body" idx="1"/>
          </p:nvPr>
        </p:nvSpPr>
        <p:spPr/>
        <p:txBody>
          <a:bodyPr/>
          <a:lstStyle/>
          <a:p>
            <a:r>
              <a:rPr lang="en-CA" dirty="0"/>
              <a:t>Image source:</a:t>
            </a:r>
          </a:p>
          <a:p>
            <a:r>
              <a:rPr lang="en-CA" dirty="0"/>
              <a:t>https://youtu.be/3szLkFEvk0E?t=48</a:t>
            </a:r>
          </a:p>
          <a:p>
            <a:r>
              <a:rPr lang="en-CA" dirty="0"/>
              <a:t>Fr. Gabriel Wissa on What does the Tree of Life represent?</a:t>
            </a:r>
          </a:p>
        </p:txBody>
      </p:sp>
      <p:sp>
        <p:nvSpPr>
          <p:cNvPr id="4" name="Slide Number Placeholder 3">
            <a:extLst>
              <a:ext uri="{FF2B5EF4-FFF2-40B4-BE49-F238E27FC236}">
                <a16:creationId xmlns:a16="http://schemas.microsoft.com/office/drawing/2014/main" id="{BCB1A646-2864-BDCF-DDB9-917B8A731414}"/>
              </a:ext>
            </a:extLst>
          </p:cNvPr>
          <p:cNvSpPr>
            <a:spLocks noGrp="1"/>
          </p:cNvSpPr>
          <p:nvPr>
            <p:ph type="sldNum" sz="quarter" idx="5"/>
          </p:nvPr>
        </p:nvSpPr>
        <p:spPr/>
        <p:txBody>
          <a:bodyPr/>
          <a:lstStyle/>
          <a:p>
            <a:fld id="{5205DBC3-7B7D-44BB-8FD1-4511CE031864}" type="slidenum">
              <a:rPr lang="en-CA" smtClean="0"/>
              <a:t>34</a:t>
            </a:fld>
            <a:endParaRPr lang="en-CA"/>
          </a:p>
        </p:txBody>
      </p:sp>
    </p:spTree>
    <p:extLst>
      <p:ext uri="{BB962C8B-B14F-4D97-AF65-F5344CB8AC3E}">
        <p14:creationId xmlns:p14="http://schemas.microsoft.com/office/powerpoint/2010/main" val="101887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12</a:t>
            </a:fld>
            <a:endParaRPr lang="en-CA"/>
          </a:p>
        </p:txBody>
      </p:sp>
    </p:spTree>
    <p:extLst>
      <p:ext uri="{BB962C8B-B14F-4D97-AF65-F5344CB8AC3E}">
        <p14:creationId xmlns:p14="http://schemas.microsoft.com/office/powerpoint/2010/main" val="275082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FA754-2D47-8DCB-8E26-D23CAC0E6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04297-6BB8-CD9F-399F-E46323B76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59D25-1F40-8A81-33B6-802D620F82F3}"/>
              </a:ext>
            </a:extLst>
          </p:cNvPr>
          <p:cNvSpPr>
            <a:spLocks noGrp="1"/>
          </p:cNvSpPr>
          <p:nvPr>
            <p:ph type="body" idx="1"/>
          </p:nvPr>
        </p:nvSpPr>
        <p:spPr/>
        <p:txBody>
          <a:bodyPr/>
          <a:lstStyle/>
          <a:p>
            <a:r>
              <a:rPr lang="en-CA" dirty="0"/>
              <a:t>Image source:</a:t>
            </a:r>
          </a:p>
          <a:p>
            <a:r>
              <a:rPr lang="en-CA" dirty="0"/>
              <a:t>https://youtu.be/3szLkFEvk0E</a:t>
            </a:r>
          </a:p>
          <a:p>
            <a:r>
              <a:rPr lang="en-CA" dirty="0"/>
              <a:t>Fr. Gabriel Wissa on What does the Tree of Life represent?</a:t>
            </a:r>
          </a:p>
        </p:txBody>
      </p:sp>
      <p:sp>
        <p:nvSpPr>
          <p:cNvPr id="4" name="Slide Number Placeholder 3">
            <a:extLst>
              <a:ext uri="{FF2B5EF4-FFF2-40B4-BE49-F238E27FC236}">
                <a16:creationId xmlns:a16="http://schemas.microsoft.com/office/drawing/2014/main" id="{A5F4A710-9AD5-40DE-6942-F04F6CBDD5E2}"/>
              </a:ext>
            </a:extLst>
          </p:cNvPr>
          <p:cNvSpPr>
            <a:spLocks noGrp="1"/>
          </p:cNvSpPr>
          <p:nvPr>
            <p:ph type="sldNum" sz="quarter" idx="5"/>
          </p:nvPr>
        </p:nvSpPr>
        <p:spPr/>
        <p:txBody>
          <a:bodyPr/>
          <a:lstStyle/>
          <a:p>
            <a:fld id="{5205DBC3-7B7D-44BB-8FD1-4511CE031864}" type="slidenum">
              <a:rPr lang="en-CA" smtClean="0"/>
              <a:t>35</a:t>
            </a:fld>
            <a:endParaRPr lang="en-CA"/>
          </a:p>
        </p:txBody>
      </p:sp>
    </p:spTree>
    <p:extLst>
      <p:ext uri="{BB962C8B-B14F-4D97-AF65-F5344CB8AC3E}">
        <p14:creationId xmlns:p14="http://schemas.microsoft.com/office/powerpoint/2010/main" val="2211094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https://www.facebook.com/St.MosesCopticOrthodoxChurch/posts/the-sacrament-of-the-unction-of-the-sick-is-one-of-the-holy-seven-sacraments-of-/912631332506545/</a:t>
            </a:r>
          </a:p>
        </p:txBody>
      </p:sp>
      <p:sp>
        <p:nvSpPr>
          <p:cNvPr id="4" name="Slide Number Placeholder 3"/>
          <p:cNvSpPr>
            <a:spLocks noGrp="1"/>
          </p:cNvSpPr>
          <p:nvPr>
            <p:ph type="sldNum" sz="quarter" idx="5"/>
          </p:nvPr>
        </p:nvSpPr>
        <p:spPr/>
        <p:txBody>
          <a:bodyPr/>
          <a:lstStyle/>
          <a:p>
            <a:fld id="{5205DBC3-7B7D-44BB-8FD1-4511CE031864}" type="slidenum">
              <a:rPr lang="en-CA" smtClean="0"/>
              <a:t>36</a:t>
            </a:fld>
            <a:endParaRPr lang="en-CA"/>
          </a:p>
        </p:txBody>
      </p:sp>
    </p:spTree>
    <p:extLst>
      <p:ext uri="{BB962C8B-B14F-4D97-AF65-F5344CB8AC3E}">
        <p14:creationId xmlns:p14="http://schemas.microsoft.com/office/powerpoint/2010/main" val="2415565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7761A-C0A8-C6EA-D2BA-970B870D4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FCB0E-5886-3092-AA9C-D33150BA6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F3E14-B5C4-8843-54E2-A247783C3B7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F83E915-B04D-3ADA-525D-C781DF006142}"/>
              </a:ext>
            </a:extLst>
          </p:cNvPr>
          <p:cNvSpPr>
            <a:spLocks noGrp="1"/>
          </p:cNvSpPr>
          <p:nvPr>
            <p:ph type="sldNum" sz="quarter" idx="5"/>
          </p:nvPr>
        </p:nvSpPr>
        <p:spPr/>
        <p:txBody>
          <a:bodyPr/>
          <a:lstStyle/>
          <a:p>
            <a:fld id="{5205DBC3-7B7D-44BB-8FD1-4511CE031864}" type="slidenum">
              <a:rPr lang="en-CA" smtClean="0"/>
              <a:t>37</a:t>
            </a:fld>
            <a:endParaRPr lang="en-CA"/>
          </a:p>
        </p:txBody>
      </p:sp>
    </p:spTree>
    <p:extLst>
      <p:ext uri="{BB962C8B-B14F-4D97-AF65-F5344CB8AC3E}">
        <p14:creationId xmlns:p14="http://schemas.microsoft.com/office/powerpoint/2010/main" val="157283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0F079-D80A-7D86-F93A-600B50DD9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08223-45E5-81C1-8597-F7BDC55F1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CA921-A2C8-D045-D645-DE70963DE05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27AABF7-0CE1-F128-DEE7-CAAEA2C88000}"/>
              </a:ext>
            </a:extLst>
          </p:cNvPr>
          <p:cNvSpPr>
            <a:spLocks noGrp="1"/>
          </p:cNvSpPr>
          <p:nvPr>
            <p:ph type="sldNum" sz="quarter" idx="5"/>
          </p:nvPr>
        </p:nvSpPr>
        <p:spPr/>
        <p:txBody>
          <a:bodyPr/>
          <a:lstStyle/>
          <a:p>
            <a:fld id="{5205DBC3-7B7D-44BB-8FD1-4511CE031864}" type="slidenum">
              <a:rPr lang="en-CA" smtClean="0"/>
              <a:t>38</a:t>
            </a:fld>
            <a:endParaRPr lang="en-CA"/>
          </a:p>
        </p:txBody>
      </p:sp>
    </p:spTree>
    <p:extLst>
      <p:ext uri="{BB962C8B-B14F-4D97-AF65-F5344CB8AC3E}">
        <p14:creationId xmlns:p14="http://schemas.microsoft.com/office/powerpoint/2010/main" val="1477594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04E97-389C-FBF4-42AA-A78E4FB57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8BFCD-0517-B68E-D25B-C8CBF7088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C4665-F458-4CEA-4201-8A1A9D11039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39FEF2C-78D3-0D54-4B56-B877ABDE3EAF}"/>
              </a:ext>
            </a:extLst>
          </p:cNvPr>
          <p:cNvSpPr>
            <a:spLocks noGrp="1"/>
          </p:cNvSpPr>
          <p:nvPr>
            <p:ph type="sldNum" sz="quarter" idx="5"/>
          </p:nvPr>
        </p:nvSpPr>
        <p:spPr/>
        <p:txBody>
          <a:bodyPr/>
          <a:lstStyle/>
          <a:p>
            <a:fld id="{5205DBC3-7B7D-44BB-8FD1-4511CE031864}" type="slidenum">
              <a:rPr lang="en-CA" smtClean="0"/>
              <a:t>39</a:t>
            </a:fld>
            <a:endParaRPr lang="en-CA"/>
          </a:p>
        </p:txBody>
      </p:sp>
    </p:spTree>
    <p:extLst>
      <p:ext uri="{BB962C8B-B14F-4D97-AF65-F5344CB8AC3E}">
        <p14:creationId xmlns:p14="http://schemas.microsoft.com/office/powerpoint/2010/main" val="197284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49CCF-681F-EEBA-DDF6-04FE24450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BCD0B-2913-D40F-5B5B-ACAFDC836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91100-B2E4-EAA0-7F98-1FE47BBD88B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1A543EC-A9D0-6938-BCC2-6F8905C031A7}"/>
              </a:ext>
            </a:extLst>
          </p:cNvPr>
          <p:cNvSpPr>
            <a:spLocks noGrp="1"/>
          </p:cNvSpPr>
          <p:nvPr>
            <p:ph type="sldNum" sz="quarter" idx="5"/>
          </p:nvPr>
        </p:nvSpPr>
        <p:spPr/>
        <p:txBody>
          <a:bodyPr/>
          <a:lstStyle/>
          <a:p>
            <a:fld id="{5205DBC3-7B7D-44BB-8FD1-4511CE031864}" type="slidenum">
              <a:rPr lang="en-CA" smtClean="0"/>
              <a:t>40</a:t>
            </a:fld>
            <a:endParaRPr lang="en-CA"/>
          </a:p>
        </p:txBody>
      </p:sp>
    </p:spTree>
    <p:extLst>
      <p:ext uri="{BB962C8B-B14F-4D97-AF65-F5344CB8AC3E}">
        <p14:creationId xmlns:p14="http://schemas.microsoft.com/office/powerpoint/2010/main" val="3945086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95308-1942-5E83-B52E-17D4F28BF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A1D60-EF2C-5128-B598-0C8018279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6B739-CFB8-9D3E-5D08-A6DD1352880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024790E-517E-6418-F0CD-A238C0CEE860}"/>
              </a:ext>
            </a:extLst>
          </p:cNvPr>
          <p:cNvSpPr>
            <a:spLocks noGrp="1"/>
          </p:cNvSpPr>
          <p:nvPr>
            <p:ph type="sldNum" sz="quarter" idx="5"/>
          </p:nvPr>
        </p:nvSpPr>
        <p:spPr/>
        <p:txBody>
          <a:bodyPr/>
          <a:lstStyle/>
          <a:p>
            <a:fld id="{5205DBC3-7B7D-44BB-8FD1-4511CE031864}" type="slidenum">
              <a:rPr lang="en-CA" smtClean="0"/>
              <a:t>41</a:t>
            </a:fld>
            <a:endParaRPr lang="en-CA"/>
          </a:p>
        </p:txBody>
      </p:sp>
    </p:spTree>
    <p:extLst>
      <p:ext uri="{BB962C8B-B14F-4D97-AF65-F5344CB8AC3E}">
        <p14:creationId xmlns:p14="http://schemas.microsoft.com/office/powerpoint/2010/main" val="2581570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6FDF3-FD71-6967-B603-8C78A56A8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1225C-91E5-091D-2015-21E4CB9C5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BA9DE-0A6C-4881-087A-7C1C89E50E6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00DD38E-ACBF-D04B-797D-E0497BE3DBBD}"/>
              </a:ext>
            </a:extLst>
          </p:cNvPr>
          <p:cNvSpPr>
            <a:spLocks noGrp="1"/>
          </p:cNvSpPr>
          <p:nvPr>
            <p:ph type="sldNum" sz="quarter" idx="5"/>
          </p:nvPr>
        </p:nvSpPr>
        <p:spPr/>
        <p:txBody>
          <a:bodyPr/>
          <a:lstStyle/>
          <a:p>
            <a:fld id="{5205DBC3-7B7D-44BB-8FD1-4511CE031864}" type="slidenum">
              <a:rPr lang="en-CA" smtClean="0"/>
              <a:t>42</a:t>
            </a:fld>
            <a:endParaRPr lang="en-CA"/>
          </a:p>
        </p:txBody>
      </p:sp>
    </p:spTree>
    <p:extLst>
      <p:ext uri="{BB962C8B-B14F-4D97-AF65-F5344CB8AC3E}">
        <p14:creationId xmlns:p14="http://schemas.microsoft.com/office/powerpoint/2010/main" val="1473809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http://www.stgeorgeministry.com/homily-wedding-cana/</a:t>
            </a:r>
          </a:p>
          <a:p>
            <a:r>
              <a:rPr lang="en-CA" dirty="0"/>
              <a:t>https://scottshawphoto.com/marian-and-edys-cleveland-wedding-cleveland-wedding-photographer-scott-shaw-photo/b-st-mark-coptic-orthodox-wedding-11/</a:t>
            </a:r>
          </a:p>
        </p:txBody>
      </p:sp>
      <p:sp>
        <p:nvSpPr>
          <p:cNvPr id="4" name="Slide Number Placeholder 3"/>
          <p:cNvSpPr>
            <a:spLocks noGrp="1"/>
          </p:cNvSpPr>
          <p:nvPr>
            <p:ph type="sldNum" sz="quarter" idx="5"/>
          </p:nvPr>
        </p:nvSpPr>
        <p:spPr/>
        <p:txBody>
          <a:bodyPr/>
          <a:lstStyle/>
          <a:p>
            <a:fld id="{5205DBC3-7B7D-44BB-8FD1-4511CE031864}" type="slidenum">
              <a:rPr lang="en-CA" smtClean="0"/>
              <a:t>43</a:t>
            </a:fld>
            <a:endParaRPr lang="en-CA"/>
          </a:p>
        </p:txBody>
      </p:sp>
    </p:spTree>
    <p:extLst>
      <p:ext uri="{BB962C8B-B14F-4D97-AF65-F5344CB8AC3E}">
        <p14:creationId xmlns:p14="http://schemas.microsoft.com/office/powerpoint/2010/main" val="8857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2D246-60B1-62A1-9589-426666242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20EE2-1140-C574-8747-BBEC6A8EC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049D2-D1EA-7D08-2F48-D1F4A733821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BEC6F80-0343-B1DA-9176-07C2BC07B67C}"/>
              </a:ext>
            </a:extLst>
          </p:cNvPr>
          <p:cNvSpPr>
            <a:spLocks noGrp="1"/>
          </p:cNvSpPr>
          <p:nvPr>
            <p:ph type="sldNum" sz="quarter" idx="5"/>
          </p:nvPr>
        </p:nvSpPr>
        <p:spPr/>
        <p:txBody>
          <a:bodyPr/>
          <a:lstStyle/>
          <a:p>
            <a:fld id="{5205DBC3-7B7D-44BB-8FD1-4511CE031864}" type="slidenum">
              <a:rPr lang="en-CA" smtClean="0"/>
              <a:t>44</a:t>
            </a:fld>
            <a:endParaRPr lang="en-CA"/>
          </a:p>
        </p:txBody>
      </p:sp>
    </p:spTree>
    <p:extLst>
      <p:ext uri="{BB962C8B-B14F-4D97-AF65-F5344CB8AC3E}">
        <p14:creationId xmlns:p14="http://schemas.microsoft.com/office/powerpoint/2010/main" val="407763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https://stmaryandstjohn.org/en/coptic-orthodox-faith/the-seven-sacraments</a:t>
            </a:r>
          </a:p>
        </p:txBody>
      </p:sp>
      <p:sp>
        <p:nvSpPr>
          <p:cNvPr id="4" name="Slide Number Placeholder 3"/>
          <p:cNvSpPr>
            <a:spLocks noGrp="1"/>
          </p:cNvSpPr>
          <p:nvPr>
            <p:ph type="sldNum" sz="quarter" idx="5"/>
          </p:nvPr>
        </p:nvSpPr>
        <p:spPr/>
        <p:txBody>
          <a:bodyPr/>
          <a:lstStyle/>
          <a:p>
            <a:fld id="{5205DBC3-7B7D-44BB-8FD1-4511CE031864}" type="slidenum">
              <a:rPr lang="en-CA" smtClean="0"/>
              <a:t>13</a:t>
            </a:fld>
            <a:endParaRPr lang="en-CA"/>
          </a:p>
        </p:txBody>
      </p:sp>
    </p:spTree>
    <p:extLst>
      <p:ext uri="{BB962C8B-B14F-4D97-AF65-F5344CB8AC3E}">
        <p14:creationId xmlns:p14="http://schemas.microsoft.com/office/powerpoint/2010/main" val="1817642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C85D5-BA9A-0750-8811-3EB416260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8DC73-B668-1135-DC8C-0D5C02348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309CD-3DF3-2D55-F9EF-263F7C66BD7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81BF739-E53F-45E5-0ACD-066DC097B25B}"/>
              </a:ext>
            </a:extLst>
          </p:cNvPr>
          <p:cNvSpPr>
            <a:spLocks noGrp="1"/>
          </p:cNvSpPr>
          <p:nvPr>
            <p:ph type="sldNum" sz="quarter" idx="5"/>
          </p:nvPr>
        </p:nvSpPr>
        <p:spPr/>
        <p:txBody>
          <a:bodyPr/>
          <a:lstStyle/>
          <a:p>
            <a:fld id="{5205DBC3-7B7D-44BB-8FD1-4511CE031864}" type="slidenum">
              <a:rPr lang="en-CA" smtClean="0"/>
              <a:t>45</a:t>
            </a:fld>
            <a:endParaRPr lang="en-CA"/>
          </a:p>
        </p:txBody>
      </p:sp>
    </p:spTree>
    <p:extLst>
      <p:ext uri="{BB962C8B-B14F-4D97-AF65-F5344CB8AC3E}">
        <p14:creationId xmlns:p14="http://schemas.microsoft.com/office/powerpoint/2010/main" val="304434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F7159-0A95-9F8A-A2BD-67D4485BA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21C9C-EDB8-3C48-E1B0-003FDBBB7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A3743-8293-A040-084F-BD1FF61CB962}"/>
              </a:ext>
            </a:extLst>
          </p:cNvPr>
          <p:cNvSpPr>
            <a:spLocks noGrp="1"/>
          </p:cNvSpPr>
          <p:nvPr>
            <p:ph type="body" idx="1"/>
          </p:nvPr>
        </p:nvSpPr>
        <p:spPr/>
        <p:txBody>
          <a:bodyPr/>
          <a:lstStyle/>
          <a:p>
            <a:r>
              <a:rPr lang="en-CA" dirty="0"/>
              <a:t>Image source:</a:t>
            </a:r>
          </a:p>
          <a:p>
            <a:r>
              <a:rPr lang="en-CA" dirty="0"/>
              <a:t>AI Generated by Microsoft Copilot Chat on May 5</a:t>
            </a:r>
            <a:r>
              <a:rPr lang="en-CA" baseline="30000" dirty="0"/>
              <a:t>th</a:t>
            </a:r>
            <a:r>
              <a:rPr lang="en-CA" dirty="0"/>
              <a:t>, 2026</a:t>
            </a:r>
          </a:p>
        </p:txBody>
      </p:sp>
      <p:sp>
        <p:nvSpPr>
          <p:cNvPr id="4" name="Slide Number Placeholder 3">
            <a:extLst>
              <a:ext uri="{FF2B5EF4-FFF2-40B4-BE49-F238E27FC236}">
                <a16:creationId xmlns:a16="http://schemas.microsoft.com/office/drawing/2014/main" id="{087B39D5-CF50-F836-4388-DAEF46752ED5}"/>
              </a:ext>
            </a:extLst>
          </p:cNvPr>
          <p:cNvSpPr>
            <a:spLocks noGrp="1"/>
          </p:cNvSpPr>
          <p:nvPr>
            <p:ph type="sldNum" sz="quarter" idx="5"/>
          </p:nvPr>
        </p:nvSpPr>
        <p:spPr/>
        <p:txBody>
          <a:bodyPr/>
          <a:lstStyle/>
          <a:p>
            <a:fld id="{5205DBC3-7B7D-44BB-8FD1-4511CE031864}" type="slidenum">
              <a:rPr lang="en-CA" smtClean="0"/>
              <a:t>46</a:t>
            </a:fld>
            <a:endParaRPr lang="en-CA"/>
          </a:p>
        </p:txBody>
      </p:sp>
    </p:spTree>
    <p:extLst>
      <p:ext uri="{BB962C8B-B14F-4D97-AF65-F5344CB8AC3E}">
        <p14:creationId xmlns:p14="http://schemas.microsoft.com/office/powerpoint/2010/main" val="1382866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700B-44ED-7DF8-34DF-5BB7E0E14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CD47D-E2A2-A1A6-F684-7DFCDF3EB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3BC78-A496-DB7E-B5A0-16A46BC761D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A22D8FC-70CF-6BDA-1493-771CBC4F72E4}"/>
              </a:ext>
            </a:extLst>
          </p:cNvPr>
          <p:cNvSpPr>
            <a:spLocks noGrp="1"/>
          </p:cNvSpPr>
          <p:nvPr>
            <p:ph type="sldNum" sz="quarter" idx="5"/>
          </p:nvPr>
        </p:nvSpPr>
        <p:spPr/>
        <p:txBody>
          <a:bodyPr/>
          <a:lstStyle/>
          <a:p>
            <a:fld id="{5205DBC3-7B7D-44BB-8FD1-4511CE031864}" type="slidenum">
              <a:rPr lang="en-CA" smtClean="0"/>
              <a:t>47</a:t>
            </a:fld>
            <a:endParaRPr lang="en-CA"/>
          </a:p>
        </p:txBody>
      </p:sp>
    </p:spTree>
    <p:extLst>
      <p:ext uri="{BB962C8B-B14F-4D97-AF65-F5344CB8AC3E}">
        <p14:creationId xmlns:p14="http://schemas.microsoft.com/office/powerpoint/2010/main" val="2148638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E745F-1A9E-9942-E902-5C9080771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399F0-D79B-9F09-2C8F-E2D679625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A29A9-9358-616F-D954-AF987AC3526B}"/>
              </a:ext>
            </a:extLst>
          </p:cNvPr>
          <p:cNvSpPr>
            <a:spLocks noGrp="1"/>
          </p:cNvSpPr>
          <p:nvPr>
            <p:ph type="body" idx="1"/>
          </p:nvPr>
        </p:nvSpPr>
        <p:spPr/>
        <p:txBody>
          <a:bodyPr/>
          <a:lstStyle/>
          <a:p>
            <a:r>
              <a:rPr lang="en-CA" dirty="0"/>
              <a:t>Image source:</a:t>
            </a:r>
          </a:p>
          <a:p>
            <a:r>
              <a:rPr lang="en-CA" dirty="0"/>
              <a:t>https://theadventum.com/blogs/the-adventum-blog/adam-and-eve</a:t>
            </a:r>
          </a:p>
        </p:txBody>
      </p:sp>
      <p:sp>
        <p:nvSpPr>
          <p:cNvPr id="4" name="Slide Number Placeholder 3">
            <a:extLst>
              <a:ext uri="{FF2B5EF4-FFF2-40B4-BE49-F238E27FC236}">
                <a16:creationId xmlns:a16="http://schemas.microsoft.com/office/drawing/2014/main" id="{6E61E324-C77E-0F96-5F9D-B8B31095F763}"/>
              </a:ext>
            </a:extLst>
          </p:cNvPr>
          <p:cNvSpPr>
            <a:spLocks noGrp="1"/>
          </p:cNvSpPr>
          <p:nvPr>
            <p:ph type="sldNum" sz="quarter" idx="5"/>
          </p:nvPr>
        </p:nvSpPr>
        <p:spPr/>
        <p:txBody>
          <a:bodyPr/>
          <a:lstStyle/>
          <a:p>
            <a:fld id="{5205DBC3-7B7D-44BB-8FD1-4511CE031864}" type="slidenum">
              <a:rPr lang="en-CA" smtClean="0"/>
              <a:t>48</a:t>
            </a:fld>
            <a:endParaRPr lang="en-CA"/>
          </a:p>
        </p:txBody>
      </p:sp>
    </p:spTree>
    <p:extLst>
      <p:ext uri="{BB962C8B-B14F-4D97-AF65-F5344CB8AC3E}">
        <p14:creationId xmlns:p14="http://schemas.microsoft.com/office/powerpoint/2010/main" val="1473222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https://twitter.com/suscopts/status/785477188892123136</a:t>
            </a:r>
          </a:p>
          <a:p>
            <a:r>
              <a:rPr lang="en-CA" dirty="0"/>
              <a:t>Fr. Joshua Gerges - Priest Ordination</a:t>
            </a:r>
          </a:p>
          <a:p>
            <a:r>
              <a:rPr lang="en-CA" dirty="0"/>
              <a:t>Oct 9, 2016</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49</a:t>
            </a:fld>
            <a:endParaRPr lang="en-CA"/>
          </a:p>
        </p:txBody>
      </p:sp>
    </p:spTree>
    <p:extLst>
      <p:ext uri="{BB962C8B-B14F-4D97-AF65-F5344CB8AC3E}">
        <p14:creationId xmlns:p14="http://schemas.microsoft.com/office/powerpoint/2010/main" val="2671555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0BA13-DA20-C0EF-BE2F-A82A9A9B1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0B253-85D0-77A3-CEC4-E929A10A8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B2DC1-DFAE-5887-C675-A9CD4CB898E5}"/>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7A21727-C4DD-9AA5-EA82-7CAA0208DEFD}"/>
              </a:ext>
            </a:extLst>
          </p:cNvPr>
          <p:cNvSpPr>
            <a:spLocks noGrp="1"/>
          </p:cNvSpPr>
          <p:nvPr>
            <p:ph type="sldNum" sz="quarter" idx="5"/>
          </p:nvPr>
        </p:nvSpPr>
        <p:spPr/>
        <p:txBody>
          <a:bodyPr/>
          <a:lstStyle/>
          <a:p>
            <a:fld id="{5205DBC3-7B7D-44BB-8FD1-4511CE031864}" type="slidenum">
              <a:rPr lang="en-CA" smtClean="0"/>
              <a:t>50</a:t>
            </a:fld>
            <a:endParaRPr lang="en-CA"/>
          </a:p>
        </p:txBody>
      </p:sp>
    </p:spTree>
    <p:extLst>
      <p:ext uri="{BB962C8B-B14F-4D97-AF65-F5344CB8AC3E}">
        <p14:creationId xmlns:p14="http://schemas.microsoft.com/office/powerpoint/2010/main" val="271797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11E4B-85D8-7A8E-F5A3-C2068B033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4D21D-1717-53E7-96B2-9D88A7B95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93CDD-F5B3-F631-A2AD-B3B49809807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D921E3D-DD38-2293-D3CE-A31E1A43C958}"/>
              </a:ext>
            </a:extLst>
          </p:cNvPr>
          <p:cNvSpPr>
            <a:spLocks noGrp="1"/>
          </p:cNvSpPr>
          <p:nvPr>
            <p:ph type="sldNum" sz="quarter" idx="5"/>
          </p:nvPr>
        </p:nvSpPr>
        <p:spPr/>
        <p:txBody>
          <a:bodyPr/>
          <a:lstStyle/>
          <a:p>
            <a:fld id="{5205DBC3-7B7D-44BB-8FD1-4511CE031864}" type="slidenum">
              <a:rPr lang="en-CA" smtClean="0"/>
              <a:t>51</a:t>
            </a:fld>
            <a:endParaRPr lang="en-CA"/>
          </a:p>
        </p:txBody>
      </p:sp>
    </p:spTree>
    <p:extLst>
      <p:ext uri="{BB962C8B-B14F-4D97-AF65-F5344CB8AC3E}">
        <p14:creationId xmlns:p14="http://schemas.microsoft.com/office/powerpoint/2010/main" val="918399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E9F1C-B575-4024-5A2F-80BA2F366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B2ABE-099F-202D-3217-79875AE8E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C564B-C2F0-6B1C-C64F-88317F0E75E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379A8F3-0048-AD64-A66B-DB4C29A69C14}"/>
              </a:ext>
            </a:extLst>
          </p:cNvPr>
          <p:cNvSpPr>
            <a:spLocks noGrp="1"/>
          </p:cNvSpPr>
          <p:nvPr>
            <p:ph type="sldNum" sz="quarter" idx="5"/>
          </p:nvPr>
        </p:nvSpPr>
        <p:spPr/>
        <p:txBody>
          <a:bodyPr/>
          <a:lstStyle/>
          <a:p>
            <a:fld id="{5205DBC3-7B7D-44BB-8FD1-4511CE031864}" type="slidenum">
              <a:rPr lang="en-CA" smtClean="0"/>
              <a:t>52</a:t>
            </a:fld>
            <a:endParaRPr lang="en-CA"/>
          </a:p>
        </p:txBody>
      </p:sp>
    </p:spTree>
    <p:extLst>
      <p:ext uri="{BB962C8B-B14F-4D97-AF65-F5344CB8AC3E}">
        <p14:creationId xmlns:p14="http://schemas.microsoft.com/office/powerpoint/2010/main" val="1422435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2A17-D3BE-EC0A-2C45-7AEC783B5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A0A2E-B235-1D39-B9FF-626293BF6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603B4-F737-6ED9-3BD4-4FEFC53E7C7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2A4F94B-57DE-56C9-124E-CCBBE5B9697F}"/>
              </a:ext>
            </a:extLst>
          </p:cNvPr>
          <p:cNvSpPr>
            <a:spLocks noGrp="1"/>
          </p:cNvSpPr>
          <p:nvPr>
            <p:ph type="sldNum" sz="quarter" idx="5"/>
          </p:nvPr>
        </p:nvSpPr>
        <p:spPr/>
        <p:txBody>
          <a:bodyPr/>
          <a:lstStyle/>
          <a:p>
            <a:fld id="{5205DBC3-7B7D-44BB-8FD1-4511CE031864}" type="slidenum">
              <a:rPr lang="en-CA" smtClean="0"/>
              <a:t>53</a:t>
            </a:fld>
            <a:endParaRPr lang="en-CA"/>
          </a:p>
        </p:txBody>
      </p:sp>
    </p:spTree>
    <p:extLst>
      <p:ext uri="{BB962C8B-B14F-4D97-AF65-F5344CB8AC3E}">
        <p14:creationId xmlns:p14="http://schemas.microsoft.com/office/powerpoint/2010/main" val="110436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87F3E-085A-75F5-D8A9-D38281385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D82F0-E9F6-010B-671B-92B17515D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9F739D-2E67-273B-50BE-552B0E7C1D1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5842082-DD09-A6C5-DB78-7C954828857C}"/>
              </a:ext>
            </a:extLst>
          </p:cNvPr>
          <p:cNvSpPr>
            <a:spLocks noGrp="1"/>
          </p:cNvSpPr>
          <p:nvPr>
            <p:ph type="sldNum" sz="quarter" idx="5"/>
          </p:nvPr>
        </p:nvSpPr>
        <p:spPr/>
        <p:txBody>
          <a:bodyPr/>
          <a:lstStyle/>
          <a:p>
            <a:fld id="{5205DBC3-7B7D-44BB-8FD1-4511CE031864}" type="slidenum">
              <a:rPr lang="en-CA" smtClean="0"/>
              <a:t>54</a:t>
            </a:fld>
            <a:endParaRPr lang="en-CA"/>
          </a:p>
        </p:txBody>
      </p:sp>
    </p:spTree>
    <p:extLst>
      <p:ext uri="{BB962C8B-B14F-4D97-AF65-F5344CB8AC3E}">
        <p14:creationId xmlns:p14="http://schemas.microsoft.com/office/powerpoint/2010/main" val="1650535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41074-FC1C-13A1-1629-B88195963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37B2DD-0DFE-CF2C-7E2D-3A600BE19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DBF9B-F783-091C-5B61-5D90238C090A}"/>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69680E8-CA5A-3CFA-72FD-C65EF22BFD20}"/>
              </a:ext>
            </a:extLst>
          </p:cNvPr>
          <p:cNvSpPr>
            <a:spLocks noGrp="1"/>
          </p:cNvSpPr>
          <p:nvPr>
            <p:ph type="sldNum" sz="quarter" idx="5"/>
          </p:nvPr>
        </p:nvSpPr>
        <p:spPr/>
        <p:txBody>
          <a:bodyPr/>
          <a:lstStyle/>
          <a:p>
            <a:fld id="{5205DBC3-7B7D-44BB-8FD1-4511CE031864}" type="slidenum">
              <a:rPr lang="en-CA" smtClean="0"/>
              <a:t>14</a:t>
            </a:fld>
            <a:endParaRPr lang="en-CA"/>
          </a:p>
        </p:txBody>
      </p:sp>
    </p:spTree>
    <p:extLst>
      <p:ext uri="{BB962C8B-B14F-4D97-AF65-F5344CB8AC3E}">
        <p14:creationId xmlns:p14="http://schemas.microsoft.com/office/powerpoint/2010/main" val="1433440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58</a:t>
            </a:fld>
            <a:endParaRPr lang="en-CA"/>
          </a:p>
        </p:txBody>
      </p:sp>
    </p:spTree>
    <p:extLst>
      <p:ext uri="{BB962C8B-B14F-4D97-AF65-F5344CB8AC3E}">
        <p14:creationId xmlns:p14="http://schemas.microsoft.com/office/powerpoint/2010/main" val="1555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681C7-AFBF-17B6-538C-56B0190A3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CDFE3-A3A2-6A31-41A5-7B07E00FC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E5129-FC31-C27B-3A1A-CD5732FFB305}"/>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5C07F32-C362-69BD-2997-7A4DAEEA2BB2}"/>
              </a:ext>
            </a:extLst>
          </p:cNvPr>
          <p:cNvSpPr>
            <a:spLocks noGrp="1"/>
          </p:cNvSpPr>
          <p:nvPr>
            <p:ph type="sldNum" sz="quarter" idx="5"/>
          </p:nvPr>
        </p:nvSpPr>
        <p:spPr/>
        <p:txBody>
          <a:bodyPr/>
          <a:lstStyle/>
          <a:p>
            <a:fld id="{5205DBC3-7B7D-44BB-8FD1-4511CE031864}" type="slidenum">
              <a:rPr lang="en-CA" smtClean="0"/>
              <a:t>15</a:t>
            </a:fld>
            <a:endParaRPr lang="en-CA"/>
          </a:p>
        </p:txBody>
      </p:sp>
    </p:spTree>
    <p:extLst>
      <p:ext uri="{BB962C8B-B14F-4D97-AF65-F5344CB8AC3E}">
        <p14:creationId xmlns:p14="http://schemas.microsoft.com/office/powerpoint/2010/main" val="295278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D4681-8BEC-D84C-E354-0FF5FD4E9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AB711-202C-FAA5-EB4A-0FE4DD678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4AD76-6416-C094-FB79-C40E5D1F618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55792FD-22E1-6693-DD9C-237E3F38FEBE}"/>
              </a:ext>
            </a:extLst>
          </p:cNvPr>
          <p:cNvSpPr>
            <a:spLocks noGrp="1"/>
          </p:cNvSpPr>
          <p:nvPr>
            <p:ph type="sldNum" sz="quarter" idx="5"/>
          </p:nvPr>
        </p:nvSpPr>
        <p:spPr/>
        <p:txBody>
          <a:bodyPr/>
          <a:lstStyle/>
          <a:p>
            <a:fld id="{5205DBC3-7B7D-44BB-8FD1-4511CE031864}" type="slidenum">
              <a:rPr lang="en-CA" smtClean="0"/>
              <a:t>16</a:t>
            </a:fld>
            <a:endParaRPr lang="en-CA"/>
          </a:p>
        </p:txBody>
      </p:sp>
    </p:spTree>
    <p:extLst>
      <p:ext uri="{BB962C8B-B14F-4D97-AF65-F5344CB8AC3E}">
        <p14:creationId xmlns:p14="http://schemas.microsoft.com/office/powerpoint/2010/main" val="41574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https://awf.world/theology-and-history/person-and-work-of-the-holy-spirit/</a:t>
            </a:r>
          </a:p>
          <a:p>
            <a:r>
              <a:rPr lang="en-CA" dirty="0"/>
              <a:t>https://www.dreamstime.com/sacred-anointing-oil-bottle-christian-cross-symbol-radiance-sacred-anointing-oil-bottle-christian-cross-symbol-image414338575</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18</a:t>
            </a:fld>
            <a:endParaRPr lang="en-CA"/>
          </a:p>
        </p:txBody>
      </p:sp>
    </p:spTree>
    <p:extLst>
      <p:ext uri="{BB962C8B-B14F-4D97-AF65-F5344CB8AC3E}">
        <p14:creationId xmlns:p14="http://schemas.microsoft.com/office/powerpoint/2010/main" val="73827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19</a:t>
            </a:fld>
            <a:endParaRPr lang="en-CA"/>
          </a:p>
        </p:txBody>
      </p:sp>
    </p:spTree>
    <p:extLst>
      <p:ext uri="{BB962C8B-B14F-4D97-AF65-F5344CB8AC3E}">
        <p14:creationId xmlns:p14="http://schemas.microsoft.com/office/powerpoint/2010/main" val="796995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https://www.etsy.com/au/listing/125701961/jesus-christ-with-lamb-high-quality-hand</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24</a:t>
            </a:fld>
            <a:endParaRPr lang="en-CA"/>
          </a:p>
        </p:txBody>
      </p:sp>
    </p:spTree>
    <p:extLst>
      <p:ext uri="{BB962C8B-B14F-4D97-AF65-F5344CB8AC3E}">
        <p14:creationId xmlns:p14="http://schemas.microsoft.com/office/powerpoint/2010/main" val="377368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188565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13336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39337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79919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484959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04656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9861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188878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523745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30767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3AECC-5773-4073-BFF6-558612E1F063}" type="datetimeFigureOut">
              <a:rPr lang="en-CA" smtClean="0"/>
              <a:pPr/>
              <a:t>2026-05-05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176551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83AECC-5773-4073-BFF6-558612E1F063}" type="datetimeFigureOut">
              <a:rPr lang="en-CA" smtClean="0"/>
              <a:pPr/>
              <a:t>2026-05-05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2C10E-D8B6-48BB-8295-0DA87C0E6CEC}" type="slidenum">
              <a:rPr lang="en-CA" smtClean="0"/>
              <a:pPr/>
              <a:t>‹#›</a:t>
            </a:fld>
            <a:endParaRPr lang="en-CA"/>
          </a:p>
        </p:txBody>
      </p:sp>
    </p:spTree>
    <p:extLst>
      <p:ext uri="{BB962C8B-B14F-4D97-AF65-F5344CB8AC3E}">
        <p14:creationId xmlns:p14="http://schemas.microsoft.com/office/powerpoint/2010/main" val="353920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s://audio.stmary-ottawa.org/sermons/2026/SMO-2026-05-05-Sacraments.pdf"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jpe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jpe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hyperlink" Target="https://youtu.be/3szLkFEvk0E?t=48" TargetMode="External"/><Relationship Id="rId7" Type="http://schemas.microsoft.com/office/2007/relationships/hdphoto" Target="../media/hdphoto9.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3szLkFEvk0E?t=48" TargetMode="External"/><Relationship Id="rId7" Type="http://schemas.microsoft.com/office/2007/relationships/hdphoto" Target="../media/hdphoto9.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14.jpeg"/><Relationship Id="rId4" Type="http://schemas.microsoft.com/office/2007/relationships/hdphoto" Target="../media/hdphoto10.wdp"/></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jpeg"/><Relationship Id="rId4" Type="http://schemas.microsoft.com/office/2007/relationships/hdphoto" Target="../media/hdphoto10.wdp"/></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suscopts.org/coptic-orthodox/church/sacraments" TargetMode="External"/><Relationship Id="rId7" Type="http://schemas.openxmlformats.org/officeDocument/2006/relationships/image" Target="../media/image41.png"/><Relationship Id="rId2" Type="http://schemas.openxmlformats.org/officeDocument/2006/relationships/hyperlink" Target="https://www.youtube.com/watch?v=8PMLkYdAc6w"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audio.stmary-ottawa.org/sermons/2026/SMO-2026-05-05-Sacraments.pdf" TargetMode="External"/><Relationship Id="rId4" Type="http://schemas.openxmlformats.org/officeDocument/2006/relationships/hyperlink" Target="https://stmaryandstjohn.org/en/coptic-orthodox-faith/the-seven-sacraments" TargetMode="External"/><Relationship Id="rId9"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ABCEE58-A285-1847-67A4-4CD669AA1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200"/>
            <a:ext cx="9150666" cy="621792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533400" y="6172200"/>
            <a:ext cx="8305800" cy="914400"/>
          </a:xfrm>
        </p:spPr>
        <p:txBody>
          <a:bodyPr>
            <a:normAutofit/>
          </a:bodyPr>
          <a:lstStyle/>
          <a:p>
            <a:r>
              <a:rPr lang="en-CA" sz="1600" dirty="0">
                <a:solidFill>
                  <a:schemeClr val="bg1">
                    <a:lumMod val="50000"/>
                  </a:schemeClr>
                </a:solidFill>
              </a:rPr>
              <a:t>May 5, 2026</a:t>
            </a:r>
          </a:p>
          <a:p>
            <a:r>
              <a:rPr lang="en-CA" sz="1600" b="1" dirty="0">
                <a:solidFill>
                  <a:schemeClr val="bg1">
                    <a:lumMod val="50000"/>
                  </a:schemeClr>
                </a:solidFill>
                <a:hlinkClick r:id="rId4">
                  <a:extLst>
                    <a:ext uri="{A12FA001-AC4F-418D-AE19-62706E023703}">
                      <ahyp:hlinkClr xmlns:ahyp="http://schemas.microsoft.com/office/drawing/2018/hyperlinkcolor" val="tx"/>
                    </a:ext>
                  </a:extLst>
                </a:hlinkClick>
              </a:rPr>
              <a:t>audio.stmary-ottawa.org/sermons/2026/SMO-2026-05-05-Sacraments.pdf</a:t>
            </a:r>
            <a:endParaRPr lang="en-CA" sz="1600" b="1" dirty="0">
              <a:solidFill>
                <a:schemeClr val="bg1">
                  <a:lumMod val="50000"/>
                </a:schemeClr>
              </a:solidFill>
            </a:endParaRPr>
          </a:p>
        </p:txBody>
      </p:sp>
      <p:sp>
        <p:nvSpPr>
          <p:cNvPr id="2" name="Title 1"/>
          <p:cNvSpPr>
            <a:spLocks noGrp="1"/>
          </p:cNvSpPr>
          <p:nvPr>
            <p:ph type="ctrTitle"/>
          </p:nvPr>
        </p:nvSpPr>
        <p:spPr>
          <a:xfrm>
            <a:off x="5029200" y="277879"/>
            <a:ext cx="4114800" cy="2514600"/>
          </a:xfrm>
        </p:spPr>
        <p:txBody>
          <a:bodyPr>
            <a:noAutofit/>
          </a:bodyPr>
          <a:lstStyle/>
          <a:p>
            <a:r>
              <a:rPr lang="en-CA" b="1" dirty="0">
                <a:solidFill>
                  <a:schemeClr val="bg1">
                    <a:lumMod val="95000"/>
                  </a:schemeClr>
                </a:solidFill>
                <a:effectLst>
                  <a:outerShdw blurRad="38100" dist="38100" dir="2700000" algn="tl">
                    <a:srgbClr val="000000">
                      <a:alpha val="43137"/>
                    </a:srgbClr>
                  </a:outerShdw>
                </a:effectLst>
              </a:rPr>
              <a:t>Resurrection</a:t>
            </a:r>
            <a:br>
              <a:rPr lang="en-CA" b="1" dirty="0">
                <a:solidFill>
                  <a:schemeClr val="bg1">
                    <a:lumMod val="95000"/>
                  </a:schemeClr>
                </a:solidFill>
                <a:effectLst>
                  <a:outerShdw blurRad="38100" dist="38100" dir="2700000" algn="tl">
                    <a:srgbClr val="000000">
                      <a:alpha val="43137"/>
                    </a:srgbClr>
                  </a:outerShdw>
                </a:effectLst>
              </a:rPr>
            </a:br>
            <a:r>
              <a:rPr lang="en-CA" b="1" dirty="0">
                <a:solidFill>
                  <a:schemeClr val="bg1">
                    <a:lumMod val="50000"/>
                  </a:schemeClr>
                </a:solidFill>
                <a:effectLst>
                  <a:outerShdw blurRad="38100" dist="38100" dir="2700000" algn="tl">
                    <a:srgbClr val="000000">
                      <a:alpha val="43137"/>
                    </a:srgbClr>
                  </a:outerShdw>
                </a:effectLst>
              </a:rPr>
              <a:t>and the</a:t>
            </a:r>
            <a:br>
              <a:rPr lang="en-CA" b="1" dirty="0">
                <a:solidFill>
                  <a:schemeClr val="bg1">
                    <a:lumMod val="50000"/>
                  </a:schemeClr>
                </a:solidFill>
                <a:effectLst>
                  <a:outerShdw blurRad="38100" dist="38100" dir="2700000" algn="tl">
                    <a:srgbClr val="000000">
                      <a:alpha val="43137"/>
                    </a:srgbClr>
                  </a:outerShdw>
                </a:effectLst>
              </a:rPr>
            </a:br>
            <a:r>
              <a:rPr lang="en-CA" b="1" dirty="0">
                <a:solidFill>
                  <a:schemeClr val="bg1"/>
                </a:solidFill>
                <a:effectLst>
                  <a:outerShdw blurRad="38100" dist="38100" dir="2700000" algn="tl">
                    <a:srgbClr val="000000">
                      <a:alpha val="43137"/>
                    </a:srgbClr>
                  </a:outerShdw>
                </a:effectLst>
              </a:rPr>
              <a:t>Holy</a:t>
            </a:r>
            <a:br>
              <a:rPr lang="en-CA" b="1" dirty="0">
                <a:solidFill>
                  <a:schemeClr val="bg1"/>
                </a:solidFill>
                <a:effectLst>
                  <a:outerShdw blurRad="38100" dist="38100" dir="2700000" algn="tl">
                    <a:srgbClr val="000000">
                      <a:alpha val="43137"/>
                    </a:srgbClr>
                  </a:outerShdw>
                </a:effectLst>
              </a:rPr>
            </a:br>
            <a:r>
              <a:rPr lang="en-CA" b="1" dirty="0">
                <a:solidFill>
                  <a:schemeClr val="bg1"/>
                </a:solidFill>
                <a:effectLst>
                  <a:outerShdw blurRad="38100" dist="38100" dir="2700000" algn="tl">
                    <a:srgbClr val="000000">
                      <a:alpha val="43137"/>
                    </a:srgbClr>
                  </a:outerShdw>
                </a:effectLst>
              </a:rPr>
              <a:t>Sacraments</a:t>
            </a:r>
            <a:endParaRPr lang="en-CA" sz="2800" b="1" dirty="0">
              <a:solidFill>
                <a:schemeClr val="bg1"/>
              </a:solidFill>
            </a:endParaRPr>
          </a:p>
        </p:txBody>
      </p:sp>
      <p:pic>
        <p:nvPicPr>
          <p:cNvPr id="4" name="Picture 3">
            <a:extLst>
              <a:ext uri="{FF2B5EF4-FFF2-40B4-BE49-F238E27FC236}">
                <a16:creationId xmlns:a16="http://schemas.microsoft.com/office/drawing/2014/main" id="{C3D3B3B1-E091-3649-B29F-98E4A7AA3E4E}"/>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1524000" y="31028"/>
            <a:ext cx="1344875" cy="1344875"/>
          </a:xfrm>
          <a:prstGeom prst="rect">
            <a:avLst/>
          </a:prstGeom>
        </p:spPr>
      </p:pic>
      <p:pic>
        <p:nvPicPr>
          <p:cNvPr id="1030" name="Picture 6" descr="Risen Christ">
            <a:extLst>
              <a:ext uri="{FF2B5EF4-FFF2-40B4-BE49-F238E27FC236}">
                <a16:creationId xmlns:a16="http://schemas.microsoft.com/office/drawing/2014/main" id="{B819C28B-7674-92D5-32BF-0384A75FC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037" y="2792479"/>
            <a:ext cx="2590800" cy="3627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69A60A-2599-5C2D-F4CC-772C32BD6C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716" y="4190999"/>
            <a:ext cx="1800884" cy="1806059"/>
          </a:xfrm>
          <a:prstGeom prst="rect">
            <a:avLst/>
          </a:prstGeom>
        </p:spPr>
      </p:pic>
    </p:spTree>
    <p:extLst>
      <p:ext uri="{BB962C8B-B14F-4D97-AF65-F5344CB8AC3E}">
        <p14:creationId xmlns:p14="http://schemas.microsoft.com/office/powerpoint/2010/main" val="364583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2B23-A3CB-4D5C-A857-F6B55030AE78}"/>
              </a:ext>
            </a:extLst>
          </p:cNvPr>
          <p:cNvSpPr>
            <a:spLocks noGrp="1"/>
          </p:cNvSpPr>
          <p:nvPr>
            <p:ph type="title"/>
          </p:nvPr>
        </p:nvSpPr>
        <p:spPr>
          <a:xfrm>
            <a:off x="628650" y="669752"/>
            <a:ext cx="7886700" cy="994172"/>
          </a:xfrm>
        </p:spPr>
        <p:txBody>
          <a:bodyPr>
            <a:noAutofit/>
          </a:bodyPr>
          <a:lstStyle/>
          <a:p>
            <a:pPr algn="ctr"/>
            <a:r>
              <a:rPr lang="en-CA" sz="4000" dirty="0">
                <a:latin typeface="Brush Script MT" panose="03060802040406070304" pitchFamily="66" charset="0"/>
              </a:rPr>
              <a:t>Our Church is a Sacramental Church</a:t>
            </a:r>
          </a:p>
        </p:txBody>
      </p:sp>
      <p:sp>
        <p:nvSpPr>
          <p:cNvPr id="3" name="Content Placeholder 2">
            <a:extLst>
              <a:ext uri="{FF2B5EF4-FFF2-40B4-BE49-F238E27FC236}">
                <a16:creationId xmlns:a16="http://schemas.microsoft.com/office/drawing/2014/main" id="{20CDB1BC-EB0D-4F45-BE72-CFA2E43AF98F}"/>
              </a:ext>
            </a:extLst>
          </p:cNvPr>
          <p:cNvSpPr>
            <a:spLocks noGrp="1"/>
          </p:cNvSpPr>
          <p:nvPr>
            <p:ph idx="1"/>
          </p:nvPr>
        </p:nvSpPr>
        <p:spPr>
          <a:xfrm>
            <a:off x="628650" y="3424575"/>
            <a:ext cx="7886700" cy="1023014"/>
          </a:xfrm>
        </p:spPr>
        <p:txBody>
          <a:bodyPr numCol="2">
            <a:normAutofit fontScale="70000" lnSpcReduction="20000"/>
          </a:bodyPr>
          <a:lstStyle/>
          <a:p>
            <a:pPr marL="0" indent="0" algn="ctr">
              <a:buNone/>
            </a:pPr>
            <a:r>
              <a:rPr lang="en-CA" b="1" u="sng" dirty="0">
                <a:solidFill>
                  <a:srgbClr val="0070C0"/>
                </a:solidFill>
              </a:rPr>
              <a:t>Visible Sign</a:t>
            </a:r>
          </a:p>
          <a:p>
            <a:pPr marL="342900" lvl="1" indent="0" algn="ctr">
              <a:buNone/>
            </a:pPr>
            <a:r>
              <a:rPr lang="en-CA" dirty="0"/>
              <a:t>Administered by a Priest</a:t>
            </a:r>
          </a:p>
          <a:p>
            <a:pPr marL="342900" lvl="1" indent="0" algn="ctr">
              <a:buNone/>
            </a:pPr>
            <a:r>
              <a:rPr lang="en-CA" dirty="0"/>
              <a:t>Seen by our Physical Eyes</a:t>
            </a:r>
          </a:p>
          <a:p>
            <a:pPr marL="0" indent="0" algn="ctr">
              <a:buNone/>
            </a:pPr>
            <a:r>
              <a:rPr lang="en-CA" b="1" u="sng" dirty="0">
                <a:solidFill>
                  <a:srgbClr val="0070C0"/>
                </a:solidFill>
              </a:rPr>
              <a:t>Invisible Gift</a:t>
            </a:r>
          </a:p>
          <a:p>
            <a:pPr marL="342900" lvl="1" indent="0" algn="ctr">
              <a:buNone/>
            </a:pPr>
            <a:r>
              <a:rPr lang="en-CA" dirty="0"/>
              <a:t>Work of the Holy Spirit</a:t>
            </a:r>
          </a:p>
          <a:p>
            <a:pPr marL="342900" lvl="1" indent="0" algn="ctr">
              <a:buNone/>
            </a:pPr>
            <a:r>
              <a:rPr lang="en-CA" dirty="0"/>
              <a:t>Seen by the Eyes of Faith</a:t>
            </a:r>
          </a:p>
        </p:txBody>
      </p:sp>
      <p:sp>
        <p:nvSpPr>
          <p:cNvPr id="5" name="Rectangle 4">
            <a:extLst>
              <a:ext uri="{FF2B5EF4-FFF2-40B4-BE49-F238E27FC236}">
                <a16:creationId xmlns:a16="http://schemas.microsoft.com/office/drawing/2014/main" id="{51E32ABB-E899-42B5-B1ED-30B84ADFB7FE}"/>
              </a:ext>
            </a:extLst>
          </p:cNvPr>
          <p:cNvSpPr/>
          <p:nvPr/>
        </p:nvSpPr>
        <p:spPr>
          <a:xfrm>
            <a:off x="1909736" y="2064105"/>
            <a:ext cx="5324535" cy="923330"/>
          </a:xfrm>
          <a:prstGeom prst="rect">
            <a:avLst/>
          </a:prstGeom>
        </p:spPr>
        <p:txBody>
          <a:bodyPr wrap="none">
            <a:spAutoFit/>
          </a:bodyPr>
          <a:lstStyle/>
          <a:p>
            <a:pPr algn="ctr"/>
            <a:r>
              <a:rPr lang="en-CA" sz="2700" b="1" u="sng" dirty="0">
                <a:solidFill>
                  <a:srgbClr val="0070C0"/>
                </a:solidFill>
              </a:rPr>
              <a:t>What is a Sacrament?</a:t>
            </a:r>
            <a:br>
              <a:rPr lang="en-CA" sz="2700" b="1" u="sng" dirty="0">
                <a:solidFill>
                  <a:srgbClr val="0070C0"/>
                </a:solidFill>
              </a:rPr>
            </a:br>
            <a:r>
              <a:rPr lang="en-CA" sz="2700" dirty="0"/>
              <a:t>Invisible Gift of God with Visible Sign</a:t>
            </a:r>
          </a:p>
        </p:txBody>
      </p:sp>
      <p:sp>
        <p:nvSpPr>
          <p:cNvPr id="4" name="Rectangle 3">
            <a:extLst>
              <a:ext uri="{FF2B5EF4-FFF2-40B4-BE49-F238E27FC236}">
                <a16:creationId xmlns:a16="http://schemas.microsoft.com/office/drawing/2014/main" id="{DF0D553B-C9A0-4FC8-8550-6E11251043C4}"/>
              </a:ext>
            </a:extLst>
          </p:cNvPr>
          <p:cNvSpPr/>
          <p:nvPr/>
        </p:nvSpPr>
        <p:spPr>
          <a:xfrm>
            <a:off x="4479955" y="3371787"/>
            <a:ext cx="500458" cy="854080"/>
          </a:xfrm>
          <a:prstGeom prst="rect">
            <a:avLst/>
          </a:prstGeom>
        </p:spPr>
        <p:txBody>
          <a:bodyPr wrap="none">
            <a:spAutoFit/>
          </a:bodyPr>
          <a:lstStyle/>
          <a:p>
            <a:pPr algn="ctr"/>
            <a:r>
              <a:rPr lang="en-CA" sz="4950" b="1" dirty="0">
                <a:solidFill>
                  <a:srgbClr val="0070C0"/>
                </a:solidFill>
              </a:rPr>
              <a:t>+</a:t>
            </a:r>
            <a:endParaRPr lang="en-CA" sz="4950" dirty="0">
              <a:solidFill>
                <a:srgbClr val="0070C0"/>
              </a:solidFill>
            </a:endParaRPr>
          </a:p>
        </p:txBody>
      </p:sp>
      <p:sp>
        <p:nvSpPr>
          <p:cNvPr id="7" name="Rectangle 6">
            <a:extLst>
              <a:ext uri="{FF2B5EF4-FFF2-40B4-BE49-F238E27FC236}">
                <a16:creationId xmlns:a16="http://schemas.microsoft.com/office/drawing/2014/main" id="{D7115D72-C377-467D-8E20-FFCBA6A94B1A}"/>
              </a:ext>
            </a:extLst>
          </p:cNvPr>
          <p:cNvSpPr/>
          <p:nvPr/>
        </p:nvSpPr>
        <p:spPr>
          <a:xfrm>
            <a:off x="628650" y="4824462"/>
            <a:ext cx="8062623" cy="830997"/>
          </a:xfrm>
          <a:prstGeom prst="rect">
            <a:avLst/>
          </a:prstGeom>
        </p:spPr>
        <p:txBody>
          <a:bodyPr wrap="square">
            <a:spAutoFit/>
          </a:bodyPr>
          <a:lstStyle/>
          <a:p>
            <a:pPr algn="ctr"/>
            <a:r>
              <a:rPr lang="en-CA" sz="2400" b="1" i="1" dirty="0">
                <a:solidFill>
                  <a:schemeClr val="bg1">
                    <a:lumMod val="50000"/>
                  </a:schemeClr>
                </a:solidFill>
              </a:rPr>
              <a:t>“Outward and visible signs of an inward and spiritual grace.” </a:t>
            </a:r>
          </a:p>
          <a:p>
            <a:pPr algn="r"/>
            <a:r>
              <a:rPr lang="en-CA" sz="2400" dirty="0"/>
              <a:t>- Saint Augustine</a:t>
            </a:r>
          </a:p>
        </p:txBody>
      </p:sp>
      <p:sp>
        <p:nvSpPr>
          <p:cNvPr id="6" name="Rectangle: Rounded Corners 5">
            <a:extLst>
              <a:ext uri="{FF2B5EF4-FFF2-40B4-BE49-F238E27FC236}">
                <a16:creationId xmlns:a16="http://schemas.microsoft.com/office/drawing/2014/main" id="{774AD9F5-D6AF-BA85-2F59-C1303FEDEA17}"/>
              </a:ext>
            </a:extLst>
          </p:cNvPr>
          <p:cNvSpPr/>
          <p:nvPr/>
        </p:nvSpPr>
        <p:spPr>
          <a:xfrm>
            <a:off x="1295400" y="3293025"/>
            <a:ext cx="3053271" cy="1170989"/>
          </a:xfrm>
          <a:prstGeom prst="round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DEA37362-1130-FABC-937F-13B96034EC67}"/>
              </a:ext>
            </a:extLst>
          </p:cNvPr>
          <p:cNvSpPr/>
          <p:nvPr/>
        </p:nvSpPr>
        <p:spPr>
          <a:xfrm>
            <a:off x="5111698" y="3293025"/>
            <a:ext cx="2965502" cy="1170989"/>
          </a:xfrm>
          <a:prstGeom prst="round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39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937B-AB8C-4DA3-A1E3-62C6516D4312}"/>
              </a:ext>
            </a:extLst>
          </p:cNvPr>
          <p:cNvSpPr>
            <a:spLocks noGrp="1"/>
          </p:cNvSpPr>
          <p:nvPr>
            <p:ph type="title"/>
          </p:nvPr>
        </p:nvSpPr>
        <p:spPr>
          <a:xfrm>
            <a:off x="457200" y="312816"/>
            <a:ext cx="8229600" cy="988358"/>
          </a:xfrm>
        </p:spPr>
        <p:txBody>
          <a:bodyPr>
            <a:noAutofit/>
          </a:bodyPr>
          <a:lstStyle/>
          <a:p>
            <a:r>
              <a:rPr lang="en-CA" sz="4000" dirty="0">
                <a:latin typeface="Brush Script MT" panose="03060802040406070304" pitchFamily="66" charset="0"/>
              </a:rPr>
              <a:t>7 Sacraments</a:t>
            </a:r>
          </a:p>
        </p:txBody>
      </p:sp>
      <p:sp>
        <p:nvSpPr>
          <p:cNvPr id="3" name="Content Placeholder 2">
            <a:extLst>
              <a:ext uri="{FF2B5EF4-FFF2-40B4-BE49-F238E27FC236}">
                <a16:creationId xmlns:a16="http://schemas.microsoft.com/office/drawing/2014/main" id="{0E5FF447-77A5-44A2-941D-2B13752F4365}"/>
              </a:ext>
            </a:extLst>
          </p:cNvPr>
          <p:cNvSpPr>
            <a:spLocks noGrp="1"/>
          </p:cNvSpPr>
          <p:nvPr>
            <p:ph idx="1"/>
          </p:nvPr>
        </p:nvSpPr>
        <p:spPr>
          <a:xfrm>
            <a:off x="457200" y="1600200"/>
            <a:ext cx="8229600" cy="4539238"/>
          </a:xfrm>
        </p:spPr>
        <p:txBody>
          <a:bodyPr>
            <a:normAutofit/>
          </a:bodyPr>
          <a:lstStyle/>
          <a:p>
            <a:pPr marL="385763" indent="-385763">
              <a:buFont typeface="+mj-lt"/>
              <a:buAutoNum type="arabicPeriod"/>
              <a:tabLst>
                <a:tab pos="2019300" algn="l"/>
              </a:tabLst>
            </a:pPr>
            <a:r>
              <a:rPr lang="en-CA" sz="2200" b="1" dirty="0">
                <a:solidFill>
                  <a:srgbClr val="0070C0"/>
                </a:solidFill>
              </a:rPr>
              <a:t>Baptism</a:t>
            </a:r>
            <a:r>
              <a:rPr lang="en-CA" sz="2200" dirty="0"/>
              <a:t>	Gift of a </a:t>
            </a:r>
            <a:r>
              <a:rPr lang="en-CA" sz="2200" b="1" dirty="0"/>
              <a:t>new nature </a:t>
            </a:r>
            <a:r>
              <a:rPr lang="en-CA" sz="2200" dirty="0"/>
              <a:t>able to enter God’s </a:t>
            </a:r>
            <a:r>
              <a:rPr lang="en-CA" sz="2200" b="1" dirty="0"/>
              <a:t>Kingdom</a:t>
            </a:r>
          </a:p>
          <a:p>
            <a:pPr marL="385763" indent="-385763">
              <a:buFont typeface="+mj-lt"/>
              <a:buAutoNum type="arabicPeriod"/>
              <a:tabLst>
                <a:tab pos="2019300" algn="l"/>
              </a:tabLst>
            </a:pPr>
            <a:r>
              <a:rPr lang="en-CA" sz="2200" b="1" dirty="0">
                <a:solidFill>
                  <a:srgbClr val="0070C0"/>
                </a:solidFill>
              </a:rPr>
              <a:t>Confirmation</a:t>
            </a:r>
            <a:r>
              <a:rPr lang="en-CA" sz="2200" dirty="0"/>
              <a:t>	Gift of becoming a </a:t>
            </a:r>
            <a:r>
              <a:rPr lang="en-CA" sz="2200" b="1" dirty="0"/>
              <a:t>dwelling</a:t>
            </a:r>
            <a:r>
              <a:rPr lang="en-CA" sz="2200" dirty="0"/>
              <a:t> of God’s Holy Spirit</a:t>
            </a:r>
            <a:br>
              <a:rPr lang="en-CA" sz="2200" dirty="0"/>
            </a:br>
            <a:br>
              <a:rPr lang="en-CA" sz="2200" dirty="0"/>
            </a:br>
            <a:endParaRPr lang="en-CA" sz="2200" dirty="0"/>
          </a:p>
          <a:p>
            <a:pPr marL="385763" indent="-385763">
              <a:buFont typeface="+mj-lt"/>
              <a:buAutoNum type="arabicPeriod"/>
              <a:tabLst>
                <a:tab pos="2019300" algn="l"/>
              </a:tabLst>
            </a:pPr>
            <a:r>
              <a:rPr lang="en-CA" sz="2200" b="1" dirty="0">
                <a:solidFill>
                  <a:srgbClr val="0070C0"/>
                </a:solidFill>
              </a:rPr>
              <a:t>Confession</a:t>
            </a:r>
            <a:r>
              <a:rPr lang="en-CA" sz="2200" dirty="0"/>
              <a:t>	Gift of </a:t>
            </a:r>
            <a:r>
              <a:rPr lang="en-CA" sz="2200" b="1" dirty="0"/>
              <a:t>forgiveness </a:t>
            </a:r>
            <a:r>
              <a:rPr lang="en-CA" sz="2200" dirty="0"/>
              <a:t>of sins when we faithfully </a:t>
            </a:r>
            <a:r>
              <a:rPr lang="en-CA" sz="2200" b="1" dirty="0"/>
              <a:t>repent</a:t>
            </a:r>
          </a:p>
          <a:p>
            <a:pPr marL="385763" indent="-385763">
              <a:buFont typeface="+mj-lt"/>
              <a:buAutoNum type="arabicPeriod"/>
              <a:tabLst>
                <a:tab pos="2019300" algn="l"/>
              </a:tabLst>
            </a:pPr>
            <a:r>
              <a:rPr lang="en-CA" sz="2200" b="1" dirty="0">
                <a:solidFill>
                  <a:srgbClr val="0070C0"/>
                </a:solidFill>
              </a:rPr>
              <a:t>Communion</a:t>
            </a:r>
            <a:r>
              <a:rPr lang="en-CA" sz="2200" dirty="0"/>
              <a:t>	Gift of the Lord’s risen </a:t>
            </a:r>
            <a:r>
              <a:rPr lang="en-CA" sz="2200" b="1" dirty="0"/>
              <a:t>Body </a:t>
            </a:r>
            <a:r>
              <a:rPr lang="en-CA" sz="2200" dirty="0"/>
              <a:t>and life-giving</a:t>
            </a:r>
            <a:r>
              <a:rPr lang="en-CA" sz="2200" b="1" dirty="0"/>
              <a:t> Blood</a:t>
            </a:r>
            <a:r>
              <a:rPr lang="en-CA" sz="2200" dirty="0"/>
              <a:t>,</a:t>
            </a:r>
            <a:br>
              <a:rPr lang="en-CA" sz="2200" dirty="0"/>
            </a:br>
            <a:r>
              <a:rPr lang="en-CA" sz="2200" dirty="0"/>
              <a:t>	given for remission of sin, and attaining eternal life</a:t>
            </a:r>
          </a:p>
          <a:p>
            <a:pPr marL="385763" indent="-385763">
              <a:buFont typeface="+mj-lt"/>
              <a:buAutoNum type="arabicPeriod"/>
              <a:tabLst>
                <a:tab pos="2019300" algn="l"/>
              </a:tabLst>
            </a:pPr>
            <a:r>
              <a:rPr lang="en-CA" sz="2200" b="1" dirty="0">
                <a:solidFill>
                  <a:srgbClr val="0070C0"/>
                </a:solidFill>
              </a:rPr>
              <a:t>Unction</a:t>
            </a:r>
            <a:r>
              <a:rPr lang="en-CA" sz="2200" dirty="0"/>
              <a:t>	Gift of </a:t>
            </a:r>
            <a:r>
              <a:rPr lang="en-CA" sz="2200" b="1" dirty="0"/>
              <a:t>healing</a:t>
            </a:r>
            <a:r>
              <a:rPr lang="en-CA" sz="2200" dirty="0"/>
              <a:t> (“Andeel” in Arabic)</a:t>
            </a:r>
            <a:br>
              <a:rPr lang="en-CA" sz="2200" b="1" dirty="0"/>
            </a:br>
            <a:br>
              <a:rPr lang="en-CA" sz="2200" b="1" dirty="0"/>
            </a:br>
            <a:endParaRPr lang="en-CA" sz="2200" b="1" dirty="0"/>
          </a:p>
          <a:p>
            <a:pPr marL="385763" indent="-385763">
              <a:buFont typeface="+mj-lt"/>
              <a:buAutoNum type="arabicPeriod"/>
              <a:tabLst>
                <a:tab pos="2019300" algn="l"/>
              </a:tabLst>
            </a:pPr>
            <a:r>
              <a:rPr lang="en-CA" sz="2200" b="1" dirty="0">
                <a:solidFill>
                  <a:srgbClr val="0070C0"/>
                </a:solidFill>
              </a:rPr>
              <a:t>Marriage</a:t>
            </a:r>
            <a:r>
              <a:rPr lang="en-CA" sz="2200" dirty="0"/>
              <a:t>	Gift of </a:t>
            </a:r>
            <a:r>
              <a:rPr lang="en-CA" sz="2200" b="1" dirty="0"/>
              <a:t>unity</a:t>
            </a:r>
            <a:r>
              <a:rPr lang="en-CA" sz="2200" dirty="0"/>
              <a:t> of Bride &amp; Groom in Christ</a:t>
            </a:r>
          </a:p>
          <a:p>
            <a:pPr marL="385763" indent="-385763">
              <a:buFont typeface="+mj-lt"/>
              <a:buAutoNum type="arabicPeriod"/>
              <a:tabLst>
                <a:tab pos="2019300" algn="l"/>
              </a:tabLst>
            </a:pPr>
            <a:r>
              <a:rPr lang="en-CA" sz="2200" b="1" dirty="0">
                <a:solidFill>
                  <a:srgbClr val="0070C0"/>
                </a:solidFill>
              </a:rPr>
              <a:t>Priesthood</a:t>
            </a:r>
            <a:r>
              <a:rPr lang="en-CA" sz="2200" dirty="0"/>
              <a:t>	Gift of </a:t>
            </a:r>
            <a:r>
              <a:rPr lang="en-CA" sz="2200" b="1" dirty="0"/>
              <a:t>administering</a:t>
            </a:r>
            <a:r>
              <a:rPr lang="en-CA" sz="2200" dirty="0"/>
              <a:t> God’s sacraments</a:t>
            </a:r>
            <a:endParaRPr lang="en-CA" dirty="0"/>
          </a:p>
        </p:txBody>
      </p:sp>
      <p:sp>
        <p:nvSpPr>
          <p:cNvPr id="4" name="Partial Circle 3">
            <a:extLst>
              <a:ext uri="{FF2B5EF4-FFF2-40B4-BE49-F238E27FC236}">
                <a16:creationId xmlns:a16="http://schemas.microsoft.com/office/drawing/2014/main" id="{1A75CEB2-8B57-4424-9E5C-1BE1778141BF}"/>
              </a:ext>
            </a:extLst>
          </p:cNvPr>
          <p:cNvSpPr/>
          <p:nvPr/>
        </p:nvSpPr>
        <p:spPr>
          <a:xfrm>
            <a:off x="-342900" y="-342900"/>
            <a:ext cx="685800" cy="685800"/>
          </a:xfrm>
          <a:prstGeom prst="pie">
            <a:avLst>
              <a:gd name="adj1" fmla="val 0"/>
              <a:gd name="adj2" fmla="val 54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5" name="Partial Circle 4">
            <a:extLst>
              <a:ext uri="{FF2B5EF4-FFF2-40B4-BE49-F238E27FC236}">
                <a16:creationId xmlns:a16="http://schemas.microsoft.com/office/drawing/2014/main" id="{62834989-8AB4-4B48-8C72-FA7E683994F3}"/>
              </a:ext>
            </a:extLst>
          </p:cNvPr>
          <p:cNvSpPr/>
          <p:nvPr/>
        </p:nvSpPr>
        <p:spPr>
          <a:xfrm>
            <a:off x="4180284" y="-348832"/>
            <a:ext cx="685800" cy="685800"/>
          </a:xfrm>
          <a:prstGeom prst="pie">
            <a:avLst>
              <a:gd name="adj1" fmla="val 0"/>
              <a:gd name="adj2" fmla="val 107177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cxnSp>
        <p:nvCxnSpPr>
          <p:cNvPr id="7" name="Straight Connector 6">
            <a:extLst>
              <a:ext uri="{FF2B5EF4-FFF2-40B4-BE49-F238E27FC236}">
                <a16:creationId xmlns:a16="http://schemas.microsoft.com/office/drawing/2014/main" id="{1F69FD2F-525A-4E89-A220-99609483AD1B}"/>
              </a:ext>
            </a:extLst>
          </p:cNvPr>
          <p:cNvCxnSpPr>
            <a:cxnSpLocks/>
            <a:stCxn id="5" idx="1"/>
          </p:cNvCxnSpPr>
          <p:nvPr/>
        </p:nvCxnSpPr>
        <p:spPr>
          <a:xfrm flipH="1" flipV="1">
            <a:off x="4517508" y="-5932"/>
            <a:ext cx="5676" cy="342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artial Circle 7">
            <a:extLst>
              <a:ext uri="{FF2B5EF4-FFF2-40B4-BE49-F238E27FC236}">
                <a16:creationId xmlns:a16="http://schemas.microsoft.com/office/drawing/2014/main" id="{9EED3E18-6B64-4D5A-B59E-5EEEF4FB693E}"/>
              </a:ext>
            </a:extLst>
          </p:cNvPr>
          <p:cNvSpPr/>
          <p:nvPr/>
        </p:nvSpPr>
        <p:spPr>
          <a:xfrm>
            <a:off x="8801100" y="-316436"/>
            <a:ext cx="685800" cy="685800"/>
          </a:xfrm>
          <a:prstGeom prst="pie">
            <a:avLst>
              <a:gd name="adj1" fmla="val 5321885"/>
              <a:gd name="adj2" fmla="val 107053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9" name="Partial Circle 8">
            <a:extLst>
              <a:ext uri="{FF2B5EF4-FFF2-40B4-BE49-F238E27FC236}">
                <a16:creationId xmlns:a16="http://schemas.microsoft.com/office/drawing/2014/main" id="{46EA9920-52F5-4C74-BD12-D3E06AFECA15}"/>
              </a:ext>
            </a:extLst>
          </p:cNvPr>
          <p:cNvSpPr/>
          <p:nvPr/>
        </p:nvSpPr>
        <p:spPr>
          <a:xfrm>
            <a:off x="8801100" y="6494111"/>
            <a:ext cx="685800" cy="685800"/>
          </a:xfrm>
          <a:prstGeom prst="pie">
            <a:avLst>
              <a:gd name="adj1" fmla="val 10749815"/>
              <a:gd name="adj2" fmla="val 162048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schemeClr val="tx1"/>
              </a:solidFill>
            </a:endParaRPr>
          </a:p>
        </p:txBody>
      </p:sp>
      <p:sp>
        <p:nvSpPr>
          <p:cNvPr id="10" name="Partial Circle 9">
            <a:extLst>
              <a:ext uri="{FF2B5EF4-FFF2-40B4-BE49-F238E27FC236}">
                <a16:creationId xmlns:a16="http://schemas.microsoft.com/office/drawing/2014/main" id="{2B2ECA8A-0037-4F94-BFA2-D7932172D80E}"/>
              </a:ext>
            </a:extLst>
          </p:cNvPr>
          <p:cNvSpPr/>
          <p:nvPr/>
        </p:nvSpPr>
        <p:spPr>
          <a:xfrm>
            <a:off x="4180284" y="6485898"/>
            <a:ext cx="685800" cy="685800"/>
          </a:xfrm>
          <a:prstGeom prst="pie">
            <a:avLst>
              <a:gd name="adj1" fmla="val 10769847"/>
              <a:gd name="adj2" fmla="val 26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1" name="Partial Circle 10">
            <a:extLst>
              <a:ext uri="{FF2B5EF4-FFF2-40B4-BE49-F238E27FC236}">
                <a16:creationId xmlns:a16="http://schemas.microsoft.com/office/drawing/2014/main" id="{DA6F4B9D-EAE6-4931-86F5-04AF1ACC19C1}"/>
              </a:ext>
            </a:extLst>
          </p:cNvPr>
          <p:cNvSpPr/>
          <p:nvPr/>
        </p:nvSpPr>
        <p:spPr>
          <a:xfrm>
            <a:off x="-342900" y="6515100"/>
            <a:ext cx="685800" cy="685800"/>
          </a:xfrm>
          <a:prstGeom prst="pie">
            <a:avLst>
              <a:gd name="adj1" fmla="val 1622382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schemeClr val="tx1"/>
              </a:solidFill>
            </a:endParaRPr>
          </a:p>
        </p:txBody>
      </p:sp>
      <p:sp>
        <p:nvSpPr>
          <p:cNvPr id="6" name="Rectangle: Rounded Corners 5">
            <a:extLst>
              <a:ext uri="{FF2B5EF4-FFF2-40B4-BE49-F238E27FC236}">
                <a16:creationId xmlns:a16="http://schemas.microsoft.com/office/drawing/2014/main" id="{22CF2E35-6207-F513-8077-988E659C5BC6}"/>
              </a:ext>
            </a:extLst>
          </p:cNvPr>
          <p:cNvSpPr/>
          <p:nvPr/>
        </p:nvSpPr>
        <p:spPr>
          <a:xfrm>
            <a:off x="304800" y="1469700"/>
            <a:ext cx="8382000" cy="1066800"/>
          </a:xfrm>
          <a:prstGeom prst="round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28C21592-627D-3639-2041-F229D63ADAD4}"/>
              </a:ext>
            </a:extLst>
          </p:cNvPr>
          <p:cNvSpPr txBox="1"/>
          <p:nvPr/>
        </p:nvSpPr>
        <p:spPr>
          <a:xfrm>
            <a:off x="838200" y="1239992"/>
            <a:ext cx="2362200" cy="369332"/>
          </a:xfrm>
          <a:prstGeom prst="rect">
            <a:avLst/>
          </a:prstGeom>
          <a:solidFill>
            <a:schemeClr val="bg1">
              <a:lumMod val="95000"/>
            </a:schemeClr>
          </a:solidFill>
          <a:ln>
            <a:solidFill>
              <a:schemeClr val="tx2">
                <a:lumMod val="60000"/>
                <a:lumOff val="40000"/>
              </a:schemeClr>
            </a:solidFill>
          </a:ln>
        </p:spPr>
        <p:txBody>
          <a:bodyPr wrap="square" rtlCol="0">
            <a:spAutoFit/>
          </a:bodyPr>
          <a:lstStyle/>
          <a:p>
            <a:pPr algn="ctr"/>
            <a:r>
              <a:rPr lang="en-CA" b="1" dirty="0">
                <a:solidFill>
                  <a:schemeClr val="bg1">
                    <a:lumMod val="50000"/>
                  </a:schemeClr>
                </a:solidFill>
              </a:rPr>
              <a:t>ADMINISTERED ONCE</a:t>
            </a:r>
          </a:p>
        </p:txBody>
      </p:sp>
      <p:sp>
        <p:nvSpPr>
          <p:cNvPr id="15" name="Rectangle: Rounded Corners 14">
            <a:extLst>
              <a:ext uri="{FF2B5EF4-FFF2-40B4-BE49-F238E27FC236}">
                <a16:creationId xmlns:a16="http://schemas.microsoft.com/office/drawing/2014/main" id="{E333938F-0197-DF08-B1F3-60A20E34B627}"/>
              </a:ext>
            </a:extLst>
          </p:cNvPr>
          <p:cNvSpPr/>
          <p:nvPr/>
        </p:nvSpPr>
        <p:spPr>
          <a:xfrm>
            <a:off x="304800" y="2971800"/>
            <a:ext cx="8382000" cy="1702833"/>
          </a:xfrm>
          <a:prstGeom prst="round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15A70D11-46BE-EED3-54CF-E74A61FEF577}"/>
              </a:ext>
            </a:extLst>
          </p:cNvPr>
          <p:cNvSpPr txBox="1"/>
          <p:nvPr/>
        </p:nvSpPr>
        <p:spPr>
          <a:xfrm>
            <a:off x="838200" y="2743200"/>
            <a:ext cx="2362200" cy="369332"/>
          </a:xfrm>
          <a:prstGeom prst="rect">
            <a:avLst/>
          </a:prstGeom>
          <a:solidFill>
            <a:schemeClr val="bg1">
              <a:lumMod val="95000"/>
            </a:schemeClr>
          </a:solidFill>
          <a:ln>
            <a:solidFill>
              <a:schemeClr val="tx2">
                <a:lumMod val="60000"/>
                <a:lumOff val="40000"/>
              </a:schemeClr>
            </a:solidFill>
          </a:ln>
        </p:spPr>
        <p:txBody>
          <a:bodyPr wrap="square" rtlCol="0">
            <a:spAutoFit/>
          </a:bodyPr>
          <a:lstStyle/>
          <a:p>
            <a:pPr algn="ctr"/>
            <a:r>
              <a:rPr lang="en-CA" b="1" dirty="0">
                <a:solidFill>
                  <a:schemeClr val="bg1">
                    <a:lumMod val="50000"/>
                  </a:schemeClr>
                </a:solidFill>
              </a:rPr>
              <a:t>REPEATED OFTEN</a:t>
            </a:r>
          </a:p>
        </p:txBody>
      </p:sp>
      <p:sp>
        <p:nvSpPr>
          <p:cNvPr id="17" name="Rectangle: Rounded Corners 16">
            <a:extLst>
              <a:ext uri="{FF2B5EF4-FFF2-40B4-BE49-F238E27FC236}">
                <a16:creationId xmlns:a16="http://schemas.microsoft.com/office/drawing/2014/main" id="{0B89D727-40B6-3483-034F-23B77C83BAB4}"/>
              </a:ext>
            </a:extLst>
          </p:cNvPr>
          <p:cNvSpPr/>
          <p:nvPr/>
        </p:nvSpPr>
        <p:spPr>
          <a:xfrm>
            <a:off x="304800" y="5072638"/>
            <a:ext cx="8382000" cy="1066800"/>
          </a:xfrm>
          <a:prstGeom prst="round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0985096F-3964-7054-F4F9-DA009B2F7B77}"/>
              </a:ext>
            </a:extLst>
          </p:cNvPr>
          <p:cNvSpPr txBox="1"/>
          <p:nvPr/>
        </p:nvSpPr>
        <p:spPr>
          <a:xfrm>
            <a:off x="838200" y="4877517"/>
            <a:ext cx="2362200" cy="369332"/>
          </a:xfrm>
          <a:prstGeom prst="rect">
            <a:avLst/>
          </a:prstGeom>
          <a:solidFill>
            <a:schemeClr val="bg1">
              <a:lumMod val="95000"/>
            </a:schemeClr>
          </a:solidFill>
          <a:ln>
            <a:solidFill>
              <a:schemeClr val="tx2">
                <a:lumMod val="60000"/>
                <a:lumOff val="40000"/>
              </a:schemeClr>
            </a:solidFill>
          </a:ln>
        </p:spPr>
        <p:txBody>
          <a:bodyPr wrap="square" rtlCol="0">
            <a:spAutoFit/>
          </a:bodyPr>
          <a:lstStyle/>
          <a:p>
            <a:pPr algn="ctr"/>
            <a:r>
              <a:rPr lang="en-CA" b="1" dirty="0">
                <a:solidFill>
                  <a:schemeClr val="bg1">
                    <a:lumMod val="50000"/>
                  </a:schemeClr>
                </a:solidFill>
              </a:rPr>
              <a:t>SPECIAL CALLING</a:t>
            </a:r>
          </a:p>
        </p:txBody>
      </p:sp>
    </p:spTree>
    <p:extLst>
      <p:ext uri="{BB962C8B-B14F-4D97-AF65-F5344CB8AC3E}">
        <p14:creationId xmlns:p14="http://schemas.microsoft.com/office/powerpoint/2010/main" val="205779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37752A4-47BA-2B3A-A3C5-C32744C1F89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2400" y="-102019"/>
            <a:ext cx="9525000" cy="71124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784017-5468-DAFF-CC0A-0C565E8960C6}"/>
              </a:ext>
            </a:extLst>
          </p:cNvPr>
          <p:cNvSpPr txBox="1"/>
          <p:nvPr/>
        </p:nvSpPr>
        <p:spPr>
          <a:xfrm>
            <a:off x="5181600" y="2133600"/>
            <a:ext cx="35814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Baptism</a:t>
            </a:r>
            <a:endParaRPr lang="en-CA" sz="72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8699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6EBA3-F302-5727-53CF-751034858AB6}"/>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0BD3162-F71A-E067-9589-81E34F980822}"/>
              </a:ext>
            </a:extLst>
          </p:cNvPr>
          <p:cNvSpPr/>
          <p:nvPr/>
        </p:nvSpPr>
        <p:spPr>
          <a:xfrm>
            <a:off x="990600" y="381000"/>
            <a:ext cx="2438400"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FFC000"/>
              </a:solidFill>
            </a:endParaRPr>
          </a:p>
        </p:txBody>
      </p:sp>
      <p:sp>
        <p:nvSpPr>
          <p:cNvPr id="2" name="Title 1">
            <a:extLst>
              <a:ext uri="{FF2B5EF4-FFF2-40B4-BE49-F238E27FC236}">
                <a16:creationId xmlns:a16="http://schemas.microsoft.com/office/drawing/2014/main" id="{2CCA9829-AF98-C4AB-DE95-4F9722EA5BC3}"/>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Baptism</a:t>
            </a:r>
          </a:p>
        </p:txBody>
      </p:sp>
      <p:sp>
        <p:nvSpPr>
          <p:cNvPr id="3" name="Content Placeholder 2">
            <a:extLst>
              <a:ext uri="{FF2B5EF4-FFF2-40B4-BE49-F238E27FC236}">
                <a16:creationId xmlns:a16="http://schemas.microsoft.com/office/drawing/2014/main" id="{D9D85AC5-C9D7-BBBF-376B-EFCA60A639F5}"/>
              </a:ext>
            </a:extLst>
          </p:cNvPr>
          <p:cNvSpPr>
            <a:spLocks noGrp="1"/>
          </p:cNvSpPr>
          <p:nvPr>
            <p:ph idx="1"/>
          </p:nvPr>
        </p:nvSpPr>
        <p:spPr>
          <a:xfrm>
            <a:off x="457200" y="1417638"/>
            <a:ext cx="8229600" cy="4983162"/>
          </a:xfrm>
        </p:spPr>
        <p:txBody>
          <a:bodyPr>
            <a:normAutofit lnSpcReduction="10000"/>
          </a:bodyPr>
          <a:lstStyle/>
          <a:p>
            <a:r>
              <a:rPr lang="en-CA" sz="2400" b="1" cap="small" dirty="0">
                <a:solidFill>
                  <a:srgbClr val="0070C0"/>
                </a:solidFill>
              </a:rPr>
              <a:t>Adopted into God’s family … Citizenship in God’s Kingdom</a:t>
            </a:r>
            <a:endParaRPr lang="en-CA" sz="2400" b="1" i="1" cap="small" dirty="0">
              <a:solidFill>
                <a:srgbClr val="0070C0"/>
              </a:solidFill>
            </a:endParaRPr>
          </a:p>
          <a:p>
            <a:r>
              <a:rPr lang="en-CA" sz="2400" dirty="0"/>
              <a:t>A New Birth, a New Nature</a:t>
            </a:r>
          </a:p>
          <a:p>
            <a:r>
              <a:rPr lang="en-CA" sz="2400" dirty="0"/>
              <a:t>Die with Christ (</a:t>
            </a:r>
            <a:r>
              <a:rPr lang="en-CA" sz="2400" b="1" dirty="0">
                <a:solidFill>
                  <a:schemeClr val="accent6">
                    <a:lumMod val="50000"/>
                  </a:schemeClr>
                </a:solidFill>
              </a:rPr>
              <a:t>old nature</a:t>
            </a:r>
            <a:r>
              <a:rPr lang="en-CA" sz="2400" dirty="0"/>
              <a:t>),</a:t>
            </a:r>
            <a:br>
              <a:rPr lang="en-CA" sz="2400" dirty="0"/>
            </a:br>
            <a:r>
              <a:rPr lang="en-CA" sz="2400" dirty="0"/>
              <a:t>Rise with Christ (</a:t>
            </a:r>
            <a:r>
              <a:rPr lang="en-CA" sz="2400" b="1" dirty="0">
                <a:solidFill>
                  <a:srgbClr val="0070C0"/>
                </a:solidFill>
              </a:rPr>
              <a:t>new nature</a:t>
            </a:r>
            <a:r>
              <a:rPr lang="en-CA" sz="2400" dirty="0"/>
              <a:t>)</a:t>
            </a:r>
          </a:p>
          <a:p>
            <a:r>
              <a:rPr lang="en-CA" sz="2400" b="1" cap="small" dirty="0">
                <a:solidFill>
                  <a:schemeClr val="bg1">
                    <a:lumMod val="50000"/>
                  </a:schemeClr>
                </a:solidFill>
              </a:rPr>
              <a:t>Visible Sign: Water</a:t>
            </a:r>
            <a:endParaRPr lang="en-CA" sz="2400" cap="small" dirty="0">
              <a:solidFill>
                <a:schemeClr val="bg1">
                  <a:lumMod val="50000"/>
                </a:schemeClr>
              </a:solidFill>
            </a:endParaRPr>
          </a:p>
          <a:p>
            <a:r>
              <a:rPr lang="en-CA" sz="2400" dirty="0"/>
              <a:t>Baptism by immersion 3 times:</a:t>
            </a:r>
          </a:p>
          <a:p>
            <a:pPr lvl="1"/>
            <a:r>
              <a:rPr lang="en-CA" sz="2000" dirty="0"/>
              <a:t>Buried with Christ for three days</a:t>
            </a:r>
          </a:p>
          <a:p>
            <a:pPr lvl="1"/>
            <a:r>
              <a:rPr lang="en-CA" sz="2000" dirty="0"/>
              <a:t>In the Name of the Holy Trinity</a:t>
            </a:r>
          </a:p>
          <a:p>
            <a:endParaRPr lang="en-CA" sz="2400" dirty="0"/>
          </a:p>
          <a:p>
            <a:pPr marL="0" indent="0" algn="ctr">
              <a:buNone/>
            </a:pPr>
            <a:r>
              <a:rPr lang="en-US" sz="2400" dirty="0"/>
              <a:t>“Go therefore and make disciples of all nations,</a:t>
            </a:r>
            <a:br>
              <a:rPr lang="en-US" sz="2400" dirty="0"/>
            </a:br>
            <a:r>
              <a:rPr lang="en-US" sz="2400" dirty="0"/>
              <a:t> baptizing them in the name of the</a:t>
            </a:r>
            <a:br>
              <a:rPr lang="en-US" sz="2400" dirty="0"/>
            </a:br>
            <a:r>
              <a:rPr lang="en-US" sz="2400" dirty="0"/>
              <a:t>Father and of the Son and of the Holy Spirit.”</a:t>
            </a:r>
          </a:p>
          <a:p>
            <a:pPr marL="0" indent="0" algn="ctr">
              <a:buNone/>
            </a:pPr>
            <a:r>
              <a:rPr lang="en-US" sz="1800" b="1" dirty="0">
                <a:solidFill>
                  <a:schemeClr val="bg1">
                    <a:lumMod val="50000"/>
                  </a:schemeClr>
                </a:solidFill>
              </a:rPr>
              <a:t>(Matthew 28:19)</a:t>
            </a:r>
            <a:endParaRPr lang="en-CA" sz="2400" dirty="0"/>
          </a:p>
          <a:p>
            <a:pPr marL="0" indent="0">
              <a:buNone/>
            </a:pPr>
            <a:endParaRPr lang="en-CA" sz="2400" dirty="0"/>
          </a:p>
        </p:txBody>
      </p:sp>
      <p:pic>
        <p:nvPicPr>
          <p:cNvPr id="1026" name="Picture 2">
            <a:extLst>
              <a:ext uri="{FF2B5EF4-FFF2-40B4-BE49-F238E27FC236}">
                <a16:creationId xmlns:a16="http://schemas.microsoft.com/office/drawing/2014/main" id="{E084DD17-61C1-4D04-B114-19D22DA8EC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5105400" y="1905000"/>
            <a:ext cx="2971800" cy="248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Graphic 5" descr="Water with solid fill">
            <a:extLst>
              <a:ext uri="{FF2B5EF4-FFF2-40B4-BE49-F238E27FC236}">
                <a16:creationId xmlns:a16="http://schemas.microsoft.com/office/drawing/2014/main" id="{BAC25052-1C16-100D-6776-ED3FC23451D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78500" y="2971800"/>
            <a:ext cx="457200" cy="457200"/>
          </a:xfrm>
          <a:prstGeom prst="rect">
            <a:avLst/>
          </a:prstGeom>
        </p:spPr>
      </p:pic>
      <p:pic>
        <p:nvPicPr>
          <p:cNvPr id="1028" name="Picture 4" descr="Burgundy Double-Faced Satin Ribbon - 25m | Gadsby">
            <a:extLst>
              <a:ext uri="{FF2B5EF4-FFF2-40B4-BE49-F238E27FC236}">
                <a16:creationId xmlns:a16="http://schemas.microsoft.com/office/drawing/2014/main" id="{4A6559E5-4120-B851-9A5E-009249C1C2C1}"/>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200"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urgundy Double-Faced Satin Ribbon - 25m | Gadsby">
            <a:extLst>
              <a:ext uri="{FF2B5EF4-FFF2-40B4-BE49-F238E27FC236}">
                <a16:creationId xmlns:a16="http://schemas.microsoft.com/office/drawing/2014/main" id="{8E4480AD-85F0-4400-EDA1-FD943B154657}"/>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3528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36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D74D1-FCC7-1B06-1872-83DBF1723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F8659-1B7C-0336-62E4-49FF309DF343}"/>
              </a:ext>
            </a:extLst>
          </p:cNvPr>
          <p:cNvSpPr>
            <a:spLocks noGrp="1"/>
          </p:cNvSpPr>
          <p:nvPr>
            <p:ph type="title"/>
          </p:nvPr>
        </p:nvSpPr>
        <p:spPr/>
        <p:txBody>
          <a:bodyPr/>
          <a:lstStyle/>
          <a:p>
            <a:r>
              <a:rPr lang="en-CA" dirty="0">
                <a:latin typeface="Brush Script MT" panose="03060802040406070304" pitchFamily="66" charset="0"/>
              </a:rPr>
              <a:t>Baptism</a:t>
            </a:r>
          </a:p>
        </p:txBody>
      </p:sp>
      <p:sp>
        <p:nvSpPr>
          <p:cNvPr id="3" name="Content Placeholder 2">
            <a:extLst>
              <a:ext uri="{FF2B5EF4-FFF2-40B4-BE49-F238E27FC236}">
                <a16:creationId xmlns:a16="http://schemas.microsoft.com/office/drawing/2014/main" id="{198CF315-E991-753F-ED91-ABA30AAE6C67}"/>
              </a:ext>
            </a:extLst>
          </p:cNvPr>
          <p:cNvSpPr>
            <a:spLocks noGrp="1"/>
          </p:cNvSpPr>
          <p:nvPr>
            <p:ph idx="1"/>
          </p:nvPr>
        </p:nvSpPr>
        <p:spPr>
          <a:xfrm>
            <a:off x="457200" y="1676400"/>
            <a:ext cx="8229600" cy="4724400"/>
          </a:xfrm>
        </p:spPr>
        <p:txBody>
          <a:bodyPr>
            <a:normAutofit/>
          </a:bodyPr>
          <a:lstStyle/>
          <a:p>
            <a:pPr marL="0" indent="0" algn="ctr">
              <a:buNone/>
            </a:pPr>
            <a:r>
              <a:rPr lang="en-US" i="1" dirty="0"/>
              <a:t>Baptism is my resurrection from </a:t>
            </a:r>
            <a:r>
              <a:rPr lang="en-US" b="1" i="1" dirty="0">
                <a:solidFill>
                  <a:schemeClr val="accent6">
                    <a:lumMod val="50000"/>
                  </a:schemeClr>
                </a:solidFill>
              </a:rPr>
              <a:t>death</a:t>
            </a:r>
            <a:r>
              <a:rPr lang="en-US" i="1" dirty="0"/>
              <a:t> to </a:t>
            </a:r>
            <a:r>
              <a:rPr lang="en-US" b="1" i="1" dirty="0">
                <a:solidFill>
                  <a:srgbClr val="0070C0"/>
                </a:solidFill>
              </a:rPr>
              <a:t>life</a:t>
            </a:r>
            <a:r>
              <a:rPr lang="en-US" i="1" dirty="0"/>
              <a:t>.</a:t>
            </a:r>
            <a:br>
              <a:rPr lang="en-US" dirty="0"/>
            </a:br>
            <a:r>
              <a:rPr lang="en-US" dirty="0">
                <a:solidFill>
                  <a:srgbClr val="0070C0"/>
                </a:solidFill>
                <a:latin typeface="Brush Script MT" panose="03060802040406070304" pitchFamily="66" charset="0"/>
              </a:rPr>
              <a:t>A new life in the risen Christ</a:t>
            </a:r>
          </a:p>
          <a:p>
            <a:pPr marL="0" indent="0" algn="ctr">
              <a:buNone/>
            </a:pPr>
            <a:r>
              <a:rPr lang="en-US" b="1" i="1" dirty="0">
                <a:solidFill>
                  <a:schemeClr val="accent6">
                    <a:lumMod val="50000"/>
                  </a:schemeClr>
                </a:solidFill>
              </a:rPr>
              <a:t>Buried</a:t>
            </a:r>
            <a:r>
              <a:rPr lang="en-US" i="1" dirty="0"/>
              <a:t> &amp; </a:t>
            </a:r>
            <a:r>
              <a:rPr lang="en-US" b="1" i="1" dirty="0">
                <a:solidFill>
                  <a:srgbClr val="0070C0"/>
                </a:solidFill>
              </a:rPr>
              <a:t>risen</a:t>
            </a:r>
            <a:r>
              <a:rPr lang="en-US" i="1" dirty="0"/>
              <a:t>!</a:t>
            </a:r>
          </a:p>
          <a:p>
            <a:pPr marL="0" indent="0" algn="ctr">
              <a:buNone/>
            </a:pPr>
            <a:r>
              <a:rPr lang="en-US" dirty="0">
                <a:latin typeface="Brush Script MT" panose="03060802040406070304" pitchFamily="66" charset="0"/>
              </a:rPr>
              <a:t>From </a:t>
            </a:r>
            <a:r>
              <a:rPr lang="en-US" dirty="0">
                <a:solidFill>
                  <a:schemeClr val="accent6">
                    <a:lumMod val="50000"/>
                  </a:schemeClr>
                </a:solidFill>
                <a:latin typeface="Brush Script MT" panose="03060802040406070304" pitchFamily="66" charset="0"/>
              </a:rPr>
              <a:t>darkness</a:t>
            </a:r>
            <a:r>
              <a:rPr lang="en-US" dirty="0">
                <a:latin typeface="Brush Script MT" panose="03060802040406070304" pitchFamily="66" charset="0"/>
              </a:rPr>
              <a:t> of old nature to the </a:t>
            </a:r>
            <a:r>
              <a:rPr lang="en-US" dirty="0">
                <a:solidFill>
                  <a:srgbClr val="0070C0"/>
                </a:solidFill>
                <a:latin typeface="Brush Script MT" panose="03060802040406070304" pitchFamily="66" charset="0"/>
              </a:rPr>
              <a:t>light</a:t>
            </a:r>
            <a:r>
              <a:rPr lang="en-US" dirty="0">
                <a:latin typeface="Brush Script MT" panose="03060802040406070304" pitchFamily="66" charset="0"/>
              </a:rPr>
              <a:t> of the risen Lord</a:t>
            </a:r>
            <a:endParaRPr lang="en-US" sz="2400" b="1" dirty="0">
              <a:latin typeface="Brush Script MT" panose="03060802040406070304" pitchFamily="66" charset="0"/>
            </a:endParaRPr>
          </a:p>
          <a:p>
            <a:pPr marL="0" indent="0">
              <a:buNone/>
            </a:pPr>
            <a:endParaRPr lang="en-CA" dirty="0"/>
          </a:p>
          <a:p>
            <a:pPr marL="0" indent="0">
              <a:buNone/>
            </a:pPr>
            <a:endParaRPr lang="en-CA" dirty="0"/>
          </a:p>
        </p:txBody>
      </p:sp>
      <p:pic>
        <p:nvPicPr>
          <p:cNvPr id="4" name="Picture 2">
            <a:extLst>
              <a:ext uri="{FF2B5EF4-FFF2-40B4-BE49-F238E27FC236}">
                <a16:creationId xmlns:a16="http://schemas.microsoft.com/office/drawing/2014/main" id="{3E5F7905-9786-20F1-6939-77B8282385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3086100" y="3919471"/>
            <a:ext cx="2971800" cy="248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240EC38-FD7E-32F1-35C2-83781701B3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434" b="89308" l="9615" r="89744"/>
                    </a14:imgEffect>
                  </a14:imgLayer>
                </a14:imgProps>
              </a:ext>
              <a:ext uri="{28A0092B-C50C-407E-A947-70E740481C1C}">
                <a14:useLocalDpi xmlns:a14="http://schemas.microsoft.com/office/drawing/2010/main" val="0"/>
              </a:ext>
            </a:extLst>
          </a:blip>
          <a:srcRect/>
          <a:stretch>
            <a:fillRect/>
          </a:stretch>
        </p:blipFill>
        <p:spPr>
          <a:xfrm>
            <a:off x="-251016" y="-262968"/>
            <a:ext cx="2209800" cy="2197309"/>
          </a:xfrm>
          <a:prstGeom prst="rect">
            <a:avLst/>
          </a:prstGeom>
        </p:spPr>
      </p:pic>
    </p:spTree>
    <p:extLst>
      <p:ext uri="{BB962C8B-B14F-4D97-AF65-F5344CB8AC3E}">
        <p14:creationId xmlns:p14="http://schemas.microsoft.com/office/powerpoint/2010/main" val="1572234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01FD-5E10-8BE7-A689-071972D5A4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BF7D8-F1C9-7FD2-A07A-39D1A72875A7}"/>
              </a:ext>
            </a:extLst>
          </p:cNvPr>
          <p:cNvSpPr>
            <a:spLocks noGrp="1"/>
          </p:cNvSpPr>
          <p:nvPr>
            <p:ph type="title"/>
          </p:nvPr>
        </p:nvSpPr>
        <p:spPr/>
        <p:txBody>
          <a:bodyPr/>
          <a:lstStyle/>
          <a:p>
            <a:r>
              <a:rPr lang="en-CA" dirty="0">
                <a:latin typeface="Brush Script MT" panose="03060802040406070304" pitchFamily="66" charset="0"/>
              </a:rPr>
              <a:t>A new birth</a:t>
            </a:r>
          </a:p>
        </p:txBody>
      </p:sp>
      <p:sp>
        <p:nvSpPr>
          <p:cNvPr id="3" name="Content Placeholder 2">
            <a:extLst>
              <a:ext uri="{FF2B5EF4-FFF2-40B4-BE49-F238E27FC236}">
                <a16:creationId xmlns:a16="http://schemas.microsoft.com/office/drawing/2014/main" id="{2BB49BE2-EEEF-D4A8-B970-A5FD8C033B25}"/>
              </a:ext>
            </a:extLst>
          </p:cNvPr>
          <p:cNvSpPr>
            <a:spLocks noGrp="1"/>
          </p:cNvSpPr>
          <p:nvPr>
            <p:ph idx="1"/>
          </p:nvPr>
        </p:nvSpPr>
        <p:spPr>
          <a:xfrm>
            <a:off x="457200" y="1417638"/>
            <a:ext cx="8229600" cy="4983162"/>
          </a:xfrm>
        </p:spPr>
        <p:txBody>
          <a:bodyPr>
            <a:normAutofit/>
          </a:bodyPr>
          <a:lstStyle/>
          <a:p>
            <a:pPr marL="0" indent="0" algn="ctr">
              <a:buNone/>
            </a:pPr>
            <a:r>
              <a:rPr lang="en-US" dirty="0"/>
              <a:t>“Most assuredly, I say to you,</a:t>
            </a:r>
            <a:br>
              <a:rPr lang="en-US" dirty="0"/>
            </a:br>
            <a:r>
              <a:rPr lang="en-US" dirty="0"/>
              <a:t>unless one is </a:t>
            </a:r>
            <a:r>
              <a:rPr lang="en-US" b="1" dirty="0">
                <a:solidFill>
                  <a:srgbClr val="0070C0"/>
                </a:solidFill>
              </a:rPr>
              <a:t>born</a:t>
            </a:r>
            <a:r>
              <a:rPr lang="en-US" dirty="0"/>
              <a:t> of water and the Spirit,</a:t>
            </a:r>
            <a:br>
              <a:rPr lang="en-US" dirty="0"/>
            </a:br>
            <a:r>
              <a:rPr lang="en-US" dirty="0"/>
              <a:t>he cannot enter the kingdom of God.”</a:t>
            </a:r>
          </a:p>
          <a:p>
            <a:pPr marL="0" indent="0" algn="ctr">
              <a:buNone/>
            </a:pPr>
            <a:r>
              <a:rPr lang="en-US" sz="2400" b="1" dirty="0">
                <a:solidFill>
                  <a:schemeClr val="bg1">
                    <a:lumMod val="50000"/>
                  </a:schemeClr>
                </a:solidFill>
              </a:rPr>
              <a:t>(John 3:5)</a:t>
            </a:r>
          </a:p>
          <a:p>
            <a:pPr marL="0" indent="0">
              <a:buNone/>
            </a:pPr>
            <a:endParaRPr lang="en-CA" dirty="0"/>
          </a:p>
          <a:p>
            <a:pPr marL="0" indent="0">
              <a:buNone/>
            </a:pPr>
            <a:endParaRPr lang="en-CA" dirty="0"/>
          </a:p>
        </p:txBody>
      </p:sp>
      <p:pic>
        <p:nvPicPr>
          <p:cNvPr id="4" name="Picture 2">
            <a:extLst>
              <a:ext uri="{FF2B5EF4-FFF2-40B4-BE49-F238E27FC236}">
                <a16:creationId xmlns:a16="http://schemas.microsoft.com/office/drawing/2014/main" id="{748EB16A-C708-BFD8-EF74-32A8FFFBC2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3086100" y="3919471"/>
            <a:ext cx="2971800" cy="248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7E91EC4-AF19-D17D-6495-23B1391649D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434" b="89308" l="9615" r="89744"/>
                    </a14:imgEffect>
                  </a14:imgLayer>
                </a14:imgProps>
              </a:ext>
              <a:ext uri="{28A0092B-C50C-407E-A947-70E740481C1C}">
                <a14:useLocalDpi xmlns:a14="http://schemas.microsoft.com/office/drawing/2010/main" val="0"/>
              </a:ext>
            </a:extLst>
          </a:blip>
          <a:srcRect/>
          <a:stretch>
            <a:fillRect/>
          </a:stretch>
        </p:blipFill>
        <p:spPr>
          <a:xfrm>
            <a:off x="-251016" y="-262968"/>
            <a:ext cx="2209800" cy="2197309"/>
          </a:xfrm>
          <a:prstGeom prst="rect">
            <a:avLst/>
          </a:prstGeom>
        </p:spPr>
      </p:pic>
    </p:spTree>
    <p:extLst>
      <p:ext uri="{BB962C8B-B14F-4D97-AF65-F5344CB8AC3E}">
        <p14:creationId xmlns:p14="http://schemas.microsoft.com/office/powerpoint/2010/main" val="2860608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3CE13-DF14-3626-C93C-1C797C5AE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F41F0-0F91-5DE5-D010-EEC4628223CA}"/>
              </a:ext>
            </a:extLst>
          </p:cNvPr>
          <p:cNvSpPr>
            <a:spLocks noGrp="1"/>
          </p:cNvSpPr>
          <p:nvPr>
            <p:ph type="title"/>
          </p:nvPr>
        </p:nvSpPr>
        <p:spPr/>
        <p:txBody>
          <a:bodyPr/>
          <a:lstStyle/>
          <a:p>
            <a:r>
              <a:rPr lang="en-CA" dirty="0">
                <a:latin typeface="Brush Script MT" panose="03060802040406070304" pitchFamily="66" charset="0"/>
              </a:rPr>
              <a:t>A new life</a:t>
            </a:r>
          </a:p>
        </p:txBody>
      </p:sp>
      <p:sp>
        <p:nvSpPr>
          <p:cNvPr id="3" name="Content Placeholder 2">
            <a:extLst>
              <a:ext uri="{FF2B5EF4-FFF2-40B4-BE49-F238E27FC236}">
                <a16:creationId xmlns:a16="http://schemas.microsoft.com/office/drawing/2014/main" id="{CF63AA9C-2C99-BBC3-03D8-71FCBAEC8FCF}"/>
              </a:ext>
            </a:extLst>
          </p:cNvPr>
          <p:cNvSpPr>
            <a:spLocks noGrp="1"/>
          </p:cNvSpPr>
          <p:nvPr>
            <p:ph idx="1"/>
          </p:nvPr>
        </p:nvSpPr>
        <p:spPr>
          <a:xfrm>
            <a:off x="457200" y="1752600"/>
            <a:ext cx="8229600" cy="2166871"/>
          </a:xfrm>
        </p:spPr>
        <p:txBody>
          <a:bodyPr>
            <a:normAutofit fontScale="92500" lnSpcReduction="10000"/>
          </a:bodyPr>
          <a:lstStyle/>
          <a:p>
            <a:pPr marL="0" indent="0" algn="ctr">
              <a:buNone/>
            </a:pPr>
            <a:r>
              <a:rPr lang="en-US" dirty="0"/>
              <a:t>“we were </a:t>
            </a:r>
            <a:r>
              <a:rPr lang="en-US" b="1" dirty="0"/>
              <a:t>buried</a:t>
            </a:r>
            <a:r>
              <a:rPr lang="en-US" dirty="0"/>
              <a:t> with Him through baptism into death, that just as Christ was </a:t>
            </a:r>
            <a:r>
              <a:rPr lang="en-US" b="1" dirty="0"/>
              <a:t>raised</a:t>
            </a:r>
            <a:r>
              <a:rPr lang="en-US" dirty="0"/>
              <a:t> from the dead by the glory of the Father, even so we also should walk in </a:t>
            </a:r>
            <a:r>
              <a:rPr lang="en-US" b="1" dirty="0">
                <a:solidFill>
                  <a:srgbClr val="0070C0"/>
                </a:solidFill>
              </a:rPr>
              <a:t>newness of life</a:t>
            </a:r>
            <a:r>
              <a:rPr lang="en-US" dirty="0"/>
              <a:t>.”</a:t>
            </a:r>
          </a:p>
          <a:p>
            <a:pPr marL="0" indent="0" algn="ctr">
              <a:buNone/>
            </a:pPr>
            <a:r>
              <a:rPr lang="en-US" sz="2400" b="1" dirty="0">
                <a:solidFill>
                  <a:schemeClr val="bg1">
                    <a:lumMod val="50000"/>
                  </a:schemeClr>
                </a:solidFill>
              </a:rPr>
              <a:t>(Romans 6:4)</a:t>
            </a:r>
          </a:p>
          <a:p>
            <a:pPr marL="0" indent="0">
              <a:buNone/>
            </a:pPr>
            <a:endParaRPr lang="en-CA" dirty="0"/>
          </a:p>
          <a:p>
            <a:pPr marL="0" indent="0">
              <a:buNone/>
            </a:pPr>
            <a:endParaRPr lang="en-CA" dirty="0"/>
          </a:p>
        </p:txBody>
      </p:sp>
      <p:pic>
        <p:nvPicPr>
          <p:cNvPr id="4" name="Picture 2">
            <a:extLst>
              <a:ext uri="{FF2B5EF4-FFF2-40B4-BE49-F238E27FC236}">
                <a16:creationId xmlns:a16="http://schemas.microsoft.com/office/drawing/2014/main" id="{81E4F0DA-BB5B-DC0A-1191-FF405BB43E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3086100" y="3919471"/>
            <a:ext cx="2971800" cy="248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4ABFBD8-77F5-AFCB-14B0-C964F9E26D8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434" b="89308" l="9615" r="89744"/>
                    </a14:imgEffect>
                  </a14:imgLayer>
                </a14:imgProps>
              </a:ext>
              <a:ext uri="{28A0092B-C50C-407E-A947-70E740481C1C}">
                <a14:useLocalDpi xmlns:a14="http://schemas.microsoft.com/office/drawing/2010/main" val="0"/>
              </a:ext>
            </a:extLst>
          </a:blip>
          <a:srcRect/>
          <a:stretch>
            <a:fillRect/>
          </a:stretch>
        </p:blipFill>
        <p:spPr>
          <a:xfrm>
            <a:off x="-251016" y="-262968"/>
            <a:ext cx="2209800" cy="2197309"/>
          </a:xfrm>
          <a:prstGeom prst="rect">
            <a:avLst/>
          </a:prstGeom>
        </p:spPr>
      </p:pic>
    </p:spTree>
    <p:extLst>
      <p:ext uri="{BB962C8B-B14F-4D97-AF65-F5344CB8AC3E}">
        <p14:creationId xmlns:p14="http://schemas.microsoft.com/office/powerpoint/2010/main" val="4160937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DA597-DAF5-D2A1-9175-7188A5135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DFE2C-BC59-9C2F-F2A5-2DA560A45027}"/>
              </a:ext>
            </a:extLst>
          </p:cNvPr>
          <p:cNvSpPr>
            <a:spLocks noGrp="1"/>
          </p:cNvSpPr>
          <p:nvPr>
            <p:ph type="title"/>
          </p:nvPr>
        </p:nvSpPr>
        <p:spPr>
          <a:xfrm>
            <a:off x="457200" y="274638"/>
            <a:ext cx="8229600" cy="792162"/>
          </a:xfrm>
        </p:spPr>
        <p:txBody>
          <a:bodyPr>
            <a:normAutofit/>
          </a:bodyPr>
          <a:lstStyle/>
          <a:p>
            <a:r>
              <a:rPr lang="en-CA" dirty="0">
                <a:latin typeface="Brush Script MT" panose="03060802040406070304" pitchFamily="66" charset="0"/>
              </a:rPr>
              <a:t>From darkness to light</a:t>
            </a:r>
          </a:p>
        </p:txBody>
      </p:sp>
      <p:sp>
        <p:nvSpPr>
          <p:cNvPr id="3" name="Content Placeholder 2">
            <a:extLst>
              <a:ext uri="{FF2B5EF4-FFF2-40B4-BE49-F238E27FC236}">
                <a16:creationId xmlns:a16="http://schemas.microsoft.com/office/drawing/2014/main" id="{B0074216-1DDF-3AD9-0695-224197A27838}"/>
              </a:ext>
            </a:extLst>
          </p:cNvPr>
          <p:cNvSpPr>
            <a:spLocks noGrp="1"/>
          </p:cNvSpPr>
          <p:nvPr>
            <p:ph idx="1"/>
          </p:nvPr>
        </p:nvSpPr>
        <p:spPr>
          <a:xfrm>
            <a:off x="457200" y="1143000"/>
            <a:ext cx="8229600" cy="5257800"/>
          </a:xfrm>
        </p:spPr>
        <p:txBody>
          <a:bodyPr>
            <a:normAutofit/>
          </a:bodyPr>
          <a:lstStyle/>
          <a:p>
            <a:pPr marL="0" indent="0" algn="ctr">
              <a:buNone/>
            </a:pPr>
            <a:br>
              <a:rPr lang="en-CA" sz="900" dirty="0">
                <a:solidFill>
                  <a:schemeClr val="accent6">
                    <a:lumMod val="50000"/>
                  </a:schemeClr>
                </a:solidFill>
                <a:latin typeface="Brush Script MT" panose="03060802040406070304" pitchFamily="66" charset="0"/>
              </a:rPr>
            </a:br>
            <a:r>
              <a:rPr lang="en-CA" dirty="0">
                <a:solidFill>
                  <a:schemeClr val="accent6">
                    <a:lumMod val="50000"/>
                  </a:schemeClr>
                </a:solidFill>
                <a:latin typeface="Brush Script MT" panose="03060802040406070304" pitchFamily="66" charset="0"/>
              </a:rPr>
              <a:t>Reject evil – Renounce Satan</a:t>
            </a:r>
          </a:p>
          <a:p>
            <a:pPr marL="0" indent="0" algn="ctr">
              <a:buNone/>
            </a:pPr>
            <a:endParaRPr lang="en-CA" dirty="0"/>
          </a:p>
          <a:p>
            <a:pPr marL="0" indent="0" algn="ctr">
              <a:buNone/>
            </a:pPr>
            <a:endParaRPr lang="en-CA" dirty="0"/>
          </a:p>
          <a:p>
            <a:pPr marL="0" indent="0" algn="ctr">
              <a:buNone/>
            </a:pPr>
            <a:endParaRPr lang="en-CA" dirty="0"/>
          </a:p>
          <a:p>
            <a:pPr marL="0" indent="0" algn="ctr">
              <a:buNone/>
            </a:pPr>
            <a:endParaRPr lang="en-CA" sz="1200" dirty="0"/>
          </a:p>
          <a:p>
            <a:pPr marL="0" indent="0" algn="ctr">
              <a:buNone/>
            </a:pPr>
            <a:r>
              <a:rPr lang="en-CA" dirty="0">
                <a:solidFill>
                  <a:srgbClr val="0070C0"/>
                </a:solidFill>
                <a:latin typeface="Brush Script MT" panose="03060802040406070304" pitchFamily="66" charset="0"/>
              </a:rPr>
              <a:t>Accept </a:t>
            </a:r>
            <a:r>
              <a:rPr lang="en-CA" u="sng" dirty="0">
                <a:solidFill>
                  <a:srgbClr val="0070C0"/>
                </a:solidFill>
                <a:latin typeface="Brush Script MT" panose="03060802040406070304" pitchFamily="66" charset="0"/>
              </a:rPr>
              <a:t>new life</a:t>
            </a:r>
            <a:r>
              <a:rPr lang="en-CA" dirty="0">
                <a:solidFill>
                  <a:srgbClr val="0070C0"/>
                </a:solidFill>
                <a:latin typeface="Brush Script MT" panose="03060802040406070304" pitchFamily="66" charset="0"/>
              </a:rPr>
              <a:t> with God</a:t>
            </a:r>
          </a:p>
          <a:p>
            <a:pPr marL="0" indent="0">
              <a:buNone/>
            </a:pPr>
            <a:endParaRPr lang="en-CA" dirty="0"/>
          </a:p>
        </p:txBody>
      </p:sp>
      <p:pic>
        <p:nvPicPr>
          <p:cNvPr id="5" name="Picture 4">
            <a:extLst>
              <a:ext uri="{FF2B5EF4-FFF2-40B4-BE49-F238E27FC236}">
                <a16:creationId xmlns:a16="http://schemas.microsoft.com/office/drawing/2014/main" id="{5BA7D8FF-593A-BAA7-8462-E63F57312E7A}"/>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00139" y="1828800"/>
            <a:ext cx="6543723" cy="1924064"/>
          </a:xfrm>
          <a:prstGeom prst="rect">
            <a:avLst/>
          </a:prstGeom>
          <a:ln w="57150">
            <a:solidFill>
              <a:schemeClr val="accent6">
                <a:lumMod val="50000"/>
              </a:schemeClr>
            </a:solidFill>
          </a:ln>
        </p:spPr>
      </p:pic>
      <p:pic>
        <p:nvPicPr>
          <p:cNvPr id="11" name="Picture 10">
            <a:extLst>
              <a:ext uri="{FF2B5EF4-FFF2-40B4-BE49-F238E27FC236}">
                <a16:creationId xmlns:a16="http://schemas.microsoft.com/office/drawing/2014/main" id="{675CAB32-47AD-8726-E8AF-21299997E00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9189" y="4448160"/>
            <a:ext cx="6505623" cy="2028840"/>
          </a:xfrm>
          <a:prstGeom prst="rect">
            <a:avLst/>
          </a:prstGeom>
          <a:ln w="57150">
            <a:solidFill>
              <a:srgbClr val="0070C0"/>
            </a:solidFill>
          </a:ln>
        </p:spPr>
      </p:pic>
      <p:pic>
        <p:nvPicPr>
          <p:cNvPr id="4" name="Picture 2">
            <a:extLst>
              <a:ext uri="{FF2B5EF4-FFF2-40B4-BE49-F238E27FC236}">
                <a16:creationId xmlns:a16="http://schemas.microsoft.com/office/drawing/2014/main" id="{4E223AB7-F758-1235-2770-899386CB9A5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434" b="89308" l="9615" r="89744"/>
                    </a14:imgEffect>
                  </a14:imgLayer>
                </a14:imgProps>
              </a:ext>
              <a:ext uri="{28A0092B-C50C-407E-A947-70E740481C1C}">
                <a14:useLocalDpi xmlns:a14="http://schemas.microsoft.com/office/drawing/2010/main" val="0"/>
              </a:ext>
            </a:extLst>
          </a:blip>
          <a:srcRect/>
          <a:stretch>
            <a:fillRect/>
          </a:stretch>
        </p:blipFill>
        <p:spPr>
          <a:xfrm>
            <a:off x="-251016" y="-262968"/>
            <a:ext cx="2209800" cy="2197309"/>
          </a:xfrm>
          <a:prstGeom prst="rect">
            <a:avLst/>
          </a:prstGeom>
        </p:spPr>
      </p:pic>
    </p:spTree>
    <p:extLst>
      <p:ext uri="{BB962C8B-B14F-4D97-AF65-F5344CB8AC3E}">
        <p14:creationId xmlns:p14="http://schemas.microsoft.com/office/powerpoint/2010/main" val="1030190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4C7DA-4E6F-94AF-E14C-E9D4C81ADE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74" r="7800"/>
          <a:stretch>
            <a:fillRect/>
          </a:stretch>
        </p:blipFill>
        <p:spPr bwMode="auto">
          <a:xfrm>
            <a:off x="-54300" y="-7300"/>
            <a:ext cx="9217918" cy="701040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584E43-1730-EE38-BADA-CDF581901803}"/>
              </a:ext>
            </a:extLst>
          </p:cNvPr>
          <p:cNvSpPr txBox="1"/>
          <p:nvPr/>
        </p:nvSpPr>
        <p:spPr>
          <a:xfrm>
            <a:off x="152400" y="228600"/>
            <a:ext cx="41910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Confirmation</a:t>
            </a:r>
            <a:endParaRPr lang="en-CA" sz="7200" dirty="0">
              <a:solidFill>
                <a:srgbClr val="FFC000"/>
              </a:solidFill>
              <a:effectLst>
                <a:outerShdw blurRad="38100" dist="38100" dir="2700000" algn="tl">
                  <a:srgbClr val="000000">
                    <a:alpha val="43137"/>
                  </a:srgbClr>
                </a:outerShdw>
              </a:effectLst>
            </a:endParaRPr>
          </a:p>
        </p:txBody>
      </p:sp>
      <p:pic>
        <p:nvPicPr>
          <p:cNvPr id="6" name="Picture 2" descr="baby">
            <a:extLst>
              <a:ext uri="{FF2B5EF4-FFF2-40B4-BE49-F238E27FC236}">
                <a16:creationId xmlns:a16="http://schemas.microsoft.com/office/drawing/2014/main" id="{81A1010C-198F-EF4B-CB17-9A9B7214F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91000"/>
            <a:ext cx="2717839" cy="2681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541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6C30-2B09-F3AD-5867-4F53B5D6617C}"/>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1C086A0-AD81-1690-33CA-025F406D0496}"/>
              </a:ext>
            </a:extLst>
          </p:cNvPr>
          <p:cNvSpPr/>
          <p:nvPr/>
        </p:nvSpPr>
        <p:spPr>
          <a:xfrm>
            <a:off x="1231474" y="381000"/>
            <a:ext cx="2819400"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A7A9FA8-BE1F-E0B6-1D10-7C31AE7B559B}"/>
              </a:ext>
            </a:extLst>
          </p:cNvPr>
          <p:cNvSpPr>
            <a:spLocks noGrp="1"/>
          </p:cNvSpPr>
          <p:nvPr>
            <p:ph type="title"/>
          </p:nvPr>
        </p:nvSpPr>
        <p:spPr/>
        <p:txBody>
          <a:bodyPr/>
          <a:lstStyle/>
          <a:p>
            <a:pPr algn="l"/>
            <a:r>
              <a:rPr lang="en-CA" dirty="0">
                <a:effectLst>
                  <a:outerShdw blurRad="38100" dist="38100" dir="2700000" algn="tl">
                    <a:srgbClr val="000000">
                      <a:alpha val="43137"/>
                    </a:srgbClr>
                  </a:outerShdw>
                </a:effectLst>
                <a:latin typeface="Brush Script MT" panose="03060802040406070304" pitchFamily="66" charset="0"/>
              </a:rPr>
              <a:t>	</a:t>
            </a:r>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Confirmation</a:t>
            </a:r>
          </a:p>
        </p:txBody>
      </p:sp>
      <p:sp>
        <p:nvSpPr>
          <p:cNvPr id="3" name="Content Placeholder 2">
            <a:extLst>
              <a:ext uri="{FF2B5EF4-FFF2-40B4-BE49-F238E27FC236}">
                <a16:creationId xmlns:a16="http://schemas.microsoft.com/office/drawing/2014/main" id="{9D7F906F-428F-F9EF-BFF1-998D6AF85E26}"/>
              </a:ext>
            </a:extLst>
          </p:cNvPr>
          <p:cNvSpPr>
            <a:spLocks noGrp="1"/>
          </p:cNvSpPr>
          <p:nvPr>
            <p:ph idx="1"/>
          </p:nvPr>
        </p:nvSpPr>
        <p:spPr>
          <a:xfrm>
            <a:off x="457200" y="1600200"/>
            <a:ext cx="8229600" cy="4800600"/>
          </a:xfrm>
        </p:spPr>
        <p:txBody>
          <a:bodyPr>
            <a:normAutofit/>
          </a:bodyPr>
          <a:lstStyle/>
          <a:p>
            <a:r>
              <a:rPr lang="en-CA" sz="2400" b="1" cap="small" dirty="0">
                <a:solidFill>
                  <a:srgbClr val="0070C0"/>
                </a:solidFill>
              </a:rPr>
              <a:t>Dwelling of the Holy Spirit</a:t>
            </a:r>
          </a:p>
          <a:p>
            <a:r>
              <a:rPr lang="en-CA" sz="2400" dirty="0"/>
              <a:t>Confirmation also called Chrismation</a:t>
            </a:r>
          </a:p>
          <a:p>
            <a:pPr lvl="1"/>
            <a:r>
              <a:rPr lang="en-CA" sz="2000" dirty="0"/>
              <a:t>The body (along with spirit) dedicated to the Lord</a:t>
            </a:r>
          </a:p>
          <a:p>
            <a:pPr lvl="1"/>
            <a:r>
              <a:rPr lang="en-CA" sz="2000" dirty="0"/>
              <a:t>Holy Chrismation ‘Myron’ Oil anoints 36 crosses on entire body</a:t>
            </a:r>
          </a:p>
          <a:p>
            <a:r>
              <a:rPr lang="en-CA" sz="2400" dirty="0"/>
              <a:t>Coptic Church administers this immediately following Baptism</a:t>
            </a:r>
          </a:p>
          <a:p>
            <a:r>
              <a:rPr lang="en-CA" sz="2400" b="1" cap="small" dirty="0">
                <a:solidFill>
                  <a:schemeClr val="bg1">
                    <a:lumMod val="50000"/>
                  </a:schemeClr>
                </a:solidFill>
              </a:rPr>
              <a:t>Visible Sign: Holy Chrismation Oil</a:t>
            </a:r>
          </a:p>
        </p:txBody>
      </p:sp>
      <p:pic>
        <p:nvPicPr>
          <p:cNvPr id="7" name="Picture 2" descr="baby">
            <a:extLst>
              <a:ext uri="{FF2B5EF4-FFF2-40B4-BE49-F238E27FC236}">
                <a16:creationId xmlns:a16="http://schemas.microsoft.com/office/drawing/2014/main" id="{2C9F8617-CBC1-D247-C7C4-EEA9F1E2C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cred Anointing Oil in Bottle with Christian Cross Symbol ...">
            <a:extLst>
              <a:ext uri="{FF2B5EF4-FFF2-40B4-BE49-F238E27FC236}">
                <a16:creationId xmlns:a16="http://schemas.microsoft.com/office/drawing/2014/main" id="{C54DCB79-4EE3-60C6-D41C-EF3EC4DD7F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3657600"/>
            <a:ext cx="915458"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EEB30F-4660-B181-AC45-1C7A56E57BD0}"/>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7010400" y="36046"/>
            <a:ext cx="2069515" cy="1400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Burgundy Double-Faced Satin Ribbon - 25m | Gadsby">
            <a:extLst>
              <a:ext uri="{FF2B5EF4-FFF2-40B4-BE49-F238E27FC236}">
                <a16:creationId xmlns:a16="http://schemas.microsoft.com/office/drawing/2014/main" id="{34661606-1887-30E1-450C-9CF7598C4FF3}"/>
              </a:ext>
            </a:extLst>
          </p:cNvPr>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5485"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96885F00-5F10-4838-1B4A-5BBF1D64884E}"/>
              </a:ext>
            </a:extLst>
          </p:cNvPr>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9624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99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0934BD-1CC0-A296-D5DF-FDF56E2DFD22}"/>
              </a:ext>
            </a:extLst>
          </p:cNvPr>
          <p:cNvSpPr>
            <a:spLocks noGrp="1"/>
          </p:cNvSpPr>
          <p:nvPr>
            <p:ph idx="1"/>
          </p:nvPr>
        </p:nvSpPr>
        <p:spPr>
          <a:xfrm>
            <a:off x="457200" y="381000"/>
            <a:ext cx="8229600" cy="6172200"/>
          </a:xfrm>
        </p:spPr>
        <p:txBody>
          <a:bodyPr>
            <a:normAutofit fontScale="92500" lnSpcReduction="20000"/>
          </a:bodyPr>
          <a:lstStyle/>
          <a:p>
            <a:pPr marL="0" indent="0" algn="ctr">
              <a:buNone/>
            </a:pPr>
            <a:r>
              <a:rPr lang="en-US" dirty="0"/>
              <a:t>“I will give you a </a:t>
            </a:r>
            <a:r>
              <a:rPr lang="en-US" b="1" dirty="0"/>
              <a:t>new heart</a:t>
            </a:r>
            <a:br>
              <a:rPr lang="en-US" b="1" dirty="0"/>
            </a:br>
            <a:r>
              <a:rPr lang="en-US" dirty="0"/>
              <a:t>and put a </a:t>
            </a:r>
            <a:r>
              <a:rPr lang="en-US" b="1" dirty="0"/>
              <a:t>new spirit </a:t>
            </a:r>
            <a:r>
              <a:rPr lang="en-US" dirty="0"/>
              <a:t>within you;</a:t>
            </a:r>
          </a:p>
          <a:p>
            <a:pPr marL="0" indent="0" algn="ctr">
              <a:buNone/>
            </a:pPr>
            <a:r>
              <a:rPr lang="en-US" dirty="0"/>
              <a:t>I will take the </a:t>
            </a:r>
            <a:r>
              <a:rPr lang="en-US" b="1" dirty="0">
                <a:solidFill>
                  <a:schemeClr val="accent6">
                    <a:lumMod val="50000"/>
                  </a:schemeClr>
                </a:solidFill>
              </a:rPr>
              <a:t>heart of stone</a:t>
            </a:r>
            <a:br>
              <a:rPr lang="en-US" b="1" dirty="0">
                <a:solidFill>
                  <a:schemeClr val="accent6">
                    <a:lumMod val="50000"/>
                  </a:schemeClr>
                </a:solidFill>
              </a:rPr>
            </a:br>
            <a:r>
              <a:rPr lang="en-US" dirty="0"/>
              <a:t>out of your flesh and give you a </a:t>
            </a:r>
            <a:r>
              <a:rPr lang="en-US" b="1" dirty="0">
                <a:solidFill>
                  <a:srgbClr val="0070C0"/>
                </a:solidFill>
              </a:rPr>
              <a:t>heart of flesh</a:t>
            </a:r>
            <a:r>
              <a:rPr lang="en-US" dirty="0"/>
              <a:t>.”</a:t>
            </a:r>
          </a:p>
          <a:p>
            <a:pPr marL="0" indent="0" algn="ctr">
              <a:buNone/>
            </a:pPr>
            <a:r>
              <a:rPr lang="en-US" dirty="0"/>
              <a:t>(Ezekiel 36:26)</a:t>
            </a:r>
          </a:p>
          <a:p>
            <a:pPr marL="0" indent="0" algn="ctr">
              <a:buNone/>
            </a:pPr>
            <a:endParaRPr lang="en-US" dirty="0"/>
          </a:p>
          <a:p>
            <a:pPr marL="0" indent="0" algn="ctr">
              <a:buNone/>
            </a:pPr>
            <a:r>
              <a:rPr lang="en-US" sz="4000" dirty="0">
                <a:solidFill>
                  <a:schemeClr val="accent6">
                    <a:lumMod val="50000"/>
                  </a:schemeClr>
                </a:solidFill>
                <a:latin typeface="Brush Script MT" panose="03060802040406070304" pitchFamily="66" charset="0"/>
              </a:rPr>
              <a:t>Heart of stone </a:t>
            </a:r>
            <a:r>
              <a:rPr lang="en-US" sz="4000" dirty="0">
                <a:solidFill>
                  <a:schemeClr val="accent6">
                    <a:lumMod val="50000"/>
                  </a:schemeClr>
                </a:solidFill>
                <a:latin typeface="Brush Script MT" panose="03060802040406070304" pitchFamily="66" charset="0"/>
                <a:sym typeface="Wingdings" panose="05000000000000000000" pitchFamily="2" charset="2"/>
              </a:rPr>
              <a:t></a:t>
            </a:r>
            <a:r>
              <a:rPr lang="en-US" sz="4000" dirty="0">
                <a:solidFill>
                  <a:schemeClr val="accent6">
                    <a:lumMod val="50000"/>
                  </a:schemeClr>
                </a:solidFill>
                <a:latin typeface="Brush Script MT" panose="03060802040406070304" pitchFamily="66" charset="0"/>
              </a:rPr>
              <a:t> Death</a:t>
            </a:r>
          </a:p>
          <a:p>
            <a:pPr marL="0" indent="0" algn="ctr">
              <a:buNone/>
            </a:pPr>
            <a:br>
              <a:rPr lang="en-US" sz="4000" dirty="0">
                <a:latin typeface="Brush Script MT" panose="03060802040406070304" pitchFamily="66" charset="0"/>
              </a:rPr>
            </a:br>
            <a:r>
              <a:rPr lang="en-US" sz="4000" dirty="0">
                <a:solidFill>
                  <a:srgbClr val="0070C0"/>
                </a:solidFill>
                <a:latin typeface="Brush Script MT" panose="03060802040406070304" pitchFamily="66" charset="0"/>
              </a:rPr>
              <a:t>New heart of flesh </a:t>
            </a:r>
            <a:r>
              <a:rPr lang="en-US" sz="4000" dirty="0">
                <a:solidFill>
                  <a:srgbClr val="0070C0"/>
                </a:solidFill>
                <a:latin typeface="Brush Script MT" panose="03060802040406070304" pitchFamily="66" charset="0"/>
                <a:sym typeface="Wingdings" panose="05000000000000000000" pitchFamily="2" charset="2"/>
              </a:rPr>
              <a:t></a:t>
            </a:r>
            <a:r>
              <a:rPr lang="en-US" sz="4000" dirty="0">
                <a:solidFill>
                  <a:srgbClr val="0070C0"/>
                </a:solidFill>
                <a:latin typeface="Brush Script MT" panose="03060802040406070304" pitchFamily="66" charset="0"/>
              </a:rPr>
              <a:t> Risen Alive!</a:t>
            </a:r>
          </a:p>
          <a:p>
            <a:pPr marL="0" indent="0" algn="ctr">
              <a:buNone/>
            </a:pPr>
            <a:endParaRPr lang="en-US" sz="4000" dirty="0">
              <a:latin typeface="Brush Script MT" panose="03060802040406070304" pitchFamily="66" charset="0"/>
            </a:endParaRPr>
          </a:p>
          <a:p>
            <a:pPr marL="0" indent="0" algn="ctr">
              <a:buNone/>
            </a:pPr>
            <a:r>
              <a:rPr lang="en-US" sz="4000" u="sng" dirty="0">
                <a:latin typeface="Brush Script MT" panose="03060802040406070304" pitchFamily="66" charset="0"/>
              </a:rPr>
              <a:t>How, Lord, will you do this</a:t>
            </a:r>
            <a:r>
              <a:rPr lang="en-US" sz="4000" dirty="0">
                <a:latin typeface="Brush Script MT" panose="03060802040406070304" pitchFamily="66" charset="0"/>
              </a:rPr>
              <a:t>?</a:t>
            </a:r>
            <a:br>
              <a:rPr lang="en-US" sz="4000" dirty="0">
                <a:latin typeface="Brush Script MT" panose="03060802040406070304" pitchFamily="66" charset="0"/>
              </a:rPr>
            </a:br>
            <a:r>
              <a:rPr lang="en-US" sz="4000" dirty="0">
                <a:latin typeface="Brush Script MT" panose="03060802040406070304" pitchFamily="66" charset="0"/>
              </a:rPr>
              <a:t>Through Resurrection and the Sacraments!</a:t>
            </a:r>
            <a:endParaRPr lang="en-CA" sz="4000" dirty="0">
              <a:latin typeface="Brush Script MT" panose="03060802040406070304" pitchFamily="66" charset="0"/>
            </a:endParaRPr>
          </a:p>
        </p:txBody>
      </p:sp>
    </p:spTree>
    <p:extLst>
      <p:ext uri="{BB962C8B-B14F-4D97-AF65-F5344CB8AC3E}">
        <p14:creationId xmlns:p14="http://schemas.microsoft.com/office/powerpoint/2010/main" val="4230043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B2209-35E5-A322-30D7-FF2A53446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D0A99-DD58-BE2E-C9E5-1E0B004876A0}"/>
              </a:ext>
            </a:extLst>
          </p:cNvPr>
          <p:cNvSpPr>
            <a:spLocks noGrp="1"/>
          </p:cNvSpPr>
          <p:nvPr>
            <p:ph type="title"/>
          </p:nvPr>
        </p:nvSpPr>
        <p:spPr/>
        <p:txBody>
          <a:bodyPr/>
          <a:lstStyle/>
          <a:p>
            <a:r>
              <a:rPr lang="en-CA" dirty="0">
                <a:latin typeface="Brush Script MT" panose="03060802040406070304" pitchFamily="66" charset="0"/>
              </a:rPr>
              <a:t>Confirmation</a:t>
            </a:r>
          </a:p>
        </p:txBody>
      </p:sp>
      <p:sp>
        <p:nvSpPr>
          <p:cNvPr id="3" name="Content Placeholder 2">
            <a:extLst>
              <a:ext uri="{FF2B5EF4-FFF2-40B4-BE49-F238E27FC236}">
                <a16:creationId xmlns:a16="http://schemas.microsoft.com/office/drawing/2014/main" id="{2A6128E3-8253-2F49-E964-991344FE1E7C}"/>
              </a:ext>
            </a:extLst>
          </p:cNvPr>
          <p:cNvSpPr>
            <a:spLocks noGrp="1"/>
          </p:cNvSpPr>
          <p:nvPr>
            <p:ph idx="1"/>
          </p:nvPr>
        </p:nvSpPr>
        <p:spPr>
          <a:xfrm>
            <a:off x="457200" y="2133600"/>
            <a:ext cx="8229600" cy="2286000"/>
          </a:xfrm>
        </p:spPr>
        <p:txBody>
          <a:bodyPr>
            <a:normAutofit lnSpcReduction="10000"/>
          </a:bodyPr>
          <a:lstStyle/>
          <a:p>
            <a:pPr marL="0" indent="0" algn="ctr">
              <a:buNone/>
            </a:pPr>
            <a:r>
              <a:rPr lang="en-US" dirty="0"/>
              <a:t>“But this He spoke concerning the </a:t>
            </a:r>
            <a:r>
              <a:rPr lang="en-US" b="1" dirty="0">
                <a:solidFill>
                  <a:srgbClr val="0070C0"/>
                </a:solidFill>
              </a:rPr>
              <a:t>Spirit</a:t>
            </a:r>
            <a:br>
              <a:rPr lang="en-US" dirty="0"/>
            </a:br>
            <a:r>
              <a:rPr lang="en-US" dirty="0"/>
              <a:t>whom those believing in Him would receive;</a:t>
            </a:r>
            <a:br>
              <a:rPr lang="en-US" dirty="0"/>
            </a:br>
            <a:r>
              <a:rPr lang="en-US" dirty="0"/>
              <a:t>for the </a:t>
            </a:r>
            <a:r>
              <a:rPr lang="en-US" b="1" dirty="0">
                <a:solidFill>
                  <a:srgbClr val="0070C0"/>
                </a:solidFill>
              </a:rPr>
              <a:t>Holy Spirit </a:t>
            </a:r>
            <a:r>
              <a:rPr lang="en-US" dirty="0"/>
              <a:t>was not yet given,</a:t>
            </a:r>
            <a:br>
              <a:rPr lang="en-US" dirty="0"/>
            </a:br>
            <a:r>
              <a:rPr lang="en-US" dirty="0"/>
              <a:t>because Jesus was not yet glorified.”</a:t>
            </a:r>
          </a:p>
          <a:p>
            <a:pPr marL="0" indent="0" algn="ctr">
              <a:buNone/>
            </a:pPr>
            <a:r>
              <a:rPr lang="en-US" sz="2400" b="1" dirty="0">
                <a:solidFill>
                  <a:schemeClr val="bg1">
                    <a:lumMod val="50000"/>
                  </a:schemeClr>
                </a:solidFill>
              </a:rPr>
              <a:t>(Acts 7:39)</a:t>
            </a:r>
          </a:p>
          <a:p>
            <a:pPr marL="0" indent="0">
              <a:buNone/>
            </a:pPr>
            <a:endParaRPr lang="en-CA" dirty="0"/>
          </a:p>
          <a:p>
            <a:pPr marL="0" indent="0">
              <a:buNone/>
            </a:pPr>
            <a:endParaRPr lang="en-CA" dirty="0"/>
          </a:p>
        </p:txBody>
      </p:sp>
      <p:pic>
        <p:nvPicPr>
          <p:cNvPr id="5" name="Picture 2" descr="baby">
            <a:extLst>
              <a:ext uri="{FF2B5EF4-FFF2-40B4-BE49-F238E27FC236}">
                <a16:creationId xmlns:a16="http://schemas.microsoft.com/office/drawing/2014/main" id="{B42E1C9C-42A9-74B1-2F14-1614F7C9D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BDBF79-1D3E-2517-434F-C0F55D069ACE}"/>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7010400" y="36046"/>
            <a:ext cx="2069515" cy="1400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17A3D1D-E377-F360-B88F-C099CE99F4E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375" b="89375" l="10000" r="90000"/>
                    </a14:imgEffect>
                  </a14:imgLayer>
                </a14:imgProps>
              </a:ext>
              <a:ext uri="{28A0092B-C50C-407E-A947-70E740481C1C}">
                <a14:useLocalDpi xmlns:a14="http://schemas.microsoft.com/office/drawing/2010/main" val="0"/>
              </a:ext>
            </a:extLst>
          </a:blip>
          <a:srcRect/>
          <a:stretch>
            <a:fillRect/>
          </a:stretch>
        </p:blipFill>
        <p:spPr>
          <a:xfrm>
            <a:off x="-394440" y="-298824"/>
            <a:ext cx="2691046" cy="2466792"/>
          </a:xfrm>
          <a:prstGeom prst="rect">
            <a:avLst/>
          </a:prstGeom>
        </p:spPr>
      </p:pic>
    </p:spTree>
    <p:extLst>
      <p:ext uri="{BB962C8B-B14F-4D97-AF65-F5344CB8AC3E}">
        <p14:creationId xmlns:p14="http://schemas.microsoft.com/office/powerpoint/2010/main" val="2333455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2017-32F5-4484-F6DE-645BB62C6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7D940-1C0C-A8CD-C8F1-12C180336B0D}"/>
              </a:ext>
            </a:extLst>
          </p:cNvPr>
          <p:cNvSpPr>
            <a:spLocks noGrp="1"/>
          </p:cNvSpPr>
          <p:nvPr>
            <p:ph type="title"/>
          </p:nvPr>
        </p:nvSpPr>
        <p:spPr/>
        <p:txBody>
          <a:bodyPr>
            <a:normAutofit/>
          </a:bodyPr>
          <a:lstStyle/>
          <a:p>
            <a:r>
              <a:rPr lang="en-CA" dirty="0">
                <a:latin typeface="Brush Script MT" panose="03060802040406070304" pitchFamily="66" charset="0"/>
              </a:rPr>
              <a:t>The Paraclete</a:t>
            </a:r>
          </a:p>
        </p:txBody>
      </p:sp>
      <p:sp>
        <p:nvSpPr>
          <p:cNvPr id="3" name="Content Placeholder 2">
            <a:extLst>
              <a:ext uri="{FF2B5EF4-FFF2-40B4-BE49-F238E27FC236}">
                <a16:creationId xmlns:a16="http://schemas.microsoft.com/office/drawing/2014/main" id="{2006B989-69CC-7188-5475-D8159B3972D8}"/>
              </a:ext>
            </a:extLst>
          </p:cNvPr>
          <p:cNvSpPr>
            <a:spLocks noGrp="1"/>
          </p:cNvSpPr>
          <p:nvPr>
            <p:ph idx="1"/>
          </p:nvPr>
        </p:nvSpPr>
        <p:spPr>
          <a:xfrm>
            <a:off x="457200" y="2167968"/>
            <a:ext cx="8229600" cy="2213799"/>
          </a:xfrm>
        </p:spPr>
        <p:txBody>
          <a:bodyPr>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The Lord rose, ascended, and sent us the Paraclete.</a:t>
            </a:r>
            <a:endParaRPr kumimoji="0" lang="en-CA" sz="2800" b="1" i="1" u="none" strike="noStrike" kern="1200" cap="none" spc="0" normalizeH="0" baseline="0" noProof="0" dirty="0">
              <a:ln>
                <a:noFill/>
              </a:ln>
              <a:solidFill>
                <a:srgbClr val="0070C0"/>
              </a:solidFill>
              <a:effectLst/>
              <a:uLnTx/>
              <a:uFillTx/>
              <a:latin typeface="Arial Narrow" panose="020B0606020202030204" pitchFamily="34" charset="0"/>
              <a:ea typeface="+mn-ea"/>
              <a:cs typeface="+mn-cs"/>
            </a:endParaRPr>
          </a:p>
          <a:p>
            <a:pPr marL="0" indent="0" algn="ctr">
              <a:buNone/>
            </a:pPr>
            <a:r>
              <a:rPr lang="en-US" dirty="0"/>
              <a:t>“It is to your advantage that I go away; for if I do not go away, the </a:t>
            </a:r>
            <a:r>
              <a:rPr lang="en-US" b="1" dirty="0">
                <a:solidFill>
                  <a:srgbClr val="0070C0"/>
                </a:solidFill>
              </a:rPr>
              <a:t>Helper</a:t>
            </a:r>
            <a:r>
              <a:rPr lang="en-US" dirty="0"/>
              <a:t> will not come to you; but if I depart, I will send </a:t>
            </a:r>
            <a:r>
              <a:rPr lang="en-US" b="1" dirty="0">
                <a:solidFill>
                  <a:srgbClr val="0070C0"/>
                </a:solidFill>
              </a:rPr>
              <a:t>Him</a:t>
            </a:r>
            <a:r>
              <a:rPr lang="en-US" dirty="0"/>
              <a:t> to you.”</a:t>
            </a:r>
          </a:p>
          <a:p>
            <a:pPr marL="0" indent="0" algn="ctr">
              <a:buNone/>
            </a:pPr>
            <a:r>
              <a:rPr lang="en-US" sz="2400" b="1" dirty="0">
                <a:solidFill>
                  <a:schemeClr val="bg1">
                    <a:lumMod val="50000"/>
                  </a:schemeClr>
                </a:solidFill>
              </a:rPr>
              <a:t>(John 16:7)</a:t>
            </a:r>
            <a:endParaRPr lang="en-CA" dirty="0"/>
          </a:p>
          <a:p>
            <a:pPr marL="0" indent="0">
              <a:buNone/>
            </a:pPr>
            <a:endParaRPr lang="en-CA" dirty="0"/>
          </a:p>
        </p:txBody>
      </p:sp>
      <p:pic>
        <p:nvPicPr>
          <p:cNvPr id="5" name="Picture 2" descr="baby">
            <a:extLst>
              <a:ext uri="{FF2B5EF4-FFF2-40B4-BE49-F238E27FC236}">
                <a16:creationId xmlns:a16="http://schemas.microsoft.com/office/drawing/2014/main" id="{60A44C44-5308-0E64-056A-101CF2BD0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B09F0A-0E49-5F1E-12F0-9B590F786F8F}"/>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7010400" y="36046"/>
            <a:ext cx="2069515" cy="1400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F66EBE7-F245-A88A-3FB6-32209589EF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375" b="89375" l="10000" r="90000"/>
                    </a14:imgEffect>
                  </a14:imgLayer>
                </a14:imgProps>
              </a:ext>
              <a:ext uri="{28A0092B-C50C-407E-A947-70E740481C1C}">
                <a14:useLocalDpi xmlns:a14="http://schemas.microsoft.com/office/drawing/2010/main" val="0"/>
              </a:ext>
            </a:extLst>
          </a:blip>
          <a:srcRect/>
          <a:stretch>
            <a:fillRect/>
          </a:stretch>
        </p:blipFill>
        <p:spPr>
          <a:xfrm>
            <a:off x="-394440" y="-298824"/>
            <a:ext cx="2691046" cy="2466792"/>
          </a:xfrm>
          <a:prstGeom prst="rect">
            <a:avLst/>
          </a:prstGeom>
        </p:spPr>
      </p:pic>
    </p:spTree>
    <p:extLst>
      <p:ext uri="{BB962C8B-B14F-4D97-AF65-F5344CB8AC3E}">
        <p14:creationId xmlns:p14="http://schemas.microsoft.com/office/powerpoint/2010/main" val="2509058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0C16F-D167-6E81-D0E6-C511B6CFE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15E5A-5E67-6F37-6DCF-D457627304B0}"/>
              </a:ext>
            </a:extLst>
          </p:cNvPr>
          <p:cNvSpPr>
            <a:spLocks noGrp="1"/>
          </p:cNvSpPr>
          <p:nvPr>
            <p:ph type="title"/>
          </p:nvPr>
        </p:nvSpPr>
        <p:spPr/>
        <p:txBody>
          <a:bodyPr/>
          <a:lstStyle/>
          <a:p>
            <a:r>
              <a:rPr lang="en-CA" dirty="0">
                <a:latin typeface="Brush Script MT" panose="03060802040406070304" pitchFamily="66" charset="0"/>
              </a:rPr>
              <a:t>Confirmation</a:t>
            </a:r>
          </a:p>
        </p:txBody>
      </p:sp>
      <p:sp>
        <p:nvSpPr>
          <p:cNvPr id="3" name="Content Placeholder 2">
            <a:extLst>
              <a:ext uri="{FF2B5EF4-FFF2-40B4-BE49-F238E27FC236}">
                <a16:creationId xmlns:a16="http://schemas.microsoft.com/office/drawing/2014/main" id="{CDFC6F0E-1509-1727-D3F0-937A30733786}"/>
              </a:ext>
            </a:extLst>
          </p:cNvPr>
          <p:cNvSpPr>
            <a:spLocks noGrp="1"/>
          </p:cNvSpPr>
          <p:nvPr>
            <p:ph idx="1"/>
          </p:nvPr>
        </p:nvSpPr>
        <p:spPr>
          <a:xfrm>
            <a:off x="457200" y="1600200"/>
            <a:ext cx="8229600" cy="4800600"/>
          </a:xfrm>
        </p:spPr>
        <p:txBody>
          <a:bodyPr>
            <a:normAutofit/>
          </a:bodyPr>
          <a:lstStyle/>
          <a:p>
            <a:pPr marL="0" indent="0" algn="ctr">
              <a:buNone/>
            </a:pPr>
            <a:r>
              <a:rPr lang="en-US" dirty="0"/>
              <a:t>Confirmed with Holy Oil.</a:t>
            </a:r>
          </a:p>
          <a:p>
            <a:pPr marL="0" indent="0" algn="ctr">
              <a:buNone/>
            </a:pPr>
            <a:r>
              <a:rPr lang="en-US" sz="2400" b="1" dirty="0">
                <a:solidFill>
                  <a:schemeClr val="bg1">
                    <a:lumMod val="50000"/>
                  </a:schemeClr>
                </a:solidFill>
              </a:rPr>
              <a:t>36 Crosses sealing the entire body.</a:t>
            </a:r>
          </a:p>
          <a:p>
            <a:pPr marL="0" indent="0" algn="ctr">
              <a:buNone/>
            </a:pPr>
            <a:r>
              <a:rPr lang="en-US" dirty="0">
                <a:solidFill>
                  <a:srgbClr val="0070C0"/>
                </a:solidFill>
                <a:latin typeface="Brush Script MT" panose="03060802040406070304" pitchFamily="66" charset="0"/>
              </a:rPr>
              <a:t>The Cross of Christ leads to Resurrection.</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There is no Resurrection without the Cross,</a:t>
            </a:r>
            <a:b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b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and there is no Christian Cross without Resurrection.</a:t>
            </a:r>
          </a:p>
          <a:p>
            <a:pPr marL="0" indent="0">
              <a:buNone/>
            </a:pPr>
            <a:endParaRPr lang="en-CA" dirty="0"/>
          </a:p>
        </p:txBody>
      </p:sp>
      <p:pic>
        <p:nvPicPr>
          <p:cNvPr id="7" name="Picture 2" descr="baby">
            <a:extLst>
              <a:ext uri="{FF2B5EF4-FFF2-40B4-BE49-F238E27FC236}">
                <a16:creationId xmlns:a16="http://schemas.microsoft.com/office/drawing/2014/main" id="{59D2A930-F820-D75E-C27A-652F41E86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B3BAA7F-24BC-04DB-4D6F-5913D6865EE8}"/>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7010400" y="36046"/>
            <a:ext cx="2069515" cy="1400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DD3F387-4CB8-4FF9-A677-EBDAD6F7A37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375" b="89375" l="10000" r="90000"/>
                    </a14:imgEffect>
                  </a14:imgLayer>
                </a14:imgProps>
              </a:ext>
              <a:ext uri="{28A0092B-C50C-407E-A947-70E740481C1C}">
                <a14:useLocalDpi xmlns:a14="http://schemas.microsoft.com/office/drawing/2010/main" val="0"/>
              </a:ext>
            </a:extLst>
          </a:blip>
          <a:srcRect/>
          <a:stretch>
            <a:fillRect/>
          </a:stretch>
        </p:blipFill>
        <p:spPr>
          <a:xfrm>
            <a:off x="-394440" y="-298824"/>
            <a:ext cx="2691046" cy="2466792"/>
          </a:xfrm>
          <a:prstGeom prst="rect">
            <a:avLst/>
          </a:prstGeom>
        </p:spPr>
      </p:pic>
    </p:spTree>
    <p:extLst>
      <p:ext uri="{BB962C8B-B14F-4D97-AF65-F5344CB8AC3E}">
        <p14:creationId xmlns:p14="http://schemas.microsoft.com/office/powerpoint/2010/main" val="4219175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5BB8D-1BB7-6626-CE99-08C7E1491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85927-9DD2-7721-52B2-AB8242D64108}"/>
              </a:ext>
            </a:extLst>
          </p:cNvPr>
          <p:cNvSpPr>
            <a:spLocks noGrp="1"/>
          </p:cNvSpPr>
          <p:nvPr>
            <p:ph type="title"/>
          </p:nvPr>
        </p:nvSpPr>
        <p:spPr/>
        <p:txBody>
          <a:bodyPr/>
          <a:lstStyle/>
          <a:p>
            <a:r>
              <a:rPr lang="en-CA" dirty="0">
                <a:latin typeface="Brush Script MT" panose="03060802040406070304" pitchFamily="66" charset="0"/>
              </a:rPr>
              <a:t>Confirmation</a:t>
            </a:r>
          </a:p>
        </p:txBody>
      </p:sp>
      <p:sp>
        <p:nvSpPr>
          <p:cNvPr id="3" name="Content Placeholder 2">
            <a:extLst>
              <a:ext uri="{FF2B5EF4-FFF2-40B4-BE49-F238E27FC236}">
                <a16:creationId xmlns:a16="http://schemas.microsoft.com/office/drawing/2014/main" id="{A5F26709-607B-6A46-D89D-C28815B28D8F}"/>
              </a:ext>
            </a:extLst>
          </p:cNvPr>
          <p:cNvSpPr>
            <a:spLocks noGrp="1"/>
          </p:cNvSpPr>
          <p:nvPr>
            <p:ph idx="1"/>
          </p:nvPr>
        </p:nvSpPr>
        <p:spPr>
          <a:xfrm>
            <a:off x="457200" y="1600200"/>
            <a:ext cx="8229600" cy="4800600"/>
          </a:xfrm>
        </p:spPr>
        <p:txBody>
          <a:bodyPr>
            <a:normAutofit/>
          </a:bodyPr>
          <a:lstStyle/>
          <a:p>
            <a:pPr marL="0" indent="0" algn="ctr">
              <a:buNone/>
            </a:pPr>
            <a:r>
              <a:rPr lang="en-US" dirty="0"/>
              <a:t>“that I may know Him</a:t>
            </a:r>
            <a:br>
              <a:rPr lang="en-US" dirty="0"/>
            </a:br>
            <a:r>
              <a:rPr lang="en-US" dirty="0"/>
              <a:t>and the power of </a:t>
            </a:r>
            <a:r>
              <a:rPr lang="en-US" b="1" dirty="0"/>
              <a:t>His resurrection</a:t>
            </a:r>
            <a:r>
              <a:rPr lang="en-US" dirty="0"/>
              <a:t>,</a:t>
            </a:r>
            <a:br>
              <a:rPr lang="en-US" dirty="0"/>
            </a:br>
            <a:r>
              <a:rPr lang="en-US" dirty="0"/>
              <a:t>and the fellowship of </a:t>
            </a:r>
            <a:r>
              <a:rPr lang="en-US" b="1" dirty="0"/>
              <a:t>His sufferings</a:t>
            </a:r>
            <a:r>
              <a:rPr lang="en-US" dirty="0"/>
              <a:t>,</a:t>
            </a:r>
            <a:br>
              <a:rPr lang="en-US" dirty="0"/>
            </a:br>
            <a:r>
              <a:rPr lang="en-US" dirty="0"/>
              <a:t>being conformed to His death.”</a:t>
            </a:r>
          </a:p>
          <a:p>
            <a:pPr marL="0" indent="0" algn="ctr">
              <a:buNone/>
            </a:pPr>
            <a:r>
              <a:rPr lang="en-US" sz="2400" b="1" dirty="0">
                <a:solidFill>
                  <a:schemeClr val="bg1">
                    <a:lumMod val="50000"/>
                  </a:schemeClr>
                </a:solidFill>
              </a:rPr>
              <a:t>(Philippians 3:10)</a:t>
            </a:r>
          </a:p>
          <a:p>
            <a:pPr marL="0" indent="0">
              <a:buNone/>
            </a:pPr>
            <a:endParaRPr lang="en-CA" dirty="0"/>
          </a:p>
          <a:p>
            <a:pPr marL="0" indent="0">
              <a:buNone/>
            </a:pPr>
            <a:endParaRPr lang="en-CA" dirty="0"/>
          </a:p>
        </p:txBody>
      </p:sp>
      <p:pic>
        <p:nvPicPr>
          <p:cNvPr id="5" name="Picture 2" descr="baby">
            <a:extLst>
              <a:ext uri="{FF2B5EF4-FFF2-40B4-BE49-F238E27FC236}">
                <a16:creationId xmlns:a16="http://schemas.microsoft.com/office/drawing/2014/main" id="{D660659A-8C91-3C4A-38FF-B58DC7ADC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A3FD00F-A116-3FE0-D449-E0F8A0EA5563}"/>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7010400" y="36046"/>
            <a:ext cx="2069515" cy="1400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6A581AB-4819-D74D-78E2-8BEB96B865A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375" b="89375" l="10000" r="90000"/>
                    </a14:imgEffect>
                  </a14:imgLayer>
                </a14:imgProps>
              </a:ext>
              <a:ext uri="{28A0092B-C50C-407E-A947-70E740481C1C}">
                <a14:useLocalDpi xmlns:a14="http://schemas.microsoft.com/office/drawing/2010/main" val="0"/>
              </a:ext>
            </a:extLst>
          </a:blip>
          <a:srcRect/>
          <a:stretch>
            <a:fillRect/>
          </a:stretch>
        </p:blipFill>
        <p:spPr>
          <a:xfrm>
            <a:off x="-394440" y="-298824"/>
            <a:ext cx="2691046" cy="2466792"/>
          </a:xfrm>
          <a:prstGeom prst="rect">
            <a:avLst/>
          </a:prstGeom>
        </p:spPr>
      </p:pic>
    </p:spTree>
    <p:extLst>
      <p:ext uri="{BB962C8B-B14F-4D97-AF65-F5344CB8AC3E}">
        <p14:creationId xmlns:p14="http://schemas.microsoft.com/office/powerpoint/2010/main" val="348339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a:extLst>
              <a:ext uri="{FF2B5EF4-FFF2-40B4-BE49-F238E27FC236}">
                <a16:creationId xmlns:a16="http://schemas.microsoft.com/office/drawing/2014/main" id="{4EE06FE3-8F24-4817-2362-551EBC4B6FC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401" y="-121715"/>
            <a:ext cx="9532571" cy="708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D5B92D-E547-EA78-32F5-BD0A0C33D7E7}"/>
              </a:ext>
            </a:extLst>
          </p:cNvPr>
          <p:cNvSpPr txBox="1"/>
          <p:nvPr/>
        </p:nvSpPr>
        <p:spPr>
          <a:xfrm>
            <a:off x="5410200" y="2590800"/>
            <a:ext cx="35814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Confession</a:t>
            </a:r>
            <a:endParaRPr lang="en-CA" sz="72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664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826DC-A7E5-F77A-5717-BE2FC3DB98F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5DC5A9-F1B0-1682-DCF0-B68447DAE747}"/>
              </a:ext>
            </a:extLst>
          </p:cNvPr>
          <p:cNvSpPr/>
          <p:nvPr/>
        </p:nvSpPr>
        <p:spPr>
          <a:xfrm>
            <a:off x="1207949" y="381000"/>
            <a:ext cx="2438400"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CFBC2B82-E045-1BC0-1503-EC7356C0B01A}"/>
              </a:ext>
            </a:extLst>
          </p:cNvPr>
          <p:cNvSpPr>
            <a:spLocks noGrp="1"/>
          </p:cNvSpPr>
          <p:nvPr>
            <p:ph type="title"/>
          </p:nvPr>
        </p:nvSpPr>
        <p:spPr/>
        <p:txBody>
          <a:bodyPr/>
          <a:lstStyle/>
          <a:p>
            <a:pPr algn="l"/>
            <a:r>
              <a:rPr lang="en-CA" dirty="0">
                <a:effectLst>
                  <a:outerShdw blurRad="38100" dist="38100" dir="2700000" algn="tl">
                    <a:srgbClr val="000000">
                      <a:alpha val="43137"/>
                    </a:srgbClr>
                  </a:outerShdw>
                </a:effectLst>
                <a:latin typeface="Brush Script MT" panose="03060802040406070304" pitchFamily="66" charset="0"/>
              </a:rPr>
              <a:t>	</a:t>
            </a:r>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Confession</a:t>
            </a:r>
          </a:p>
        </p:txBody>
      </p:sp>
      <p:sp>
        <p:nvSpPr>
          <p:cNvPr id="3" name="Content Placeholder 2">
            <a:extLst>
              <a:ext uri="{FF2B5EF4-FFF2-40B4-BE49-F238E27FC236}">
                <a16:creationId xmlns:a16="http://schemas.microsoft.com/office/drawing/2014/main" id="{995CA2E1-7BF8-DD31-C414-93AD3CD26920}"/>
              </a:ext>
            </a:extLst>
          </p:cNvPr>
          <p:cNvSpPr>
            <a:spLocks noGrp="1"/>
          </p:cNvSpPr>
          <p:nvPr>
            <p:ph idx="1"/>
          </p:nvPr>
        </p:nvSpPr>
        <p:spPr>
          <a:xfrm>
            <a:off x="457200" y="1417638"/>
            <a:ext cx="8229600" cy="4983162"/>
          </a:xfrm>
        </p:spPr>
        <p:txBody>
          <a:bodyPr>
            <a:normAutofit/>
          </a:bodyPr>
          <a:lstStyle/>
          <a:p>
            <a:r>
              <a:rPr lang="en-CA" sz="2400" b="1" cap="small" dirty="0">
                <a:solidFill>
                  <a:srgbClr val="0070C0"/>
                </a:solidFill>
              </a:rPr>
              <a:t>Gift of Forgiveness</a:t>
            </a:r>
          </a:p>
          <a:p>
            <a:r>
              <a:rPr lang="en-US" sz="2400" i="1" dirty="0"/>
              <a:t>Goes hand-in-hand with Repentance</a:t>
            </a:r>
          </a:p>
          <a:p>
            <a:pPr lvl="1"/>
            <a:r>
              <a:rPr lang="en-US" sz="2000" b="1" dirty="0">
                <a:solidFill>
                  <a:schemeClr val="accent6">
                    <a:lumMod val="50000"/>
                  </a:schemeClr>
                </a:solidFill>
              </a:rPr>
              <a:t>Stop doing bad (harmful) things</a:t>
            </a:r>
          </a:p>
          <a:p>
            <a:pPr lvl="1"/>
            <a:r>
              <a:rPr lang="en-US" sz="2000" b="1" dirty="0">
                <a:solidFill>
                  <a:srgbClr val="0070C0"/>
                </a:solidFill>
              </a:rPr>
              <a:t>Increase doing good (useful) things</a:t>
            </a:r>
          </a:p>
          <a:p>
            <a:pPr lvl="1"/>
            <a:r>
              <a:rPr lang="en-US" sz="2000" b="1" dirty="0"/>
              <a:t>Forgiveness through the price paid by the Lord</a:t>
            </a:r>
          </a:p>
          <a:p>
            <a:r>
              <a:rPr lang="en-US" sz="2400" dirty="0"/>
              <a:t>Practiced regularly (remember to confess every 1-2 months)</a:t>
            </a:r>
          </a:p>
          <a:p>
            <a:r>
              <a:rPr lang="en-US" sz="2400" dirty="0"/>
              <a:t>Important to receive this</a:t>
            </a:r>
            <a:br>
              <a:rPr lang="en-US" sz="2400" dirty="0"/>
            </a:br>
            <a:r>
              <a:rPr lang="en-US" sz="2400" dirty="0"/>
              <a:t>absolution prior to communion</a:t>
            </a:r>
          </a:p>
          <a:p>
            <a:r>
              <a:rPr lang="en-US" sz="2400" dirty="0"/>
              <a:t>A general absolution is prayed at</a:t>
            </a:r>
            <a:br>
              <a:rPr lang="en-US" sz="2400" dirty="0"/>
            </a:br>
            <a:r>
              <a:rPr lang="en-US" sz="2400" dirty="0"/>
              <a:t>the beginning of the Liturgy, for</a:t>
            </a:r>
            <a:br>
              <a:rPr lang="en-US" sz="2400" dirty="0"/>
            </a:br>
            <a:r>
              <a:rPr lang="en-US" sz="2400" dirty="0"/>
              <a:t>sins that have yet to be confessed</a:t>
            </a:r>
          </a:p>
          <a:p>
            <a:r>
              <a:rPr lang="en-US" sz="2400" b="1" cap="small" dirty="0">
                <a:solidFill>
                  <a:schemeClr val="bg1">
                    <a:lumMod val="50000"/>
                  </a:schemeClr>
                </a:solidFill>
              </a:rPr>
              <a:t>Visible Sign: Laying of hands of the Priest to give Absolution</a:t>
            </a:r>
          </a:p>
          <a:p>
            <a:pPr marL="0" indent="0">
              <a:buNone/>
            </a:pPr>
            <a:endParaRPr lang="en-CA" sz="2400" dirty="0"/>
          </a:p>
        </p:txBody>
      </p:sp>
      <p:pic>
        <p:nvPicPr>
          <p:cNvPr id="5122" name="Picture 2" descr="The symbol of the priest raising his hand is used during the Rite of  Reconciliation. The Priest offers the Prayer of Absolution, the blessing  that removes the person's sins, and extends his">
            <a:extLst>
              <a:ext uri="{FF2B5EF4-FFF2-40B4-BE49-F238E27FC236}">
                <a16:creationId xmlns:a16="http://schemas.microsoft.com/office/drawing/2014/main" id="{09DD29D9-E8B3-04D7-AC91-9ACE20333DF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81800" y="4953000"/>
            <a:ext cx="1358625" cy="938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lated image">
            <a:extLst>
              <a:ext uri="{FF2B5EF4-FFF2-40B4-BE49-F238E27FC236}">
                <a16:creationId xmlns:a16="http://schemas.microsoft.com/office/drawing/2014/main" id="{BDD7A831-5382-6CBB-8EA9-795EF18F54E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Burgundy Double-Faced Satin Ribbon - 25m | Gadsby">
            <a:extLst>
              <a:ext uri="{FF2B5EF4-FFF2-40B4-BE49-F238E27FC236}">
                <a16:creationId xmlns:a16="http://schemas.microsoft.com/office/drawing/2014/main" id="{11210365-0EEE-0168-6DDA-2DFA2535FD99}"/>
              </a:ext>
            </a:extLst>
          </p:cNvPr>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49"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6049AD93-8910-F147-5870-2ACAA083A11E}"/>
              </a:ext>
            </a:extLst>
          </p:cNvPr>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570149" y="492999"/>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9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D64F5-A265-109F-612F-9EFAF9D35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74486-8C1F-BB14-E8A8-022CA66B2203}"/>
              </a:ext>
            </a:extLst>
          </p:cNvPr>
          <p:cNvSpPr>
            <a:spLocks noGrp="1"/>
          </p:cNvSpPr>
          <p:nvPr>
            <p:ph type="title"/>
          </p:nvPr>
        </p:nvSpPr>
        <p:spPr/>
        <p:txBody>
          <a:bodyPr>
            <a:normAutofit/>
          </a:bodyPr>
          <a:lstStyle/>
          <a:p>
            <a:r>
              <a:rPr lang="en-CA" dirty="0">
                <a:latin typeface="Brush Script MT" panose="03060802040406070304" pitchFamily="66" charset="0"/>
              </a:rPr>
              <a:t>Risen!</a:t>
            </a:r>
          </a:p>
        </p:txBody>
      </p:sp>
      <p:sp>
        <p:nvSpPr>
          <p:cNvPr id="3" name="Content Placeholder 2">
            <a:extLst>
              <a:ext uri="{FF2B5EF4-FFF2-40B4-BE49-F238E27FC236}">
                <a16:creationId xmlns:a16="http://schemas.microsoft.com/office/drawing/2014/main" id="{757C5047-C3AA-5BBD-6C58-48D727A69CD7}"/>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indent="0" algn="ctr">
              <a:buNone/>
            </a:pPr>
            <a:r>
              <a:rPr lang="en-US" sz="3600" u="sng" dirty="0">
                <a:latin typeface="Brush Script MT" panose="03060802040406070304" pitchFamily="66" charset="0"/>
              </a:rPr>
              <a:t>Repentance and Confession</a:t>
            </a:r>
            <a:br>
              <a:rPr lang="en-US" sz="3600" dirty="0">
                <a:latin typeface="Brush Script MT" panose="03060802040406070304" pitchFamily="66" charset="0"/>
              </a:rPr>
            </a:br>
            <a:r>
              <a:rPr lang="en-US" sz="3600" dirty="0">
                <a:latin typeface="Brush Script MT" panose="03060802040406070304" pitchFamily="66" charset="0"/>
              </a:rPr>
              <a:t>from </a:t>
            </a:r>
            <a:r>
              <a:rPr lang="en-US" sz="3600" dirty="0">
                <a:solidFill>
                  <a:schemeClr val="accent6">
                    <a:lumMod val="50000"/>
                  </a:schemeClr>
                </a:solidFill>
                <a:latin typeface="Brush Script MT" panose="03060802040406070304" pitchFamily="66" charset="0"/>
              </a:rPr>
              <a:t>death of sin </a:t>
            </a:r>
            <a:r>
              <a:rPr lang="en-US" sz="3600" dirty="0">
                <a:latin typeface="Brush Script MT" panose="03060802040406070304" pitchFamily="66" charset="0"/>
              </a:rPr>
              <a:t>to a </a:t>
            </a:r>
            <a:r>
              <a:rPr lang="en-US" sz="3600" dirty="0">
                <a:solidFill>
                  <a:srgbClr val="0070C0"/>
                </a:solidFill>
                <a:latin typeface="Brush Script MT" panose="03060802040406070304" pitchFamily="66" charset="0"/>
              </a:rPr>
              <a:t>risen life </a:t>
            </a:r>
            <a:r>
              <a:rPr lang="en-US" sz="3600" dirty="0">
                <a:latin typeface="Brush Script MT" panose="03060802040406070304" pitchFamily="66" charset="0"/>
              </a:rPr>
              <a:t>leading to </a:t>
            </a:r>
            <a:r>
              <a:rPr lang="en-US" sz="3600" dirty="0">
                <a:solidFill>
                  <a:srgbClr val="0070C0"/>
                </a:solidFill>
                <a:latin typeface="Brush Script MT" panose="03060802040406070304" pitchFamily="66" charset="0"/>
              </a:rPr>
              <a:t>eternal life</a:t>
            </a:r>
          </a:p>
          <a:p>
            <a:pPr marL="0" indent="0">
              <a:buNone/>
            </a:pPr>
            <a:endParaRPr lang="en-US" sz="2400" dirty="0"/>
          </a:p>
          <a:p>
            <a:pPr marL="0" lvl="0" indent="0" algn="ctr">
              <a:buNone/>
              <a:defRPr/>
            </a:pPr>
            <a:r>
              <a:rPr lang="en-US" dirty="0">
                <a:solidFill>
                  <a:prstClr val="black"/>
                </a:solidFill>
              </a:rPr>
              <a:t>“For the wages of </a:t>
            </a:r>
            <a:r>
              <a:rPr lang="en-US" b="1" dirty="0">
                <a:solidFill>
                  <a:schemeClr val="accent6">
                    <a:lumMod val="50000"/>
                  </a:schemeClr>
                </a:solidFill>
              </a:rPr>
              <a:t>sin</a:t>
            </a:r>
            <a:r>
              <a:rPr lang="en-US" dirty="0">
                <a:solidFill>
                  <a:prstClr val="black"/>
                </a:solidFill>
              </a:rPr>
              <a:t> is </a:t>
            </a:r>
            <a:r>
              <a:rPr lang="en-US" b="1" dirty="0">
                <a:solidFill>
                  <a:schemeClr val="accent6">
                    <a:lumMod val="50000"/>
                  </a:schemeClr>
                </a:solidFill>
              </a:rPr>
              <a:t>death</a:t>
            </a:r>
            <a:r>
              <a:rPr lang="en-US" dirty="0">
                <a:solidFill>
                  <a:prstClr val="black"/>
                </a:solidFill>
              </a:rPr>
              <a:t>, but the gift of God is </a:t>
            </a:r>
            <a:r>
              <a:rPr lang="en-US" b="1" dirty="0">
                <a:solidFill>
                  <a:srgbClr val="0070C0"/>
                </a:solidFill>
              </a:rPr>
              <a:t>eternal life </a:t>
            </a:r>
            <a:r>
              <a:rPr lang="en-US" dirty="0">
                <a:solidFill>
                  <a:prstClr val="black"/>
                </a:solidFill>
              </a:rPr>
              <a:t>in Christ Jesus our Lord.</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(Romans 6:22)</a:t>
            </a:r>
          </a:p>
          <a:p>
            <a:pPr marL="0" indent="0">
              <a:buNone/>
            </a:pPr>
            <a:endParaRPr lang="en-US" sz="2400" dirty="0"/>
          </a:p>
          <a:p>
            <a:pPr marL="0" indent="0">
              <a:buNone/>
            </a:pPr>
            <a:endParaRPr lang="en-US" sz="2400" dirty="0"/>
          </a:p>
          <a:p>
            <a:pPr marL="0" indent="0">
              <a:buNone/>
            </a:pPr>
            <a:endParaRPr lang="en-CA" sz="2400" dirty="0"/>
          </a:p>
        </p:txBody>
      </p:sp>
      <p:pic>
        <p:nvPicPr>
          <p:cNvPr id="4" name="Picture 3" descr="Related image">
            <a:extLst>
              <a:ext uri="{FF2B5EF4-FFF2-40B4-BE49-F238E27FC236}">
                <a16:creationId xmlns:a16="http://schemas.microsoft.com/office/drawing/2014/main" id="{D8140696-DDF4-90F0-AAFB-9CEBFA0FBB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F070B53-D993-CD0A-74B9-79B3BD8E615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95" b="89655" l="9615" r="89744"/>
                    </a14:imgEffect>
                  </a14:imgLayer>
                </a14:imgProps>
              </a:ext>
              <a:ext uri="{28A0092B-C50C-407E-A947-70E740481C1C}">
                <a14:useLocalDpi xmlns:a14="http://schemas.microsoft.com/office/drawing/2010/main" val="0"/>
              </a:ext>
            </a:extLst>
          </a:blip>
          <a:srcRect/>
          <a:stretch>
            <a:fillRect/>
          </a:stretch>
        </p:blipFill>
        <p:spPr>
          <a:xfrm>
            <a:off x="-312264" y="-270432"/>
            <a:ext cx="2486208" cy="2712228"/>
          </a:xfrm>
          <a:prstGeom prst="ellipse">
            <a:avLst/>
          </a:prstGeom>
        </p:spPr>
      </p:pic>
    </p:spTree>
    <p:extLst>
      <p:ext uri="{BB962C8B-B14F-4D97-AF65-F5344CB8AC3E}">
        <p14:creationId xmlns:p14="http://schemas.microsoft.com/office/powerpoint/2010/main" val="1588599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3F37-1066-D36C-3E44-15795241E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82BF7-73A7-DB61-35D0-CE7BA714D6E9}"/>
              </a:ext>
            </a:extLst>
          </p:cNvPr>
          <p:cNvSpPr>
            <a:spLocks noGrp="1"/>
          </p:cNvSpPr>
          <p:nvPr>
            <p:ph type="title"/>
          </p:nvPr>
        </p:nvSpPr>
        <p:spPr/>
        <p:txBody>
          <a:bodyPr>
            <a:normAutofit/>
          </a:bodyPr>
          <a:lstStyle/>
          <a:p>
            <a:r>
              <a:rPr lang="en-CA" dirty="0">
                <a:latin typeface="Brush Script MT" panose="03060802040406070304" pitchFamily="66" charset="0"/>
              </a:rPr>
              <a:t>Forgiven!</a:t>
            </a:r>
          </a:p>
        </p:txBody>
      </p:sp>
      <p:sp>
        <p:nvSpPr>
          <p:cNvPr id="3" name="Content Placeholder 2">
            <a:extLst>
              <a:ext uri="{FF2B5EF4-FFF2-40B4-BE49-F238E27FC236}">
                <a16:creationId xmlns:a16="http://schemas.microsoft.com/office/drawing/2014/main" id="{849D049A-84E4-98EE-6E47-CF1D1840707D}"/>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lvl="0" indent="0" algn="ctr">
              <a:buNone/>
              <a:defRPr/>
            </a:pPr>
            <a:r>
              <a:rPr lang="en-US" dirty="0">
                <a:solidFill>
                  <a:prstClr val="black"/>
                </a:solidFill>
              </a:rPr>
              <a:t>“If we say that we have no sin,</a:t>
            </a:r>
            <a:br>
              <a:rPr lang="en-US" dirty="0">
                <a:solidFill>
                  <a:prstClr val="black"/>
                </a:solidFill>
              </a:rPr>
            </a:br>
            <a:r>
              <a:rPr lang="en-US" dirty="0">
                <a:solidFill>
                  <a:prstClr val="black"/>
                </a:solidFill>
              </a:rPr>
              <a:t>we deceive ourselves,</a:t>
            </a:r>
            <a:br>
              <a:rPr lang="en-US" dirty="0">
                <a:solidFill>
                  <a:prstClr val="black"/>
                </a:solidFill>
              </a:rPr>
            </a:br>
            <a:r>
              <a:rPr lang="en-US" dirty="0">
                <a:solidFill>
                  <a:prstClr val="black"/>
                </a:solidFill>
              </a:rPr>
              <a:t>and the truth is not in us.</a:t>
            </a:r>
            <a:br>
              <a:rPr lang="en-US" dirty="0">
                <a:solidFill>
                  <a:prstClr val="black"/>
                </a:solidFill>
              </a:rPr>
            </a:br>
            <a:r>
              <a:rPr lang="en-US" b="1" u="sng" dirty="0">
                <a:solidFill>
                  <a:srgbClr val="0070C0"/>
                </a:solidFill>
              </a:rPr>
              <a:t>If we confess our sins</a:t>
            </a:r>
            <a:r>
              <a:rPr lang="en-US" dirty="0">
                <a:solidFill>
                  <a:prstClr val="black"/>
                </a:solidFill>
              </a:rPr>
              <a:t>,</a:t>
            </a:r>
            <a:br>
              <a:rPr lang="en-US" dirty="0">
                <a:solidFill>
                  <a:prstClr val="black"/>
                </a:solidFill>
              </a:rPr>
            </a:br>
            <a:r>
              <a:rPr lang="en-US" dirty="0">
                <a:solidFill>
                  <a:prstClr val="black"/>
                </a:solidFill>
              </a:rPr>
              <a:t>He is faithful and just to </a:t>
            </a:r>
            <a:r>
              <a:rPr lang="en-US" b="1" dirty="0">
                <a:solidFill>
                  <a:prstClr val="black"/>
                </a:solidFill>
              </a:rPr>
              <a:t>forgive</a:t>
            </a:r>
            <a:r>
              <a:rPr lang="en-US" dirty="0">
                <a:solidFill>
                  <a:prstClr val="black"/>
                </a:solidFill>
              </a:rPr>
              <a:t> us our sins</a:t>
            </a:r>
            <a:br>
              <a:rPr lang="en-US" dirty="0">
                <a:solidFill>
                  <a:prstClr val="black"/>
                </a:solidFill>
              </a:rPr>
            </a:br>
            <a:r>
              <a:rPr lang="en-US" dirty="0">
                <a:solidFill>
                  <a:prstClr val="black"/>
                </a:solidFill>
              </a:rPr>
              <a:t>and to </a:t>
            </a:r>
            <a:r>
              <a:rPr lang="en-US" b="1" dirty="0">
                <a:solidFill>
                  <a:prstClr val="black"/>
                </a:solidFill>
              </a:rPr>
              <a:t>cleanse</a:t>
            </a:r>
            <a:r>
              <a:rPr lang="en-US" dirty="0">
                <a:solidFill>
                  <a:prstClr val="black"/>
                </a:solidFill>
              </a:rPr>
              <a:t> us from all unrighteousness.</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(I John 1:8-9)</a:t>
            </a:r>
          </a:p>
          <a:p>
            <a:pPr marL="0" indent="0">
              <a:buNone/>
            </a:pPr>
            <a:endParaRPr lang="en-US" sz="2400" dirty="0"/>
          </a:p>
          <a:p>
            <a:pPr marL="0" indent="0">
              <a:buNone/>
            </a:pPr>
            <a:endParaRPr lang="en-US" sz="2400" dirty="0"/>
          </a:p>
          <a:p>
            <a:pPr marL="0" indent="0">
              <a:buNone/>
            </a:pPr>
            <a:endParaRPr lang="en-CA" sz="2400" dirty="0"/>
          </a:p>
        </p:txBody>
      </p:sp>
      <p:pic>
        <p:nvPicPr>
          <p:cNvPr id="4" name="Picture 3" descr="Related image">
            <a:extLst>
              <a:ext uri="{FF2B5EF4-FFF2-40B4-BE49-F238E27FC236}">
                <a16:creationId xmlns:a16="http://schemas.microsoft.com/office/drawing/2014/main" id="{CA24685D-6F79-5E99-1761-E8C473CC6E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1761C45-F383-CB04-EF28-48D96EF793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95" b="89655" l="9615" r="89744"/>
                    </a14:imgEffect>
                  </a14:imgLayer>
                </a14:imgProps>
              </a:ext>
              <a:ext uri="{28A0092B-C50C-407E-A947-70E740481C1C}">
                <a14:useLocalDpi xmlns:a14="http://schemas.microsoft.com/office/drawing/2010/main" val="0"/>
              </a:ext>
            </a:extLst>
          </a:blip>
          <a:srcRect/>
          <a:stretch>
            <a:fillRect/>
          </a:stretch>
        </p:blipFill>
        <p:spPr>
          <a:xfrm>
            <a:off x="-312264" y="-270432"/>
            <a:ext cx="2486208" cy="2712228"/>
          </a:xfrm>
          <a:prstGeom prst="ellipse">
            <a:avLst/>
          </a:prstGeom>
        </p:spPr>
      </p:pic>
    </p:spTree>
    <p:extLst>
      <p:ext uri="{BB962C8B-B14F-4D97-AF65-F5344CB8AC3E}">
        <p14:creationId xmlns:p14="http://schemas.microsoft.com/office/powerpoint/2010/main" val="4060024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1B43D-CF1C-3360-7946-F5749BA70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788C4-C1ED-1CD5-FE59-9CEDFF328D52}"/>
              </a:ext>
            </a:extLst>
          </p:cNvPr>
          <p:cNvSpPr>
            <a:spLocks noGrp="1"/>
          </p:cNvSpPr>
          <p:nvPr>
            <p:ph type="title"/>
          </p:nvPr>
        </p:nvSpPr>
        <p:spPr/>
        <p:txBody>
          <a:bodyPr>
            <a:normAutofit fontScale="90000"/>
          </a:bodyPr>
          <a:lstStyle/>
          <a:p>
            <a:r>
              <a:rPr lang="en-CA" dirty="0">
                <a:latin typeface="Brush Script MT" panose="03060802040406070304" pitchFamily="66" charset="0"/>
              </a:rPr>
              <a:t>New life in the</a:t>
            </a:r>
            <a:br>
              <a:rPr lang="en-CA" dirty="0">
                <a:latin typeface="Brush Script MT" panose="03060802040406070304" pitchFamily="66" charset="0"/>
              </a:rPr>
            </a:br>
            <a:r>
              <a:rPr lang="en-CA" dirty="0">
                <a:latin typeface="Brush Script MT" panose="03060802040406070304" pitchFamily="66" charset="0"/>
              </a:rPr>
              <a:t>Risen Christ</a:t>
            </a:r>
          </a:p>
        </p:txBody>
      </p:sp>
      <p:sp>
        <p:nvSpPr>
          <p:cNvPr id="3" name="Content Placeholder 2">
            <a:extLst>
              <a:ext uri="{FF2B5EF4-FFF2-40B4-BE49-F238E27FC236}">
                <a16:creationId xmlns:a16="http://schemas.microsoft.com/office/drawing/2014/main" id="{B039C37C-6E58-79CC-AD1C-7A0A4209D602}"/>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lvl="0" indent="0" algn="ctr">
              <a:buNone/>
              <a:defRPr/>
            </a:pPr>
            <a:r>
              <a:rPr lang="en-US" dirty="0">
                <a:solidFill>
                  <a:prstClr val="black"/>
                </a:solidFill>
              </a:rPr>
              <a:t>“I have been crucified with Christ;</a:t>
            </a:r>
            <a:br>
              <a:rPr lang="en-US" dirty="0">
                <a:solidFill>
                  <a:prstClr val="black"/>
                </a:solidFill>
              </a:rPr>
            </a:br>
            <a:r>
              <a:rPr lang="en-US" b="1" dirty="0">
                <a:solidFill>
                  <a:srgbClr val="0070C0"/>
                </a:solidFill>
              </a:rPr>
              <a:t>it is no longer I who live, but Christ lives in me;</a:t>
            </a:r>
            <a:br>
              <a:rPr lang="en-US" b="1" dirty="0">
                <a:solidFill>
                  <a:srgbClr val="0070C0"/>
                </a:solidFill>
              </a:rPr>
            </a:br>
            <a:r>
              <a:rPr lang="en-US" dirty="0">
                <a:solidFill>
                  <a:prstClr val="black"/>
                </a:solidFill>
              </a:rPr>
              <a:t>and the life which I now live in the flesh</a:t>
            </a:r>
            <a:br>
              <a:rPr lang="en-US" dirty="0">
                <a:solidFill>
                  <a:prstClr val="black"/>
                </a:solidFill>
              </a:rPr>
            </a:br>
            <a:r>
              <a:rPr lang="en-US" b="1" dirty="0">
                <a:solidFill>
                  <a:srgbClr val="0070C0"/>
                </a:solidFill>
              </a:rPr>
              <a:t>I live by faith in the Son of God,</a:t>
            </a:r>
            <a:br>
              <a:rPr lang="en-US" dirty="0">
                <a:solidFill>
                  <a:prstClr val="black"/>
                </a:solidFill>
              </a:rPr>
            </a:br>
            <a:r>
              <a:rPr lang="en-US" dirty="0">
                <a:solidFill>
                  <a:prstClr val="black"/>
                </a:solidFill>
              </a:rPr>
              <a:t>who loved me and gave Himself for me.</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(Galatians 2:20)</a:t>
            </a:r>
          </a:p>
          <a:p>
            <a:pPr marL="0" indent="0">
              <a:buNone/>
            </a:pPr>
            <a:endParaRPr lang="en-US" sz="2400" dirty="0"/>
          </a:p>
          <a:p>
            <a:pPr marL="0" indent="0">
              <a:buNone/>
            </a:pPr>
            <a:endParaRPr lang="en-US" sz="2400" dirty="0"/>
          </a:p>
          <a:p>
            <a:pPr marL="0" indent="0">
              <a:buNone/>
            </a:pPr>
            <a:endParaRPr lang="en-CA" sz="2400" dirty="0"/>
          </a:p>
        </p:txBody>
      </p:sp>
      <p:pic>
        <p:nvPicPr>
          <p:cNvPr id="4" name="Picture 3" descr="Related image">
            <a:extLst>
              <a:ext uri="{FF2B5EF4-FFF2-40B4-BE49-F238E27FC236}">
                <a16:creationId xmlns:a16="http://schemas.microsoft.com/office/drawing/2014/main" id="{915672D9-E513-01C5-BC5B-2F06A94A6E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0AEAC3C-AEE8-CD54-FEC5-F9C69BBD849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95" b="89655" l="9615" r="89744"/>
                    </a14:imgEffect>
                  </a14:imgLayer>
                </a14:imgProps>
              </a:ext>
              <a:ext uri="{28A0092B-C50C-407E-A947-70E740481C1C}">
                <a14:useLocalDpi xmlns:a14="http://schemas.microsoft.com/office/drawing/2010/main" val="0"/>
              </a:ext>
            </a:extLst>
          </a:blip>
          <a:srcRect/>
          <a:stretch>
            <a:fillRect/>
          </a:stretch>
        </p:blipFill>
        <p:spPr>
          <a:xfrm>
            <a:off x="-312264" y="-270432"/>
            <a:ext cx="2486208" cy="2712228"/>
          </a:xfrm>
          <a:prstGeom prst="ellipse">
            <a:avLst/>
          </a:prstGeom>
        </p:spPr>
      </p:pic>
    </p:spTree>
    <p:extLst>
      <p:ext uri="{BB962C8B-B14F-4D97-AF65-F5344CB8AC3E}">
        <p14:creationId xmlns:p14="http://schemas.microsoft.com/office/powerpoint/2010/main" val="386732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A733A-EB11-4CEE-BAF2-6C09079C3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CD3BD-E470-3AC5-F01C-1B09414B396A}"/>
              </a:ext>
            </a:extLst>
          </p:cNvPr>
          <p:cNvSpPr>
            <a:spLocks noGrp="1"/>
          </p:cNvSpPr>
          <p:nvPr>
            <p:ph type="title"/>
          </p:nvPr>
        </p:nvSpPr>
        <p:spPr/>
        <p:txBody>
          <a:bodyPr>
            <a:normAutofit/>
          </a:bodyPr>
          <a:lstStyle/>
          <a:p>
            <a:r>
              <a:rPr lang="en-CA" dirty="0">
                <a:latin typeface="Brush Script MT" panose="03060802040406070304" pitchFamily="66" charset="0"/>
              </a:rPr>
              <a:t>Absolution</a:t>
            </a:r>
          </a:p>
        </p:txBody>
      </p:sp>
      <p:sp>
        <p:nvSpPr>
          <p:cNvPr id="3" name="Content Placeholder 2">
            <a:extLst>
              <a:ext uri="{FF2B5EF4-FFF2-40B4-BE49-F238E27FC236}">
                <a16:creationId xmlns:a16="http://schemas.microsoft.com/office/drawing/2014/main" id="{D7624D75-EA40-F06E-8F00-589BAE9F8FF2}"/>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2400" dirty="0">
                <a:solidFill>
                  <a:srgbClr val="0070C0"/>
                </a:solidFill>
                <a:latin typeface="Brush Script MT" panose="03060802040406070304" pitchFamily="66" charset="0"/>
              </a:rPr>
              <a:t>The priest has the authority to provide absolution to those who repent &amp; confess.</a:t>
            </a:r>
          </a:p>
          <a:p>
            <a:pPr marL="0" lvl="0" indent="0" algn="ctr">
              <a:buNone/>
              <a:defRPr/>
            </a:pPr>
            <a:r>
              <a:rPr lang="en-US" dirty="0">
                <a:solidFill>
                  <a:prstClr val="black"/>
                </a:solidFill>
              </a:rPr>
              <a:t>“Assuredly I say to you,</a:t>
            </a:r>
            <a:br>
              <a:rPr lang="en-US" dirty="0">
                <a:solidFill>
                  <a:prstClr val="black"/>
                </a:solidFill>
              </a:rPr>
            </a:br>
            <a:r>
              <a:rPr lang="en-US" dirty="0">
                <a:solidFill>
                  <a:prstClr val="black"/>
                </a:solidFill>
              </a:rPr>
              <a:t>whatever you </a:t>
            </a:r>
            <a:r>
              <a:rPr lang="en-US" b="1" dirty="0">
                <a:solidFill>
                  <a:prstClr val="black"/>
                </a:solidFill>
              </a:rPr>
              <a:t>bind</a:t>
            </a:r>
            <a:r>
              <a:rPr lang="en-US" dirty="0">
                <a:solidFill>
                  <a:prstClr val="black"/>
                </a:solidFill>
              </a:rPr>
              <a:t> on earth</a:t>
            </a:r>
            <a:br>
              <a:rPr lang="en-US" dirty="0">
                <a:solidFill>
                  <a:prstClr val="black"/>
                </a:solidFill>
              </a:rPr>
            </a:br>
            <a:r>
              <a:rPr lang="en-US" dirty="0">
                <a:solidFill>
                  <a:prstClr val="black"/>
                </a:solidFill>
              </a:rPr>
              <a:t>will be </a:t>
            </a:r>
            <a:r>
              <a:rPr lang="en-US" b="1" dirty="0">
                <a:solidFill>
                  <a:prstClr val="black"/>
                </a:solidFill>
              </a:rPr>
              <a:t>bound</a:t>
            </a:r>
            <a:r>
              <a:rPr lang="en-US" dirty="0">
                <a:solidFill>
                  <a:prstClr val="black"/>
                </a:solidFill>
              </a:rPr>
              <a:t> in heaven, and</a:t>
            </a:r>
            <a:br>
              <a:rPr lang="en-US" dirty="0">
                <a:solidFill>
                  <a:prstClr val="black"/>
                </a:solidFill>
              </a:rPr>
            </a:br>
            <a:r>
              <a:rPr lang="en-US" dirty="0">
                <a:solidFill>
                  <a:prstClr val="black"/>
                </a:solidFill>
              </a:rPr>
              <a:t>whatever you </a:t>
            </a:r>
            <a:r>
              <a:rPr lang="en-US" b="1" dirty="0">
                <a:solidFill>
                  <a:prstClr val="black"/>
                </a:solidFill>
              </a:rPr>
              <a:t>loose</a:t>
            </a:r>
            <a:r>
              <a:rPr lang="en-US" dirty="0">
                <a:solidFill>
                  <a:prstClr val="black"/>
                </a:solidFill>
              </a:rPr>
              <a:t> on earth</a:t>
            </a:r>
            <a:br>
              <a:rPr lang="en-US" dirty="0">
                <a:solidFill>
                  <a:prstClr val="black"/>
                </a:solidFill>
              </a:rPr>
            </a:br>
            <a:r>
              <a:rPr lang="en-US" dirty="0">
                <a:solidFill>
                  <a:prstClr val="black"/>
                </a:solidFill>
              </a:rPr>
              <a:t>will be </a:t>
            </a:r>
            <a:r>
              <a:rPr lang="en-US" b="1" dirty="0">
                <a:solidFill>
                  <a:prstClr val="black"/>
                </a:solidFill>
              </a:rPr>
              <a:t>loosed</a:t>
            </a:r>
            <a:r>
              <a:rPr lang="en-US" dirty="0">
                <a:solidFill>
                  <a:prstClr val="black"/>
                </a:solidFill>
              </a:rPr>
              <a:t> in heaven.</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(Matthew 18:18)</a:t>
            </a:r>
          </a:p>
          <a:p>
            <a:pPr marL="0" indent="0">
              <a:buNone/>
            </a:pPr>
            <a:endParaRPr lang="en-US" sz="2400" dirty="0"/>
          </a:p>
          <a:p>
            <a:pPr marL="0" indent="0">
              <a:buNone/>
            </a:pPr>
            <a:endParaRPr lang="en-US" sz="2400" dirty="0"/>
          </a:p>
          <a:p>
            <a:pPr marL="0" indent="0">
              <a:buNone/>
            </a:pPr>
            <a:endParaRPr lang="en-CA" sz="2400" dirty="0"/>
          </a:p>
        </p:txBody>
      </p:sp>
      <p:pic>
        <p:nvPicPr>
          <p:cNvPr id="4" name="Picture 3" descr="Related image">
            <a:extLst>
              <a:ext uri="{FF2B5EF4-FFF2-40B4-BE49-F238E27FC236}">
                <a16:creationId xmlns:a16="http://schemas.microsoft.com/office/drawing/2014/main" id="{831117AD-0275-D3CE-A03B-54C4718C5C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9A38EC5-1737-7D63-12B7-218BE1E3381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95" b="89655" l="9615" r="89744"/>
                    </a14:imgEffect>
                  </a14:imgLayer>
                </a14:imgProps>
              </a:ext>
              <a:ext uri="{28A0092B-C50C-407E-A947-70E740481C1C}">
                <a14:useLocalDpi xmlns:a14="http://schemas.microsoft.com/office/drawing/2010/main" val="0"/>
              </a:ext>
            </a:extLst>
          </a:blip>
          <a:srcRect/>
          <a:stretch>
            <a:fillRect/>
          </a:stretch>
        </p:blipFill>
        <p:spPr>
          <a:xfrm>
            <a:off x="-312264" y="-270432"/>
            <a:ext cx="2486208" cy="2712228"/>
          </a:xfrm>
          <a:prstGeom prst="ellipse">
            <a:avLst/>
          </a:prstGeom>
        </p:spPr>
      </p:pic>
    </p:spTree>
    <p:extLst>
      <p:ext uri="{BB962C8B-B14F-4D97-AF65-F5344CB8AC3E}">
        <p14:creationId xmlns:p14="http://schemas.microsoft.com/office/powerpoint/2010/main" val="2276264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99B8D66-2D30-BB00-DB86-FE9CAEC865E2}"/>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91506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9D49B62-A6E3-1204-D697-896817F7CC31}"/>
              </a:ext>
            </a:extLst>
          </p:cNvPr>
          <p:cNvSpPr>
            <a:spLocks noGrp="1"/>
          </p:cNvSpPr>
          <p:nvPr>
            <p:ph type="title"/>
          </p:nvPr>
        </p:nvSpPr>
        <p:spPr/>
        <p:txBody>
          <a:bodyPr>
            <a:normAutofit/>
          </a:bodyPr>
          <a:lstStyle/>
          <a:p>
            <a:r>
              <a:rPr lang="en-CA" dirty="0">
                <a:solidFill>
                  <a:schemeClr val="accent6">
                    <a:lumMod val="50000"/>
                  </a:schemeClr>
                </a:solidFill>
                <a:latin typeface="Brush Script MT" panose="03060802040406070304" pitchFamily="66" charset="0"/>
              </a:rPr>
              <a:t>Without</a:t>
            </a:r>
            <a:r>
              <a:rPr lang="en-CA" dirty="0">
                <a:latin typeface="Brush Script MT" panose="03060802040406070304" pitchFamily="66" charset="0"/>
              </a:rPr>
              <a:t> or </a:t>
            </a:r>
            <a:r>
              <a:rPr lang="en-CA" dirty="0">
                <a:solidFill>
                  <a:srgbClr val="0070C0"/>
                </a:solidFill>
                <a:latin typeface="Brush Script MT" panose="03060802040406070304" pitchFamily="66" charset="0"/>
              </a:rPr>
              <a:t>With</a:t>
            </a:r>
            <a:r>
              <a:rPr lang="en-CA" dirty="0">
                <a:latin typeface="Brush Script MT" panose="03060802040406070304" pitchFamily="66" charset="0"/>
              </a:rPr>
              <a:t> the Power of Resurrection</a:t>
            </a:r>
          </a:p>
        </p:txBody>
      </p:sp>
      <p:sp>
        <p:nvSpPr>
          <p:cNvPr id="5" name="Content Placeholder 4">
            <a:extLst>
              <a:ext uri="{FF2B5EF4-FFF2-40B4-BE49-F238E27FC236}">
                <a16:creationId xmlns:a16="http://schemas.microsoft.com/office/drawing/2014/main" id="{1AE33A46-9D6A-A166-80F2-F37829549117}"/>
              </a:ext>
            </a:extLst>
          </p:cNvPr>
          <p:cNvSpPr>
            <a:spLocks noGrp="1"/>
          </p:cNvSpPr>
          <p:nvPr>
            <p:ph sz="half" idx="1"/>
          </p:nvPr>
        </p:nvSpPr>
        <p:spPr/>
        <p:txBody>
          <a:bodyPr>
            <a:normAutofit/>
          </a:bodyPr>
          <a:lstStyle/>
          <a:p>
            <a:r>
              <a:rPr lang="en-CA" b="1" dirty="0">
                <a:solidFill>
                  <a:schemeClr val="accent6">
                    <a:lumMod val="50000"/>
                  </a:schemeClr>
                </a:solidFill>
              </a:rPr>
              <a:t>Hardened Heart</a:t>
            </a:r>
          </a:p>
          <a:p>
            <a:r>
              <a:rPr lang="en-CA" b="1" dirty="0">
                <a:solidFill>
                  <a:schemeClr val="accent6">
                    <a:lumMod val="50000"/>
                  </a:schemeClr>
                </a:solidFill>
              </a:rPr>
              <a:t>Lacking Meaning</a:t>
            </a:r>
          </a:p>
          <a:p>
            <a:r>
              <a:rPr lang="en-CA" b="1" dirty="0">
                <a:solidFill>
                  <a:schemeClr val="accent6">
                    <a:lumMod val="50000"/>
                  </a:schemeClr>
                </a:solidFill>
              </a:rPr>
              <a:t>Sense of Darkness</a:t>
            </a:r>
          </a:p>
          <a:p>
            <a:r>
              <a:rPr lang="en-CA" b="1" dirty="0">
                <a:solidFill>
                  <a:schemeClr val="accent6">
                    <a:lumMod val="50000"/>
                  </a:schemeClr>
                </a:solidFill>
              </a:rPr>
              <a:t>Sadness &amp; Despair</a:t>
            </a:r>
          </a:p>
          <a:p>
            <a:r>
              <a:rPr lang="en-CA" b="1" dirty="0">
                <a:solidFill>
                  <a:schemeClr val="accent6">
                    <a:lumMod val="50000"/>
                  </a:schemeClr>
                </a:solidFill>
              </a:rPr>
              <a:t>Hopeless</a:t>
            </a:r>
          </a:p>
          <a:p>
            <a:r>
              <a:rPr lang="en-CA" b="1" dirty="0">
                <a:solidFill>
                  <a:schemeClr val="accent6">
                    <a:lumMod val="50000"/>
                  </a:schemeClr>
                </a:solidFill>
              </a:rPr>
              <a:t>Restless</a:t>
            </a:r>
          </a:p>
          <a:p>
            <a:r>
              <a:rPr lang="en-CA" b="1" dirty="0">
                <a:solidFill>
                  <a:schemeClr val="accent6">
                    <a:lumMod val="50000"/>
                  </a:schemeClr>
                </a:solidFill>
              </a:rPr>
              <a:t>Defeated</a:t>
            </a:r>
          </a:p>
          <a:p>
            <a:r>
              <a:rPr lang="en-CA" b="1" dirty="0">
                <a:solidFill>
                  <a:schemeClr val="accent6">
                    <a:lumMod val="50000"/>
                  </a:schemeClr>
                </a:solidFill>
              </a:rPr>
              <a:t>Enslaved by sin</a:t>
            </a:r>
          </a:p>
        </p:txBody>
      </p:sp>
      <p:sp>
        <p:nvSpPr>
          <p:cNvPr id="6" name="Content Placeholder 5">
            <a:extLst>
              <a:ext uri="{FF2B5EF4-FFF2-40B4-BE49-F238E27FC236}">
                <a16:creationId xmlns:a16="http://schemas.microsoft.com/office/drawing/2014/main" id="{227A77E5-57E9-78AE-4387-ACB829A29B23}"/>
              </a:ext>
            </a:extLst>
          </p:cNvPr>
          <p:cNvSpPr>
            <a:spLocks noGrp="1"/>
          </p:cNvSpPr>
          <p:nvPr>
            <p:ph sz="half" idx="2"/>
          </p:nvPr>
        </p:nvSpPr>
        <p:spPr/>
        <p:txBody>
          <a:bodyPr>
            <a:normAutofit/>
          </a:bodyPr>
          <a:lstStyle/>
          <a:p>
            <a:r>
              <a:rPr lang="en-CA" b="1" dirty="0">
                <a:solidFill>
                  <a:srgbClr val="0070C0"/>
                </a:solidFill>
              </a:rPr>
              <a:t>New Heart</a:t>
            </a:r>
          </a:p>
          <a:p>
            <a:r>
              <a:rPr lang="en-CA" b="1" dirty="0">
                <a:solidFill>
                  <a:srgbClr val="0070C0"/>
                </a:solidFill>
              </a:rPr>
              <a:t>Full of Life</a:t>
            </a:r>
          </a:p>
          <a:p>
            <a:r>
              <a:rPr lang="en-CA" b="1" dirty="0">
                <a:solidFill>
                  <a:srgbClr val="0070C0"/>
                </a:solidFill>
              </a:rPr>
              <a:t>Light of Christ</a:t>
            </a:r>
          </a:p>
          <a:p>
            <a:r>
              <a:rPr lang="en-CA" b="1" dirty="0">
                <a:solidFill>
                  <a:srgbClr val="0070C0"/>
                </a:solidFill>
              </a:rPr>
              <a:t>Joy in the Lord</a:t>
            </a:r>
          </a:p>
          <a:p>
            <a:r>
              <a:rPr lang="en-CA" b="1" dirty="0">
                <a:solidFill>
                  <a:srgbClr val="0070C0"/>
                </a:solidFill>
              </a:rPr>
              <a:t>Hope</a:t>
            </a:r>
          </a:p>
          <a:p>
            <a:r>
              <a:rPr lang="en-CA" b="1" dirty="0">
                <a:solidFill>
                  <a:srgbClr val="0070C0"/>
                </a:solidFill>
              </a:rPr>
              <a:t>At Peace</a:t>
            </a:r>
          </a:p>
          <a:p>
            <a:r>
              <a:rPr lang="en-CA" b="1" dirty="0">
                <a:solidFill>
                  <a:srgbClr val="0070C0"/>
                </a:solidFill>
              </a:rPr>
              <a:t>Victorious</a:t>
            </a:r>
          </a:p>
          <a:p>
            <a:r>
              <a:rPr lang="en-CA" b="1" dirty="0">
                <a:solidFill>
                  <a:srgbClr val="0070C0"/>
                </a:solidFill>
              </a:rPr>
              <a:t>True Freedom</a:t>
            </a:r>
          </a:p>
        </p:txBody>
      </p:sp>
    </p:spTree>
    <p:extLst>
      <p:ext uri="{BB962C8B-B14F-4D97-AF65-F5344CB8AC3E}">
        <p14:creationId xmlns:p14="http://schemas.microsoft.com/office/powerpoint/2010/main" val="2043836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4D4D4"/>
        </a:solidFill>
        <a:effectLst/>
      </p:bgPr>
    </p:bg>
    <p:spTree>
      <p:nvGrpSpPr>
        <p:cNvPr id="1" name=""/>
        <p:cNvGrpSpPr/>
        <p:nvPr/>
      </p:nvGrpSpPr>
      <p:grpSpPr>
        <a:xfrm>
          <a:off x="0" y="0"/>
          <a:ext cx="0" cy="0"/>
          <a:chOff x="0" y="0"/>
          <a:chExt cx="0" cy="0"/>
        </a:xfrm>
      </p:grpSpPr>
      <p:pic>
        <p:nvPicPr>
          <p:cNvPr id="4" name="Picture 2" descr="http://coptic.be/wp-content/uploads/2013/03/Eucharist.png">
            <a:extLst>
              <a:ext uri="{FF2B5EF4-FFF2-40B4-BE49-F238E27FC236}">
                <a16:creationId xmlns:a16="http://schemas.microsoft.com/office/drawing/2014/main" id="{1712F5C7-22DD-84E5-6450-74730DC46E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124075" y="-80963"/>
            <a:ext cx="7019925" cy="7019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F2687C-28A6-0B56-468B-AE337A7BF3CB}"/>
              </a:ext>
            </a:extLst>
          </p:cNvPr>
          <p:cNvSpPr txBox="1"/>
          <p:nvPr/>
        </p:nvSpPr>
        <p:spPr>
          <a:xfrm>
            <a:off x="152400" y="381000"/>
            <a:ext cx="41910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Communion</a:t>
            </a:r>
            <a:endParaRPr lang="en-CA" sz="7200" dirty="0">
              <a:solidFill>
                <a:srgbClr val="FFC000"/>
              </a:solidFill>
              <a:effectLst>
                <a:outerShdw blurRad="38100" dist="38100" dir="2700000" algn="tl">
                  <a:srgbClr val="000000">
                    <a:alpha val="43137"/>
                  </a:srgbClr>
                </a:outerShdw>
              </a:effectLst>
            </a:endParaRPr>
          </a:p>
        </p:txBody>
      </p:sp>
      <p:pic>
        <p:nvPicPr>
          <p:cNvPr id="1026" name="Picture 2" descr="H.H. Pope Tawadros II Prays the Golden Jubilee Liturgy at the Church of St  Gawargious and St Anthony in Nozha - Coptic Orthodox Church">
            <a:extLst>
              <a:ext uri="{FF2B5EF4-FFF2-40B4-BE49-F238E27FC236}">
                <a16:creationId xmlns:a16="http://schemas.microsoft.com/office/drawing/2014/main" id="{6A11D23A-C4B9-86BC-86DC-870A4CCC69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130240" y="4425286"/>
            <a:ext cx="2765359" cy="2324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675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79CEE-3D6A-9042-B2A5-AB5ECEFC51C7}"/>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E8C03F5-9B0D-EA77-A797-01C4E0CF8F29}"/>
              </a:ext>
            </a:extLst>
          </p:cNvPr>
          <p:cNvSpPr/>
          <p:nvPr/>
        </p:nvSpPr>
        <p:spPr>
          <a:xfrm>
            <a:off x="1143000" y="381000"/>
            <a:ext cx="2819400"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1844827A-6C6F-8F9B-DADE-A3C3CF98097D}"/>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Communion</a:t>
            </a:r>
          </a:p>
        </p:txBody>
      </p:sp>
      <p:sp>
        <p:nvSpPr>
          <p:cNvPr id="3" name="Content Placeholder 2">
            <a:extLst>
              <a:ext uri="{FF2B5EF4-FFF2-40B4-BE49-F238E27FC236}">
                <a16:creationId xmlns:a16="http://schemas.microsoft.com/office/drawing/2014/main" id="{8DA1CCC4-CC94-C939-916A-C94B5EF9C630}"/>
              </a:ext>
            </a:extLst>
          </p:cNvPr>
          <p:cNvSpPr>
            <a:spLocks noGrp="1"/>
          </p:cNvSpPr>
          <p:nvPr>
            <p:ph idx="1"/>
          </p:nvPr>
        </p:nvSpPr>
        <p:spPr>
          <a:xfrm>
            <a:off x="457200" y="1600200"/>
            <a:ext cx="8229600" cy="4800600"/>
          </a:xfrm>
        </p:spPr>
        <p:txBody>
          <a:bodyPr>
            <a:normAutofit/>
          </a:bodyPr>
          <a:lstStyle/>
          <a:p>
            <a:r>
              <a:rPr lang="en-CA" b="1" cap="small" dirty="0">
                <a:solidFill>
                  <a:srgbClr val="0070C0"/>
                </a:solidFill>
              </a:rPr>
              <a:t>Body &amp; Blood of Christ</a:t>
            </a:r>
          </a:p>
          <a:p>
            <a:r>
              <a:rPr lang="en-CA" b="1" cap="small" dirty="0">
                <a:solidFill>
                  <a:schemeClr val="bg1">
                    <a:lumMod val="50000"/>
                  </a:schemeClr>
                </a:solidFill>
              </a:rPr>
              <a:t>Visible sign:  Bread &amp; Wine</a:t>
            </a:r>
          </a:p>
          <a:p>
            <a:pPr lvl="1"/>
            <a:r>
              <a:rPr lang="en-CA" dirty="0"/>
              <a:t>Bread transformed to the Body</a:t>
            </a:r>
          </a:p>
          <a:p>
            <a:pPr lvl="1"/>
            <a:r>
              <a:rPr lang="en-CA" dirty="0"/>
              <a:t>Wine transformed to the Blood</a:t>
            </a:r>
          </a:p>
          <a:p>
            <a:r>
              <a:rPr lang="en-CA" i="1" dirty="0"/>
              <a:t>Most Holy Sacrament of Sacraments</a:t>
            </a:r>
          </a:p>
          <a:p>
            <a:r>
              <a:rPr lang="en-CA" b="1" dirty="0"/>
              <a:t>Holy Eucharist given for:</a:t>
            </a:r>
          </a:p>
          <a:p>
            <a:pPr lvl="1"/>
            <a:r>
              <a:rPr lang="en-CA" b="1" dirty="0">
                <a:solidFill>
                  <a:schemeClr val="accent6">
                    <a:lumMod val="50000"/>
                  </a:schemeClr>
                </a:solidFill>
              </a:rPr>
              <a:t>Remission of our Sins</a:t>
            </a:r>
          </a:p>
          <a:p>
            <a:pPr lvl="1"/>
            <a:r>
              <a:rPr lang="en-CA" b="1" dirty="0">
                <a:solidFill>
                  <a:srgbClr val="0070C0"/>
                </a:solidFill>
              </a:rPr>
              <a:t>Obtaining Eternal Life</a:t>
            </a:r>
            <a:endParaRPr lang="en-CA" sz="2000" b="1" dirty="0">
              <a:solidFill>
                <a:srgbClr val="0070C0"/>
              </a:solidFill>
            </a:endParaRPr>
          </a:p>
        </p:txBody>
      </p:sp>
      <p:pic>
        <p:nvPicPr>
          <p:cNvPr id="4" name="Picture 2" descr="http://coptic.be/wp-content/uploads/2013/03/Eucharist.png">
            <a:extLst>
              <a:ext uri="{FF2B5EF4-FFF2-40B4-BE49-F238E27FC236}">
                <a16:creationId xmlns:a16="http://schemas.microsoft.com/office/drawing/2014/main" id="{22F2FC31-8B03-6FAA-6C62-66FF23A79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2" name="Picture 2" descr="Communion Icon in Line Art. 25095452 Vector Art at Vecteezy">
            <a:extLst>
              <a:ext uri="{FF2B5EF4-FFF2-40B4-BE49-F238E27FC236}">
                <a16:creationId xmlns:a16="http://schemas.microsoft.com/office/drawing/2014/main" id="{74DEDF23-D369-520D-CB27-E7BA38D49C7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943600" y="2971800"/>
            <a:ext cx="684495" cy="5823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urgundy Double-Faced Satin Ribbon - 25m | Gadsby">
            <a:extLst>
              <a:ext uri="{FF2B5EF4-FFF2-40B4-BE49-F238E27FC236}">
                <a16:creationId xmlns:a16="http://schemas.microsoft.com/office/drawing/2014/main" id="{DC3EC1A5-45DE-1219-19BB-6BA78BA826D0}"/>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9001"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16DF7530-1CD8-89D0-A78A-8570849524BF}"/>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852959" y="492999"/>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H. Pope Tawadros II Prays the Golden Jubilee Liturgy at the Church of St  Gawargious and St Anthony in Nozha - Coptic Orthodox Church">
            <a:extLst>
              <a:ext uri="{FF2B5EF4-FFF2-40B4-BE49-F238E27FC236}">
                <a16:creationId xmlns:a16="http://schemas.microsoft.com/office/drawing/2014/main" id="{C089FA3A-9193-F796-169D-AA0274FAFE2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a:fillRect/>
          </a:stretch>
        </p:blipFill>
        <p:spPr bwMode="auto">
          <a:xfrm>
            <a:off x="6172200" y="224929"/>
            <a:ext cx="2765359" cy="2324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313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486FC-4EE6-3D95-AD30-46AFE3FD6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0FB5F-66FC-80C4-6FBB-672C817720BC}"/>
              </a:ext>
            </a:extLst>
          </p:cNvPr>
          <p:cNvSpPr>
            <a:spLocks noGrp="1"/>
          </p:cNvSpPr>
          <p:nvPr>
            <p:ph type="title"/>
          </p:nvPr>
        </p:nvSpPr>
        <p:spPr/>
        <p:txBody>
          <a:bodyPr>
            <a:normAutofit/>
          </a:bodyPr>
          <a:lstStyle/>
          <a:p>
            <a:r>
              <a:rPr lang="en-CA" dirty="0">
                <a:latin typeface="Brush Script MT" panose="03060802040406070304" pitchFamily="66" charset="0"/>
              </a:rPr>
              <a:t>Communion</a:t>
            </a:r>
          </a:p>
        </p:txBody>
      </p:sp>
      <p:sp>
        <p:nvSpPr>
          <p:cNvPr id="3" name="Content Placeholder 2">
            <a:extLst>
              <a:ext uri="{FF2B5EF4-FFF2-40B4-BE49-F238E27FC236}">
                <a16:creationId xmlns:a16="http://schemas.microsoft.com/office/drawing/2014/main" id="{607EA6FD-2455-8E38-6CB4-60DA1A76AA4D}"/>
              </a:ext>
            </a:extLst>
          </p:cNvPr>
          <p:cNvSpPr>
            <a:spLocks noGrp="1"/>
          </p:cNvSpPr>
          <p:nvPr>
            <p:ph idx="1"/>
          </p:nvPr>
        </p:nvSpPr>
        <p:spPr>
          <a:xfrm>
            <a:off x="457200" y="1417638"/>
            <a:ext cx="8229600" cy="4983162"/>
          </a:xfrm>
        </p:spPr>
        <p:txBody>
          <a:bodyPr>
            <a:normAutofit/>
          </a:bodyPr>
          <a:lstStyle/>
          <a:p>
            <a:pPr marL="0" lvl="0" indent="0" algn="ctr">
              <a:buNone/>
              <a:defRPr/>
            </a:pPr>
            <a:r>
              <a:rPr lang="en-US" b="1" dirty="0">
                <a:solidFill>
                  <a:srgbClr val="0070C0"/>
                </a:solidFill>
              </a:rPr>
              <a:t>“Take eat, this is My Body.”</a:t>
            </a:r>
            <a:br>
              <a:rPr lang="en-US" b="1" dirty="0">
                <a:solidFill>
                  <a:srgbClr val="0070C0"/>
                </a:solidFill>
              </a:rPr>
            </a:br>
            <a:r>
              <a:rPr lang="en-US" dirty="0">
                <a:solidFill>
                  <a:prstClr val="black"/>
                </a:solidFill>
              </a:rPr>
              <a:t>Then He took the cup, and when He had given thanks He gave it to them, and they all drank from it and He said to them</a:t>
            </a:r>
            <a:br>
              <a:rPr lang="en-US" dirty="0">
                <a:solidFill>
                  <a:prstClr val="black"/>
                </a:solidFill>
              </a:rPr>
            </a:br>
            <a:r>
              <a:rPr lang="en-US" b="1" dirty="0">
                <a:solidFill>
                  <a:srgbClr val="0070C0"/>
                </a:solidFill>
              </a:rPr>
              <a:t>“This is My Blood of the new covenant</a:t>
            </a:r>
            <a:br>
              <a:rPr lang="en-US" b="1" dirty="0">
                <a:solidFill>
                  <a:srgbClr val="0070C0"/>
                </a:solidFill>
              </a:rPr>
            </a:br>
            <a:r>
              <a:rPr lang="en-US" b="1" dirty="0">
                <a:solidFill>
                  <a:srgbClr val="0070C0"/>
                </a:solidFill>
              </a:rPr>
              <a:t>which is shed for many”</a:t>
            </a:r>
            <a:br>
              <a:rPr lang="en-US" b="1" dirty="0">
                <a:solidFill>
                  <a:srgbClr val="0070C0"/>
                </a:solidFill>
              </a:rPr>
            </a:b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(Mark 14:22-24)</a:t>
            </a:r>
          </a:p>
          <a:p>
            <a:pPr marL="0" indent="0">
              <a:buNone/>
            </a:pPr>
            <a:endParaRPr lang="en-US" sz="2400" dirty="0"/>
          </a:p>
          <a:p>
            <a:pPr marL="0" indent="0">
              <a:buNone/>
            </a:pPr>
            <a:endParaRPr lang="en-US" sz="2400" dirty="0"/>
          </a:p>
          <a:p>
            <a:pPr marL="0" indent="0">
              <a:buNone/>
            </a:pPr>
            <a:endParaRPr lang="en-CA" sz="2400" dirty="0"/>
          </a:p>
        </p:txBody>
      </p:sp>
      <p:pic>
        <p:nvPicPr>
          <p:cNvPr id="4" name="Picture 2" descr="http://coptic.be/wp-content/uploads/2013/03/Eucharist.png">
            <a:extLst>
              <a:ext uri="{FF2B5EF4-FFF2-40B4-BE49-F238E27FC236}">
                <a16:creationId xmlns:a16="http://schemas.microsoft.com/office/drawing/2014/main" id="{B4C14636-EA10-4E9E-7143-F9B256AB4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6EDF521-DBAA-D290-323D-D859599785F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14" b="89714" l="9942" r="89474"/>
                    </a14:imgEffect>
                  </a14:imgLayer>
                </a14:imgProps>
              </a:ext>
              <a:ext uri="{28A0092B-C50C-407E-A947-70E740481C1C}">
                <a14:useLocalDpi xmlns:a14="http://schemas.microsoft.com/office/drawing/2010/main" val="0"/>
              </a:ext>
            </a:extLst>
          </a:blip>
          <a:srcRect/>
          <a:stretch>
            <a:fillRect/>
          </a:stretch>
        </p:blipFill>
        <p:spPr>
          <a:xfrm>
            <a:off x="-228600" y="-304800"/>
            <a:ext cx="2133600" cy="2133600"/>
          </a:xfrm>
          <a:prstGeom prst="ellipse">
            <a:avLst/>
          </a:prstGeom>
        </p:spPr>
      </p:pic>
    </p:spTree>
    <p:extLst>
      <p:ext uri="{BB962C8B-B14F-4D97-AF65-F5344CB8AC3E}">
        <p14:creationId xmlns:p14="http://schemas.microsoft.com/office/powerpoint/2010/main" val="3299212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7561-8435-6C7A-BA54-20AA2E392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C7459-3181-CA3E-6F88-BE25B2ED9F72}"/>
              </a:ext>
            </a:extLst>
          </p:cNvPr>
          <p:cNvSpPr>
            <a:spLocks noGrp="1"/>
          </p:cNvSpPr>
          <p:nvPr>
            <p:ph type="title"/>
          </p:nvPr>
        </p:nvSpPr>
        <p:spPr/>
        <p:txBody>
          <a:bodyPr>
            <a:normAutofit/>
          </a:bodyPr>
          <a:lstStyle/>
          <a:p>
            <a:r>
              <a:rPr lang="en-CA" dirty="0">
                <a:latin typeface="Brush Script MT" panose="03060802040406070304" pitchFamily="66" charset="0"/>
              </a:rPr>
              <a:t>Communion</a:t>
            </a:r>
          </a:p>
        </p:txBody>
      </p:sp>
      <p:sp>
        <p:nvSpPr>
          <p:cNvPr id="3" name="Content Placeholder 2">
            <a:extLst>
              <a:ext uri="{FF2B5EF4-FFF2-40B4-BE49-F238E27FC236}">
                <a16:creationId xmlns:a16="http://schemas.microsoft.com/office/drawing/2014/main" id="{C1A2463A-0B66-9F9B-FF98-BFDEF3302E2F}"/>
              </a:ext>
            </a:extLst>
          </p:cNvPr>
          <p:cNvSpPr>
            <a:spLocks noGrp="1"/>
          </p:cNvSpPr>
          <p:nvPr>
            <p:ph idx="1"/>
          </p:nvPr>
        </p:nvSpPr>
        <p:spPr>
          <a:xfrm>
            <a:off x="457200" y="1828800"/>
            <a:ext cx="8229600" cy="3124200"/>
          </a:xfrm>
        </p:spPr>
        <p:txBody>
          <a:bodyPr>
            <a:normAutofit lnSpcReduction="10000"/>
          </a:bodyPr>
          <a:lstStyle/>
          <a:p>
            <a:pPr marL="0" lvl="0" indent="0" algn="ctr">
              <a:buNone/>
              <a:defRPr/>
            </a:pPr>
            <a:r>
              <a:rPr lang="en-US" dirty="0">
                <a:solidFill>
                  <a:srgbClr val="0070C0"/>
                </a:solidFill>
                <a:latin typeface="Brush Script MT" panose="03060802040406070304" pitchFamily="66" charset="0"/>
              </a:rPr>
              <a:t>Communion renews</a:t>
            </a:r>
            <a:r>
              <a:rPr kumimoji="0" lang="en-US" i="0" u="none" strike="noStrike" kern="1200" cap="none" spc="0" normalizeH="0" baseline="0" noProof="0" dirty="0">
                <a:ln>
                  <a:noFill/>
                </a:ln>
                <a:solidFill>
                  <a:srgbClr val="0070C0"/>
                </a:solidFill>
                <a:effectLst/>
                <a:uLnTx/>
                <a:uFillTx/>
                <a:latin typeface="Brush Script MT" panose="03060802040406070304" pitchFamily="66" charset="0"/>
              </a:rPr>
              <a:t> the Power of Resurrection </a:t>
            </a:r>
            <a:r>
              <a:rPr lang="en-US" dirty="0">
                <a:solidFill>
                  <a:srgbClr val="0070C0"/>
                </a:solidFill>
                <a:latin typeface="Brush Script MT" panose="03060802040406070304" pitchFamily="66" charset="0"/>
              </a:rPr>
              <a:t>in our lives.</a:t>
            </a:r>
          </a:p>
          <a:p>
            <a:pPr marL="0" lvl="0" indent="0" algn="ctr">
              <a:buNone/>
              <a:defRPr/>
            </a:pPr>
            <a:endParaRPr lang="en-US" sz="2400" b="1" dirty="0">
              <a:solidFill>
                <a:srgbClr val="0070C0"/>
              </a:solidFill>
              <a:latin typeface="Calibri"/>
            </a:endParaRPr>
          </a:p>
          <a:p>
            <a:pPr marL="0" lvl="0" indent="0" algn="ctr">
              <a:buNone/>
              <a:defRPr/>
            </a:pPr>
            <a:r>
              <a:rPr lang="en-US" sz="2800" b="1" dirty="0">
                <a:latin typeface="Calibri"/>
              </a:rPr>
              <a:t>The Lord’s Body &amp; Blood is given:</a:t>
            </a:r>
          </a:p>
          <a:p>
            <a:pPr marL="0" lvl="0" indent="0" algn="ctr">
              <a:buNone/>
              <a:defRPr/>
            </a:pPr>
            <a:r>
              <a:rPr lang="en-US" sz="2800" b="1" dirty="0">
                <a:latin typeface="Calibri"/>
              </a:rPr>
              <a:t>f</a:t>
            </a:r>
            <a:r>
              <a:rPr kumimoji="0" lang="en-US" sz="2800" b="1" i="0" u="none" strike="noStrike" kern="1200" cap="none" spc="0" normalizeH="0" baseline="0" noProof="0" dirty="0">
                <a:ln>
                  <a:noFill/>
                </a:ln>
                <a:effectLst/>
                <a:uLnTx/>
                <a:uFillTx/>
                <a:latin typeface="Calibri"/>
                <a:ea typeface="+mn-ea"/>
                <a:cs typeface="+mn-cs"/>
              </a:rPr>
              <a:t>or the remission of </a:t>
            </a:r>
            <a:r>
              <a:rPr kumimoji="0" lang="en-US" sz="2800" b="1" i="0" u="none" strike="noStrike" kern="1200" cap="none" spc="0" normalizeH="0" baseline="0" noProof="0" dirty="0">
                <a:ln>
                  <a:noFill/>
                </a:ln>
                <a:solidFill>
                  <a:schemeClr val="accent6">
                    <a:lumMod val="50000"/>
                  </a:schemeClr>
                </a:solidFill>
                <a:effectLst/>
                <a:uLnTx/>
                <a:uFillTx/>
                <a:latin typeface="Calibri"/>
                <a:ea typeface="+mn-ea"/>
                <a:cs typeface="+mn-cs"/>
              </a:rPr>
              <a:t>sins</a:t>
            </a:r>
            <a:br>
              <a:rPr kumimoji="0" lang="en-US" sz="2800" b="1" i="0" u="none" strike="noStrike" kern="1200" cap="none" spc="0" normalizeH="0" baseline="0" noProof="0" dirty="0">
                <a:ln>
                  <a:noFill/>
                </a:ln>
                <a:effectLst/>
                <a:uLnTx/>
                <a:uFillTx/>
                <a:latin typeface="Calibri"/>
                <a:ea typeface="+mn-ea"/>
                <a:cs typeface="+mn-cs"/>
              </a:rPr>
            </a:br>
            <a:r>
              <a:rPr kumimoji="0" lang="en-US" sz="2800" b="1" i="1" u="none" strike="noStrike" kern="1200" cap="none" spc="0" normalizeH="0" baseline="0" noProof="0" dirty="0">
                <a:ln>
                  <a:noFill/>
                </a:ln>
                <a:solidFill>
                  <a:schemeClr val="bg1">
                    <a:lumMod val="50000"/>
                  </a:schemeClr>
                </a:solidFill>
                <a:effectLst/>
                <a:uLnTx/>
                <a:uFillTx/>
                <a:latin typeface="Calibri"/>
                <a:ea typeface="+mn-ea"/>
                <a:cs typeface="+mn-cs"/>
              </a:rPr>
              <a:t>for those who repent &amp; regularly confess,</a:t>
            </a:r>
          </a:p>
          <a:p>
            <a:pPr marL="0" lvl="0" indent="0" algn="ctr">
              <a:buNone/>
              <a:defRPr/>
            </a:pPr>
            <a:r>
              <a:rPr lang="en-US" sz="2800" b="1" dirty="0">
                <a:latin typeface="Calibri"/>
              </a:rPr>
              <a:t>and f</a:t>
            </a:r>
            <a:r>
              <a:rPr kumimoji="0" lang="en-US" sz="2800" b="1" i="0" u="none" strike="noStrike" kern="1200" cap="none" spc="0" normalizeH="0" baseline="0" noProof="0" dirty="0">
                <a:ln>
                  <a:noFill/>
                </a:ln>
                <a:effectLst/>
                <a:uLnTx/>
                <a:uFillTx/>
                <a:latin typeface="Calibri"/>
                <a:ea typeface="+mn-ea"/>
                <a:cs typeface="+mn-cs"/>
              </a:rPr>
              <a:t>or eternal </a:t>
            </a:r>
            <a:r>
              <a:rPr kumimoji="0" lang="en-US" sz="2800" b="1" i="0" u="none" strike="noStrike" kern="1200" cap="none" spc="0" normalizeH="0" baseline="0" noProof="0" dirty="0">
                <a:ln>
                  <a:noFill/>
                </a:ln>
                <a:solidFill>
                  <a:srgbClr val="0070C0"/>
                </a:solidFill>
                <a:effectLst/>
                <a:uLnTx/>
                <a:uFillTx/>
                <a:latin typeface="Calibri"/>
                <a:ea typeface="+mn-ea"/>
                <a:cs typeface="+mn-cs"/>
              </a:rPr>
              <a:t>life</a:t>
            </a:r>
            <a:br>
              <a:rPr kumimoji="0" lang="en-US" sz="2800" b="1" i="0" u="none" strike="noStrike" kern="1200" cap="none" spc="0" normalizeH="0" baseline="0" noProof="0" dirty="0">
                <a:ln>
                  <a:noFill/>
                </a:ln>
                <a:effectLst/>
                <a:uLnTx/>
                <a:uFillTx/>
                <a:latin typeface="Calibri"/>
                <a:ea typeface="+mn-ea"/>
                <a:cs typeface="+mn-cs"/>
              </a:rPr>
            </a:br>
            <a:r>
              <a:rPr lang="en-US" sz="2800" b="1" i="1" dirty="0">
                <a:solidFill>
                  <a:schemeClr val="bg1">
                    <a:lumMod val="50000"/>
                  </a:schemeClr>
                </a:solidFill>
                <a:latin typeface="Calibri"/>
              </a:rPr>
              <a:t>… </a:t>
            </a:r>
            <a:r>
              <a:rPr kumimoji="0" lang="en-US" sz="2800" b="1" i="1" u="none" strike="noStrike" kern="1200" cap="none" spc="0" normalizeH="0" baseline="0" noProof="0" dirty="0">
                <a:ln>
                  <a:noFill/>
                </a:ln>
                <a:solidFill>
                  <a:schemeClr val="bg1">
                    <a:lumMod val="50000"/>
                  </a:schemeClr>
                </a:solidFill>
                <a:effectLst/>
                <a:uLnTx/>
                <a:uFillTx/>
                <a:latin typeface="Calibri"/>
                <a:ea typeface="+mn-ea"/>
                <a:cs typeface="+mn-cs"/>
              </a:rPr>
              <a:t>partake of the Tree of Life!</a:t>
            </a:r>
          </a:p>
          <a:p>
            <a:pPr marL="0" indent="0">
              <a:buNone/>
            </a:pPr>
            <a:endParaRPr lang="en-US" sz="2400" dirty="0">
              <a:solidFill>
                <a:schemeClr val="bg1">
                  <a:lumMod val="50000"/>
                </a:schemeClr>
              </a:solidFill>
            </a:endParaRPr>
          </a:p>
          <a:p>
            <a:pPr marL="0" indent="0">
              <a:buNone/>
            </a:pPr>
            <a:endParaRPr lang="en-US" sz="2400" dirty="0"/>
          </a:p>
          <a:p>
            <a:pPr marL="0" indent="0">
              <a:buNone/>
            </a:pPr>
            <a:endParaRPr lang="en-CA" sz="2400" dirty="0"/>
          </a:p>
        </p:txBody>
      </p:sp>
      <p:pic>
        <p:nvPicPr>
          <p:cNvPr id="4" name="Picture 2" descr="http://coptic.be/wp-content/uploads/2013/03/Eucharist.png">
            <a:extLst>
              <a:ext uri="{FF2B5EF4-FFF2-40B4-BE49-F238E27FC236}">
                <a16:creationId xmlns:a16="http://schemas.microsoft.com/office/drawing/2014/main" id="{E34685EB-C12E-8805-4A5C-8B9D92389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8BEE930-FE18-3EE7-4D27-4CE954020BA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14" b="89714" l="9942" r="89474"/>
                    </a14:imgEffect>
                  </a14:imgLayer>
                </a14:imgProps>
              </a:ext>
              <a:ext uri="{28A0092B-C50C-407E-A947-70E740481C1C}">
                <a14:useLocalDpi xmlns:a14="http://schemas.microsoft.com/office/drawing/2010/main" val="0"/>
              </a:ext>
            </a:extLst>
          </a:blip>
          <a:srcRect/>
          <a:stretch>
            <a:fillRect/>
          </a:stretch>
        </p:blipFill>
        <p:spPr>
          <a:xfrm>
            <a:off x="-228600" y="-304800"/>
            <a:ext cx="2133600" cy="2133600"/>
          </a:xfrm>
          <a:prstGeom prst="ellipse">
            <a:avLst/>
          </a:prstGeom>
        </p:spPr>
      </p:pic>
    </p:spTree>
    <p:extLst>
      <p:ext uri="{BB962C8B-B14F-4D97-AF65-F5344CB8AC3E}">
        <p14:creationId xmlns:p14="http://schemas.microsoft.com/office/powerpoint/2010/main" val="3719194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9E283-7FCE-FBF9-F7AE-50049D87EC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41888-7C0E-7355-C591-5CCDDAF7AD9A}"/>
              </a:ext>
            </a:extLst>
          </p:cNvPr>
          <p:cNvSpPr>
            <a:spLocks noGrp="1"/>
          </p:cNvSpPr>
          <p:nvPr>
            <p:ph type="title"/>
          </p:nvPr>
        </p:nvSpPr>
        <p:spPr/>
        <p:txBody>
          <a:bodyPr>
            <a:normAutofit/>
          </a:bodyPr>
          <a:lstStyle/>
          <a:p>
            <a:r>
              <a:rPr lang="en-CA" dirty="0">
                <a:latin typeface="Brush Script MT" panose="03060802040406070304" pitchFamily="66" charset="0"/>
              </a:rPr>
              <a:t>The Tree of Life</a:t>
            </a:r>
          </a:p>
        </p:txBody>
      </p:sp>
      <p:pic>
        <p:nvPicPr>
          <p:cNvPr id="8" name="Picture 7">
            <a:hlinkClick r:id="rId3"/>
            <a:extLst>
              <a:ext uri="{FF2B5EF4-FFF2-40B4-BE49-F238E27FC236}">
                <a16:creationId xmlns:a16="http://schemas.microsoft.com/office/drawing/2014/main" id="{D0B5BCE3-8025-EF34-7EAB-571790334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4887"/>
            <a:ext cx="9144000" cy="4068225"/>
          </a:xfrm>
          <a:prstGeom prst="rect">
            <a:avLst/>
          </a:prstGeom>
        </p:spPr>
      </p:pic>
      <p:pic>
        <p:nvPicPr>
          <p:cNvPr id="4" name="Picture 2" descr="http://coptic.be/wp-content/uploads/2013/03/Eucharist.png">
            <a:extLst>
              <a:ext uri="{FF2B5EF4-FFF2-40B4-BE49-F238E27FC236}">
                <a16:creationId xmlns:a16="http://schemas.microsoft.com/office/drawing/2014/main" id="{5F9B743B-FE95-1F68-8CBD-F4228E2C7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33F7E9-4246-67E9-B45D-D0973636850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14" b="89714" l="9942" r="89474"/>
                    </a14:imgEffect>
                  </a14:imgLayer>
                </a14:imgProps>
              </a:ext>
              <a:ext uri="{28A0092B-C50C-407E-A947-70E740481C1C}">
                <a14:useLocalDpi xmlns:a14="http://schemas.microsoft.com/office/drawing/2010/main" val="0"/>
              </a:ext>
            </a:extLst>
          </a:blip>
          <a:srcRect/>
          <a:stretch>
            <a:fillRect/>
          </a:stretch>
        </p:blipFill>
        <p:spPr>
          <a:xfrm>
            <a:off x="-228600" y="-304800"/>
            <a:ext cx="2133600" cy="2133600"/>
          </a:xfrm>
          <a:prstGeom prst="ellipse">
            <a:avLst/>
          </a:prstGeom>
        </p:spPr>
      </p:pic>
    </p:spTree>
    <p:extLst>
      <p:ext uri="{BB962C8B-B14F-4D97-AF65-F5344CB8AC3E}">
        <p14:creationId xmlns:p14="http://schemas.microsoft.com/office/powerpoint/2010/main" val="3291053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7C1B7-6F9B-DED6-CAF1-AD92A2B34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82B85-4EB5-7CAA-D275-D87E02EB8FFA}"/>
              </a:ext>
            </a:extLst>
          </p:cNvPr>
          <p:cNvSpPr>
            <a:spLocks noGrp="1"/>
          </p:cNvSpPr>
          <p:nvPr>
            <p:ph type="title"/>
          </p:nvPr>
        </p:nvSpPr>
        <p:spPr>
          <a:xfrm>
            <a:off x="457200" y="152400"/>
            <a:ext cx="8229600" cy="1143000"/>
          </a:xfrm>
        </p:spPr>
        <p:txBody>
          <a:bodyPr>
            <a:normAutofit fontScale="90000"/>
          </a:bodyPr>
          <a:lstStyle/>
          <a:p>
            <a:r>
              <a:rPr lang="en-CA" dirty="0">
                <a:latin typeface="Brush Script MT" panose="03060802040406070304" pitchFamily="66" charset="0"/>
              </a:rPr>
              <a:t>Approach</a:t>
            </a:r>
            <a:br>
              <a:rPr lang="en-CA" dirty="0">
                <a:latin typeface="Brush Script MT" panose="03060802040406070304" pitchFamily="66" charset="0"/>
              </a:rPr>
            </a:br>
            <a:r>
              <a:rPr lang="en-CA" dirty="0">
                <a:latin typeface="Brush Script MT" panose="03060802040406070304" pitchFamily="66" charset="0"/>
              </a:rPr>
              <a:t>in a worthy manner!</a:t>
            </a:r>
          </a:p>
        </p:txBody>
      </p:sp>
      <p:pic>
        <p:nvPicPr>
          <p:cNvPr id="5" name="Picture 4">
            <a:hlinkClick r:id="rId3"/>
            <a:extLst>
              <a:ext uri="{FF2B5EF4-FFF2-40B4-BE49-F238E27FC236}">
                <a16:creationId xmlns:a16="http://schemas.microsoft.com/office/drawing/2014/main" id="{CB5E3A4F-C1F2-6671-BC2A-A8F664F8F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9144000" cy="3230562"/>
          </a:xfrm>
          <a:prstGeom prst="rect">
            <a:avLst/>
          </a:prstGeom>
        </p:spPr>
      </p:pic>
      <p:pic>
        <p:nvPicPr>
          <p:cNvPr id="4" name="Picture 2" descr="http://coptic.be/wp-content/uploads/2013/03/Eucharist.png">
            <a:extLst>
              <a:ext uri="{FF2B5EF4-FFF2-40B4-BE49-F238E27FC236}">
                <a16:creationId xmlns:a16="http://schemas.microsoft.com/office/drawing/2014/main" id="{6542F4A6-FFD4-5A62-A413-7C203DBB55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19D10A-20E7-8819-38B7-82702157326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14" b="89714" l="9942" r="89474"/>
                    </a14:imgEffect>
                  </a14:imgLayer>
                </a14:imgProps>
              </a:ext>
              <a:ext uri="{28A0092B-C50C-407E-A947-70E740481C1C}">
                <a14:useLocalDpi xmlns:a14="http://schemas.microsoft.com/office/drawing/2010/main" val="0"/>
              </a:ext>
            </a:extLst>
          </a:blip>
          <a:srcRect/>
          <a:stretch>
            <a:fillRect/>
          </a:stretch>
        </p:blipFill>
        <p:spPr>
          <a:xfrm>
            <a:off x="-228600" y="-304800"/>
            <a:ext cx="2133600" cy="2133600"/>
          </a:xfrm>
          <a:prstGeom prst="ellipse">
            <a:avLst/>
          </a:prstGeom>
        </p:spPr>
      </p:pic>
    </p:spTree>
    <p:extLst>
      <p:ext uri="{BB962C8B-B14F-4D97-AF65-F5344CB8AC3E}">
        <p14:creationId xmlns:p14="http://schemas.microsoft.com/office/powerpoint/2010/main" val="38534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2724"/>
        </a:solidFill>
        <a:effectLst/>
      </p:bgPr>
    </p:bg>
    <p:spTree>
      <p:nvGrpSpPr>
        <p:cNvPr id="1" name=""/>
        <p:cNvGrpSpPr/>
        <p:nvPr/>
      </p:nvGrpSpPr>
      <p:grpSpPr>
        <a:xfrm>
          <a:off x="0" y="0"/>
          <a:ext cx="0" cy="0"/>
          <a:chOff x="0" y="0"/>
          <a:chExt cx="0" cy="0"/>
        </a:xfrm>
      </p:grpSpPr>
      <p:pic>
        <p:nvPicPr>
          <p:cNvPr id="2" name="Picture 1"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46B828F6-BAB9-CCD5-55D5-8B4953EC8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268"/>
            <a:ext cx="9164760" cy="6098732"/>
          </a:xfrm>
          <a:prstGeom prst="rect">
            <a:avLst/>
          </a:prstGeom>
          <a:ln>
            <a:noFill/>
          </a:ln>
          <a:effectLst>
            <a:softEdge rad="112500"/>
          </a:effectLst>
        </p:spPr>
      </p:pic>
      <p:sp>
        <p:nvSpPr>
          <p:cNvPr id="5" name="TextBox 4">
            <a:extLst>
              <a:ext uri="{FF2B5EF4-FFF2-40B4-BE49-F238E27FC236}">
                <a16:creationId xmlns:a16="http://schemas.microsoft.com/office/drawing/2014/main" id="{3F21F174-CCAD-8E92-B7C0-948D11D94E08}"/>
              </a:ext>
            </a:extLst>
          </p:cNvPr>
          <p:cNvSpPr txBox="1"/>
          <p:nvPr/>
        </p:nvSpPr>
        <p:spPr>
          <a:xfrm>
            <a:off x="152400" y="381000"/>
            <a:ext cx="29718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uLnTx/>
                <a:uFillTx/>
                <a:latin typeface="Brush Script MT" panose="03060802040406070304" pitchFamily="66" charset="0"/>
                <a:ea typeface="+mj-ea"/>
                <a:cs typeface="+mj-cs"/>
              </a:rPr>
              <a:t>Unction</a:t>
            </a:r>
            <a:endParaRPr lang="en-CA" sz="7200" dirty="0">
              <a:solidFill>
                <a:srgbClr val="FFC000"/>
              </a:solidFill>
            </a:endParaRPr>
          </a:p>
        </p:txBody>
      </p:sp>
    </p:spTree>
    <p:extLst>
      <p:ext uri="{BB962C8B-B14F-4D97-AF65-F5344CB8AC3E}">
        <p14:creationId xmlns:p14="http://schemas.microsoft.com/office/powerpoint/2010/main" val="3186291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C06D-4CC5-C86B-5F83-8F53B7B667EE}"/>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7CEA5C0-6510-5ECE-D113-412B32DC0DA1}"/>
              </a:ext>
            </a:extLst>
          </p:cNvPr>
          <p:cNvSpPr/>
          <p:nvPr/>
        </p:nvSpPr>
        <p:spPr>
          <a:xfrm>
            <a:off x="1207949" y="381000"/>
            <a:ext cx="1840051"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46C56C1-F1F1-5953-D7EC-E67275BA032E}"/>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Unction</a:t>
            </a:r>
          </a:p>
        </p:txBody>
      </p:sp>
      <p:sp>
        <p:nvSpPr>
          <p:cNvPr id="3" name="Content Placeholder 2">
            <a:extLst>
              <a:ext uri="{FF2B5EF4-FFF2-40B4-BE49-F238E27FC236}">
                <a16:creationId xmlns:a16="http://schemas.microsoft.com/office/drawing/2014/main" id="{69E60AC0-276F-3B6B-CF54-1868D1E777DC}"/>
              </a:ext>
            </a:extLst>
          </p:cNvPr>
          <p:cNvSpPr>
            <a:spLocks noGrp="1"/>
          </p:cNvSpPr>
          <p:nvPr>
            <p:ph idx="1"/>
          </p:nvPr>
        </p:nvSpPr>
        <p:spPr>
          <a:xfrm>
            <a:off x="457200" y="1417638"/>
            <a:ext cx="8229600" cy="4983162"/>
          </a:xfrm>
        </p:spPr>
        <p:txBody>
          <a:bodyPr>
            <a:normAutofit/>
          </a:bodyPr>
          <a:lstStyle/>
          <a:p>
            <a:r>
              <a:rPr lang="en-CA" b="1" cap="small" dirty="0">
                <a:solidFill>
                  <a:srgbClr val="0070C0"/>
                </a:solidFill>
              </a:rPr>
              <a:t>Healing …</a:t>
            </a:r>
            <a:br>
              <a:rPr lang="en-CA" b="1" cap="small" dirty="0">
                <a:solidFill>
                  <a:srgbClr val="0070C0"/>
                </a:solidFill>
              </a:rPr>
            </a:br>
            <a:r>
              <a:rPr lang="en-CA" b="1" cap="small" dirty="0">
                <a:solidFill>
                  <a:srgbClr val="0070C0"/>
                </a:solidFill>
              </a:rPr>
              <a:t>according to God’s will</a:t>
            </a:r>
          </a:p>
          <a:p>
            <a:r>
              <a:rPr lang="en-CA" b="1" cap="small" dirty="0">
                <a:solidFill>
                  <a:schemeClr val="bg1">
                    <a:lumMod val="50000"/>
                  </a:schemeClr>
                </a:solidFill>
              </a:rPr>
              <a:t>Visible sign: Holy Unction Oil</a:t>
            </a:r>
          </a:p>
          <a:p>
            <a:r>
              <a:rPr lang="en-CA" dirty="0"/>
              <a:t>Coptic Church practices this sacrament:</a:t>
            </a:r>
          </a:p>
          <a:p>
            <a:pPr lvl="1"/>
            <a:r>
              <a:rPr lang="en-CA" dirty="0"/>
              <a:t>For Families or Individuals</a:t>
            </a:r>
            <a:br>
              <a:rPr lang="en-CA" dirty="0"/>
            </a:br>
            <a:r>
              <a:rPr lang="en-CA" dirty="0"/>
              <a:t>(in houses of the believers)</a:t>
            </a:r>
          </a:p>
          <a:p>
            <a:pPr lvl="1"/>
            <a:r>
              <a:rPr lang="en-CA" dirty="0"/>
              <a:t>Communally</a:t>
            </a:r>
            <a:br>
              <a:rPr lang="en-CA" dirty="0"/>
            </a:br>
            <a:r>
              <a:rPr lang="en-CA" dirty="0"/>
              <a:t>(in church, typically during Great Lent)</a:t>
            </a:r>
          </a:p>
          <a:p>
            <a:pPr marL="0" indent="0">
              <a:buNone/>
            </a:pPr>
            <a:endParaRPr lang="en-CA" sz="2400" dirty="0"/>
          </a:p>
        </p:txBody>
      </p:sp>
      <p:pic>
        <p:nvPicPr>
          <p:cNvPr id="8" name="Picture 4" descr="Burgundy Double-Faced Satin Ribbon - 25m | Gadsby">
            <a:extLst>
              <a:ext uri="{FF2B5EF4-FFF2-40B4-BE49-F238E27FC236}">
                <a16:creationId xmlns:a16="http://schemas.microsoft.com/office/drawing/2014/main" id="{D8ADB81C-C22E-0576-A0ED-AD19F3C5A4C1}"/>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49"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AAC1F295-1A60-7B37-9D92-500A2A04073F}"/>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29718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acred Anointing Oil in Bottle with Christian Cross Symbol ...">
            <a:extLst>
              <a:ext uri="{FF2B5EF4-FFF2-40B4-BE49-F238E27FC236}">
                <a16:creationId xmlns:a16="http://schemas.microsoft.com/office/drawing/2014/main" id="{1D49DDF1-8F32-FC9C-FB6A-0E209DA12D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2133600"/>
            <a:ext cx="915458"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C42BDA68-3ACC-3AB9-42A6-78A4C01826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116761"/>
            <a:ext cx="2619375" cy="1743075"/>
          </a:xfrm>
          <a:prstGeom prst="rect">
            <a:avLst/>
          </a:prstGeom>
          <a:ln>
            <a:noFill/>
          </a:ln>
          <a:effectLst>
            <a:softEdge rad="112500"/>
          </a:effectLst>
        </p:spPr>
      </p:pic>
    </p:spTree>
    <p:extLst>
      <p:ext uri="{BB962C8B-B14F-4D97-AF65-F5344CB8AC3E}">
        <p14:creationId xmlns:p14="http://schemas.microsoft.com/office/powerpoint/2010/main" val="2741555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D4510-8C89-67D9-2C2B-03039230A6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7498C-1374-8EDC-537E-A8B58240EEB8}"/>
              </a:ext>
            </a:extLst>
          </p:cNvPr>
          <p:cNvSpPr>
            <a:spLocks noGrp="1"/>
          </p:cNvSpPr>
          <p:nvPr>
            <p:ph type="title"/>
          </p:nvPr>
        </p:nvSpPr>
        <p:spPr/>
        <p:txBody>
          <a:bodyPr>
            <a:normAutofit/>
          </a:bodyPr>
          <a:lstStyle/>
          <a:p>
            <a:r>
              <a:rPr lang="en-CA" dirty="0">
                <a:latin typeface="Brush Script MT" panose="03060802040406070304" pitchFamily="66" charset="0"/>
              </a:rPr>
              <a:t>Heal the sick!</a:t>
            </a:r>
          </a:p>
        </p:txBody>
      </p:sp>
      <p:sp>
        <p:nvSpPr>
          <p:cNvPr id="3" name="Content Placeholder 2">
            <a:extLst>
              <a:ext uri="{FF2B5EF4-FFF2-40B4-BE49-F238E27FC236}">
                <a16:creationId xmlns:a16="http://schemas.microsoft.com/office/drawing/2014/main" id="{1D548F2A-97D4-D29E-933C-38BE0346E9EC}"/>
              </a:ext>
            </a:extLst>
          </p:cNvPr>
          <p:cNvSpPr>
            <a:spLocks noGrp="1"/>
          </p:cNvSpPr>
          <p:nvPr>
            <p:ph idx="1"/>
          </p:nvPr>
        </p:nvSpPr>
        <p:spPr>
          <a:xfrm>
            <a:off x="457200" y="1600199"/>
            <a:ext cx="8229600" cy="4972843"/>
          </a:xfrm>
        </p:spPr>
        <p:txBody>
          <a:bodyPr>
            <a:normAutofit/>
          </a:bodyPr>
          <a:lstStyle/>
          <a:p>
            <a:pPr marL="0" lvl="0" indent="0" algn="ctr">
              <a:buNone/>
              <a:defRPr/>
            </a:pPr>
            <a:r>
              <a:rPr lang="en-US" sz="2400" dirty="0">
                <a:solidFill>
                  <a:prstClr val="black"/>
                </a:solidFill>
              </a:rPr>
              <a:t>“Whatever city you enter, …</a:t>
            </a:r>
            <a:br>
              <a:rPr lang="en-US" sz="2400" dirty="0">
                <a:solidFill>
                  <a:prstClr val="black"/>
                </a:solidFill>
              </a:rPr>
            </a:br>
            <a:r>
              <a:rPr lang="en-US" sz="2400" dirty="0">
                <a:solidFill>
                  <a:prstClr val="black"/>
                </a:solidFill>
              </a:rPr>
              <a:t>And </a:t>
            </a:r>
            <a:r>
              <a:rPr lang="en-US" sz="2400" b="1" dirty="0">
                <a:solidFill>
                  <a:prstClr val="black"/>
                </a:solidFill>
              </a:rPr>
              <a:t>heal</a:t>
            </a:r>
            <a:r>
              <a:rPr lang="en-US" sz="2400" dirty="0">
                <a:solidFill>
                  <a:prstClr val="black"/>
                </a:solidFill>
              </a:rPr>
              <a:t> the sick …”</a:t>
            </a:r>
          </a:p>
          <a:p>
            <a:pPr marL="0" lvl="0" indent="0" algn="ctr">
              <a:buNone/>
              <a:defRPr/>
            </a:pPr>
            <a:r>
              <a:rPr lang="en-US" sz="1800" b="1" dirty="0">
                <a:solidFill>
                  <a:prstClr val="white">
                    <a:lumMod val="50000"/>
                  </a:prstClr>
                </a:solidFill>
              </a:rPr>
              <a:t>(Luke 10:8-9)</a:t>
            </a:r>
          </a:p>
          <a:p>
            <a:pPr marL="0" lvl="0" indent="0" algn="ctr">
              <a:buNone/>
              <a:defRPr/>
            </a:pPr>
            <a:endParaRPr lang="en-US" sz="2400" dirty="0">
              <a:solidFill>
                <a:prstClr val="black"/>
              </a:solidFill>
            </a:endParaRPr>
          </a:p>
          <a:p>
            <a:pPr marL="0" lvl="0" indent="0" algn="ctr">
              <a:buNone/>
              <a:defRPr/>
            </a:pPr>
            <a:r>
              <a:rPr lang="en-US" sz="2400" dirty="0">
                <a:solidFill>
                  <a:prstClr val="black"/>
                </a:solidFill>
              </a:rPr>
              <a:t>“</a:t>
            </a:r>
            <a:r>
              <a:rPr lang="en-US" sz="2400" b="1" dirty="0">
                <a:solidFill>
                  <a:prstClr val="black"/>
                </a:solidFill>
              </a:rPr>
              <a:t>Heal</a:t>
            </a:r>
            <a:r>
              <a:rPr lang="en-US" sz="2400" dirty="0">
                <a:solidFill>
                  <a:prstClr val="black"/>
                </a:solidFill>
              </a:rPr>
              <a:t> the sick, cleanse the lepers,</a:t>
            </a:r>
            <a:br>
              <a:rPr lang="en-US" sz="2400" dirty="0">
                <a:solidFill>
                  <a:prstClr val="black"/>
                </a:solidFill>
              </a:rPr>
            </a:br>
            <a:r>
              <a:rPr lang="en-US" sz="2400" dirty="0">
                <a:solidFill>
                  <a:prstClr val="black"/>
                </a:solidFill>
              </a:rPr>
              <a:t>raise the dead, cast out demons.</a:t>
            </a:r>
            <a:br>
              <a:rPr lang="en-US" sz="2400" dirty="0">
                <a:solidFill>
                  <a:prstClr val="black"/>
                </a:solidFill>
              </a:rPr>
            </a:br>
            <a:r>
              <a:rPr lang="en-US" sz="2400" dirty="0">
                <a:solidFill>
                  <a:prstClr val="black"/>
                </a:solidFill>
              </a:rPr>
              <a:t>Freely you have received, freely give.”</a:t>
            </a:r>
          </a:p>
          <a:p>
            <a:pPr marL="0" lvl="0" indent="0" algn="ctr">
              <a:buNone/>
              <a:defRPr/>
            </a:pPr>
            <a:r>
              <a:rPr lang="en-US" sz="1800" b="1" dirty="0">
                <a:solidFill>
                  <a:prstClr val="white">
                    <a:lumMod val="50000"/>
                  </a:prstClr>
                </a:solidFill>
              </a:rPr>
              <a:t>(Matthew 10:8)</a:t>
            </a:r>
            <a:endParaRPr lang="en-US" sz="2400" dirty="0">
              <a:solidFill>
                <a:prstClr val="black"/>
              </a:solidFill>
            </a:endParaRPr>
          </a:p>
          <a:p>
            <a:pPr marL="0" lvl="0" indent="0" algn="ctr">
              <a:buNone/>
              <a:defRPr/>
            </a:pPr>
            <a:endParaRPr lang="en-US" sz="2400" dirty="0">
              <a:solidFill>
                <a:prstClr val="black"/>
              </a:solidFill>
            </a:endParaRPr>
          </a:p>
          <a:p>
            <a:pPr marL="0" lvl="0" indent="0" algn="ctr">
              <a:buNone/>
              <a:defRPr/>
            </a:pPr>
            <a:r>
              <a:rPr lang="en-US" sz="2400" dirty="0">
                <a:solidFill>
                  <a:prstClr val="black"/>
                </a:solidFill>
              </a:rPr>
              <a:t>“And they cast out many demons, and</a:t>
            </a:r>
            <a:br>
              <a:rPr lang="en-US" sz="2400" dirty="0">
                <a:solidFill>
                  <a:prstClr val="black"/>
                </a:solidFill>
              </a:rPr>
            </a:br>
            <a:r>
              <a:rPr lang="en-US" sz="2400" b="1" dirty="0">
                <a:solidFill>
                  <a:prstClr val="black"/>
                </a:solidFill>
              </a:rPr>
              <a:t>anointed</a:t>
            </a:r>
            <a:r>
              <a:rPr lang="en-US" sz="2400" dirty="0">
                <a:solidFill>
                  <a:prstClr val="black"/>
                </a:solidFill>
              </a:rPr>
              <a:t> with </a:t>
            </a:r>
            <a:r>
              <a:rPr lang="en-US" sz="2400" b="1" dirty="0">
                <a:solidFill>
                  <a:prstClr val="black"/>
                </a:solidFill>
              </a:rPr>
              <a:t>oil</a:t>
            </a:r>
            <a:r>
              <a:rPr lang="en-US" sz="2400" dirty="0">
                <a:solidFill>
                  <a:prstClr val="black"/>
                </a:solidFill>
              </a:rPr>
              <a:t> many who were sick, and </a:t>
            </a:r>
            <a:r>
              <a:rPr lang="en-US" sz="2400" b="1" dirty="0">
                <a:solidFill>
                  <a:prstClr val="black"/>
                </a:solidFill>
              </a:rPr>
              <a:t>healed</a:t>
            </a:r>
            <a:r>
              <a:rPr lang="en-US" sz="2400" dirty="0">
                <a:solidFill>
                  <a:prstClr val="black"/>
                </a:solidFill>
              </a:rPr>
              <a:t> them.”</a:t>
            </a:r>
          </a:p>
          <a:p>
            <a:pPr marL="0" lvl="0" indent="0" algn="ctr">
              <a:buNone/>
              <a:defRPr/>
            </a:pPr>
            <a:r>
              <a:rPr lang="en-US" sz="1800" b="1" dirty="0">
                <a:solidFill>
                  <a:prstClr val="white">
                    <a:lumMod val="50000"/>
                  </a:prstClr>
                </a:solidFill>
              </a:rPr>
              <a:t>(Mark 6:13)</a:t>
            </a:r>
          </a:p>
          <a:p>
            <a:pPr marL="0" lvl="0" indent="0" algn="ctr">
              <a:buNone/>
              <a:defRPr/>
            </a:pPr>
            <a:endParaRPr lang="en-US" sz="2400" dirty="0">
              <a:solidFill>
                <a:prstClr val="black"/>
              </a:solidFill>
            </a:endParaRPr>
          </a:p>
        </p:txBody>
      </p:sp>
      <p:pic>
        <p:nvPicPr>
          <p:cNvPr id="7" name="Picture 2" descr="Sacred Anointing Oil in Bottle with Christian Cross Symbol ...">
            <a:extLst>
              <a:ext uri="{FF2B5EF4-FFF2-40B4-BE49-F238E27FC236}">
                <a16:creationId xmlns:a16="http://schemas.microsoft.com/office/drawing/2014/main" id="{86291064-A01A-1E6D-9A43-543F34CFEA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5875362"/>
            <a:ext cx="915458" cy="91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74A6B868-8FA8-EDC1-CCB4-B621F3295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5" name="Picture 2">
            <a:extLst>
              <a:ext uri="{FF2B5EF4-FFF2-40B4-BE49-F238E27FC236}">
                <a16:creationId xmlns:a16="http://schemas.microsoft.com/office/drawing/2014/main" id="{7C1B449A-B85D-6146-BE23-9B9C2347A79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2527578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05732-FBBD-2C2E-7F52-69A1DB1D9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7AAA8-B8A7-A986-325F-939F0C39E8DF}"/>
              </a:ext>
            </a:extLst>
          </p:cNvPr>
          <p:cNvSpPr>
            <a:spLocks noGrp="1"/>
          </p:cNvSpPr>
          <p:nvPr>
            <p:ph type="title"/>
          </p:nvPr>
        </p:nvSpPr>
        <p:spPr/>
        <p:txBody>
          <a:bodyPr>
            <a:normAutofit/>
          </a:bodyPr>
          <a:lstStyle/>
          <a:p>
            <a:r>
              <a:rPr lang="en-CA" dirty="0">
                <a:latin typeface="Brush Script MT" panose="03060802040406070304" pitchFamily="66" charset="0"/>
              </a:rPr>
              <a:t>Unction</a:t>
            </a:r>
          </a:p>
        </p:txBody>
      </p:sp>
      <p:sp>
        <p:nvSpPr>
          <p:cNvPr id="3" name="Content Placeholder 2">
            <a:extLst>
              <a:ext uri="{FF2B5EF4-FFF2-40B4-BE49-F238E27FC236}">
                <a16:creationId xmlns:a16="http://schemas.microsoft.com/office/drawing/2014/main" id="{235A4170-30E2-2407-7542-9AC5FC63CCAC}"/>
              </a:ext>
            </a:extLst>
          </p:cNvPr>
          <p:cNvSpPr>
            <a:spLocks noGrp="1"/>
          </p:cNvSpPr>
          <p:nvPr>
            <p:ph idx="1"/>
          </p:nvPr>
        </p:nvSpPr>
        <p:spPr>
          <a:xfrm>
            <a:off x="457200" y="1981200"/>
            <a:ext cx="8229600" cy="4419600"/>
          </a:xfrm>
        </p:spPr>
        <p:txBody>
          <a:bodyPr>
            <a:normAutofit/>
          </a:bodyPr>
          <a:lstStyle/>
          <a:p>
            <a:pPr marL="0" lvl="0" indent="0" algn="ctr">
              <a:buNone/>
              <a:defRPr/>
            </a:pPr>
            <a:r>
              <a:rPr lang="en-US" dirty="0">
                <a:solidFill>
                  <a:srgbClr val="0070C0"/>
                </a:solidFill>
                <a:latin typeface="Brush Script MT" panose="03060802040406070304" pitchFamily="66" charset="0"/>
              </a:rPr>
              <a:t>Healing &amp; Forgiveness</a:t>
            </a:r>
          </a:p>
          <a:p>
            <a:pPr marL="0" lvl="0" indent="0" algn="ctr">
              <a:buNone/>
              <a:defRPr/>
            </a:pPr>
            <a:r>
              <a:rPr lang="en-US" sz="2400" dirty="0">
                <a:solidFill>
                  <a:prstClr val="black"/>
                </a:solidFill>
              </a:rPr>
              <a:t>“Is anyone among you sick?</a:t>
            </a:r>
            <a:br>
              <a:rPr lang="en-US" sz="2400" dirty="0">
                <a:solidFill>
                  <a:prstClr val="black"/>
                </a:solidFill>
              </a:rPr>
            </a:br>
            <a:r>
              <a:rPr lang="en-US" sz="2400" dirty="0">
                <a:solidFill>
                  <a:prstClr val="black"/>
                </a:solidFill>
              </a:rPr>
              <a:t>Let him call for the elders of the church,</a:t>
            </a:r>
            <a:br>
              <a:rPr lang="en-US" sz="2400" dirty="0">
                <a:solidFill>
                  <a:prstClr val="black"/>
                </a:solidFill>
              </a:rPr>
            </a:br>
            <a:r>
              <a:rPr lang="en-US" sz="2400" dirty="0">
                <a:solidFill>
                  <a:prstClr val="black"/>
                </a:solidFill>
              </a:rPr>
              <a:t>and let them pray over him,</a:t>
            </a:r>
            <a:br>
              <a:rPr lang="en-US" sz="2400" dirty="0">
                <a:solidFill>
                  <a:prstClr val="black"/>
                </a:solidFill>
              </a:rPr>
            </a:br>
            <a:r>
              <a:rPr lang="en-US" sz="2400" dirty="0">
                <a:solidFill>
                  <a:prstClr val="black"/>
                </a:solidFill>
              </a:rPr>
              <a:t>anointing him with oil in the name of the Lord.</a:t>
            </a:r>
            <a:br>
              <a:rPr lang="en-US" sz="2400" dirty="0">
                <a:solidFill>
                  <a:prstClr val="black"/>
                </a:solidFill>
              </a:rPr>
            </a:br>
            <a:r>
              <a:rPr lang="en-US" sz="2400" dirty="0">
                <a:solidFill>
                  <a:prstClr val="black"/>
                </a:solidFill>
              </a:rPr>
              <a:t>And the prayer of faith will </a:t>
            </a:r>
            <a:r>
              <a:rPr lang="en-US" sz="2400" b="1" dirty="0">
                <a:solidFill>
                  <a:prstClr val="black"/>
                </a:solidFill>
              </a:rPr>
              <a:t>save</a:t>
            </a:r>
            <a:r>
              <a:rPr lang="en-US" sz="2400" dirty="0">
                <a:solidFill>
                  <a:prstClr val="black"/>
                </a:solidFill>
              </a:rPr>
              <a:t> the sick,</a:t>
            </a:r>
            <a:br>
              <a:rPr lang="en-US" sz="2400" dirty="0">
                <a:solidFill>
                  <a:prstClr val="black"/>
                </a:solidFill>
              </a:rPr>
            </a:br>
            <a:r>
              <a:rPr lang="en-US" sz="2400" dirty="0">
                <a:solidFill>
                  <a:prstClr val="black"/>
                </a:solidFill>
              </a:rPr>
              <a:t>and the Lord will </a:t>
            </a:r>
            <a:r>
              <a:rPr lang="en-US" sz="2400" b="1" dirty="0">
                <a:solidFill>
                  <a:prstClr val="black"/>
                </a:solidFill>
              </a:rPr>
              <a:t>raise</a:t>
            </a:r>
            <a:r>
              <a:rPr lang="en-US" sz="2400" dirty="0">
                <a:solidFill>
                  <a:prstClr val="black"/>
                </a:solidFill>
              </a:rPr>
              <a:t> him up.</a:t>
            </a:r>
            <a:br>
              <a:rPr lang="en-US" sz="2400" dirty="0">
                <a:solidFill>
                  <a:prstClr val="black"/>
                </a:solidFill>
              </a:rPr>
            </a:br>
            <a:r>
              <a:rPr lang="en-US" sz="2400" dirty="0">
                <a:solidFill>
                  <a:prstClr val="black"/>
                </a:solidFill>
              </a:rPr>
              <a:t>And if he has committed sins, he will be </a:t>
            </a:r>
            <a:r>
              <a:rPr lang="en-US" sz="2400" b="1" dirty="0">
                <a:solidFill>
                  <a:prstClr val="black"/>
                </a:solidFill>
              </a:rPr>
              <a:t>forgiven</a:t>
            </a:r>
            <a:r>
              <a:rPr lang="en-US" sz="2400" dirty="0">
                <a:solidFill>
                  <a:prstClr val="black"/>
                </a:solidFill>
              </a:rPr>
              <a:t>.”</a:t>
            </a:r>
          </a:p>
          <a:p>
            <a:pPr marL="0" lvl="0" indent="0" algn="ctr">
              <a:buNone/>
              <a:defRPr/>
            </a:pPr>
            <a:r>
              <a:rPr lang="en-US" sz="1800" b="1" dirty="0">
                <a:solidFill>
                  <a:prstClr val="white">
                    <a:lumMod val="50000"/>
                  </a:prstClr>
                </a:solidFill>
              </a:rPr>
              <a:t>(James 5:14-15)</a:t>
            </a:r>
          </a:p>
        </p:txBody>
      </p:sp>
      <p:pic>
        <p:nvPicPr>
          <p:cNvPr id="5" name="Picture 4"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6D8E3473-8937-0694-7B23-D92A0E0E2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7" name="Picture 2">
            <a:extLst>
              <a:ext uri="{FF2B5EF4-FFF2-40B4-BE49-F238E27FC236}">
                <a16:creationId xmlns:a16="http://schemas.microsoft.com/office/drawing/2014/main" id="{700243DE-FCE6-6F9A-58E6-E5CA0397092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2432017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4C8E4-BC08-72B8-B628-548C28656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FA358A-B1A1-18DC-6CD7-DF346515271C}"/>
              </a:ext>
            </a:extLst>
          </p:cNvPr>
          <p:cNvSpPr>
            <a:spLocks noGrp="1"/>
          </p:cNvSpPr>
          <p:nvPr>
            <p:ph type="title"/>
          </p:nvPr>
        </p:nvSpPr>
        <p:spPr/>
        <p:txBody>
          <a:bodyPr/>
          <a:lstStyle/>
          <a:p>
            <a:r>
              <a:rPr lang="en-CA" u="sng" dirty="0">
                <a:latin typeface="Brush Script MT" panose="03060802040406070304" pitchFamily="66" charset="0"/>
              </a:rPr>
              <a:t>Power</a:t>
            </a:r>
            <a:r>
              <a:rPr lang="en-CA" dirty="0">
                <a:latin typeface="Brush Script MT" panose="03060802040406070304" pitchFamily="66" charset="0"/>
              </a:rPr>
              <a:t> of the Resurrection</a:t>
            </a:r>
          </a:p>
        </p:txBody>
      </p:sp>
      <p:sp>
        <p:nvSpPr>
          <p:cNvPr id="3" name="Content Placeholder 2">
            <a:extLst>
              <a:ext uri="{FF2B5EF4-FFF2-40B4-BE49-F238E27FC236}">
                <a16:creationId xmlns:a16="http://schemas.microsoft.com/office/drawing/2014/main" id="{11157CCF-AE17-6448-F100-35FADBC60587}"/>
              </a:ext>
            </a:extLst>
          </p:cNvPr>
          <p:cNvSpPr>
            <a:spLocks noGrp="1"/>
          </p:cNvSpPr>
          <p:nvPr>
            <p:ph idx="1"/>
          </p:nvPr>
        </p:nvSpPr>
        <p:spPr>
          <a:xfrm>
            <a:off x="457200" y="1600200"/>
            <a:ext cx="8229600" cy="4800600"/>
          </a:xfrm>
        </p:spPr>
        <p:txBody>
          <a:bodyPr>
            <a:normAutofit/>
          </a:bodyPr>
          <a:lstStyle/>
          <a:p>
            <a:pPr marL="0" indent="0">
              <a:buNone/>
            </a:pPr>
            <a:endParaRPr lang="en-CA" dirty="0"/>
          </a:p>
          <a:p>
            <a:pPr marL="0" indent="0" algn="ctr">
              <a:buNone/>
            </a:pPr>
            <a:r>
              <a:rPr lang="en-US" dirty="0">
                <a:solidFill>
                  <a:srgbClr val="0070C0"/>
                </a:solidFill>
              </a:rPr>
              <a:t>“I can do </a:t>
            </a:r>
            <a:r>
              <a:rPr lang="en-US" u="sng" dirty="0">
                <a:solidFill>
                  <a:srgbClr val="0070C0"/>
                </a:solidFill>
              </a:rPr>
              <a:t>all</a:t>
            </a:r>
            <a:r>
              <a:rPr lang="en-US" dirty="0">
                <a:solidFill>
                  <a:srgbClr val="0070C0"/>
                </a:solidFill>
              </a:rPr>
              <a:t> things</a:t>
            </a:r>
            <a:br>
              <a:rPr lang="en-US" dirty="0">
                <a:solidFill>
                  <a:srgbClr val="0070C0"/>
                </a:solidFill>
              </a:rPr>
            </a:br>
            <a:r>
              <a:rPr lang="en-US" b="1" dirty="0">
                <a:solidFill>
                  <a:srgbClr val="0070C0"/>
                </a:solidFill>
              </a:rPr>
              <a:t>through Christ</a:t>
            </a:r>
            <a:br>
              <a:rPr lang="en-US" dirty="0">
                <a:solidFill>
                  <a:srgbClr val="0070C0"/>
                </a:solidFill>
              </a:rPr>
            </a:br>
            <a:r>
              <a:rPr lang="en-US" dirty="0">
                <a:solidFill>
                  <a:srgbClr val="0070C0"/>
                </a:solidFill>
              </a:rPr>
              <a:t>who strengthens me.”</a:t>
            </a:r>
          </a:p>
          <a:p>
            <a:pPr marL="0" indent="0" algn="ctr">
              <a:buNone/>
            </a:pPr>
            <a:r>
              <a:rPr lang="en-US" sz="2400" b="1" dirty="0">
                <a:solidFill>
                  <a:schemeClr val="bg1">
                    <a:lumMod val="50000"/>
                  </a:schemeClr>
                </a:solidFill>
              </a:rPr>
              <a:t>(Philippians 4:13)</a:t>
            </a:r>
          </a:p>
          <a:p>
            <a:pPr marL="0" indent="0">
              <a:buNone/>
            </a:pPr>
            <a:endParaRPr lang="en-CA" dirty="0"/>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70C0"/>
                </a:solidFill>
                <a:effectLst/>
                <a:uLnTx/>
                <a:uFillTx/>
                <a:latin typeface="Brush Script MT" panose="03060802040406070304" pitchFamily="66" charset="0"/>
                <a:ea typeface="+mn-ea"/>
                <a:cs typeface="+mn-cs"/>
              </a:rPr>
              <a:t>The risen Christ strengthens me!</a:t>
            </a:r>
            <a:endParaRPr kumimoji="0" lang="en-CA" sz="4000" b="0" i="0" u="none" strike="noStrike" kern="1200" cap="none" spc="0" normalizeH="0" baseline="0" noProof="0" dirty="0">
              <a:ln>
                <a:noFill/>
              </a:ln>
              <a:solidFill>
                <a:srgbClr val="0070C0"/>
              </a:solidFill>
              <a:effectLst/>
              <a:uLnTx/>
              <a:uFillTx/>
              <a:latin typeface="Brush Script MT" panose="03060802040406070304" pitchFamily="66" charset="0"/>
              <a:ea typeface="+mn-ea"/>
              <a:cs typeface="+mn-cs"/>
            </a:endParaRPr>
          </a:p>
          <a:p>
            <a:pPr marL="0" indent="0">
              <a:buNone/>
            </a:pPr>
            <a:endParaRPr lang="en-CA" dirty="0"/>
          </a:p>
          <a:p>
            <a:pPr marL="0" indent="0">
              <a:buNone/>
            </a:pPr>
            <a:endParaRPr lang="en-CA" dirty="0"/>
          </a:p>
        </p:txBody>
      </p:sp>
    </p:spTree>
    <p:extLst>
      <p:ext uri="{BB962C8B-B14F-4D97-AF65-F5344CB8AC3E}">
        <p14:creationId xmlns:p14="http://schemas.microsoft.com/office/powerpoint/2010/main" val="653888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1FE06-8CD0-CD37-B7E8-C934448AC3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57ADC-70A8-BFA7-B715-969A8D330308}"/>
              </a:ext>
            </a:extLst>
          </p:cNvPr>
          <p:cNvSpPr>
            <a:spLocks noGrp="1"/>
          </p:cNvSpPr>
          <p:nvPr>
            <p:ph type="title"/>
          </p:nvPr>
        </p:nvSpPr>
        <p:spPr/>
        <p:txBody>
          <a:bodyPr>
            <a:normAutofit/>
          </a:bodyPr>
          <a:lstStyle/>
          <a:p>
            <a:r>
              <a:rPr lang="en-CA" dirty="0">
                <a:latin typeface="Brush Script MT" panose="03060802040406070304" pitchFamily="66" charset="0"/>
              </a:rPr>
              <a:t>Unction</a:t>
            </a:r>
          </a:p>
        </p:txBody>
      </p:sp>
      <p:sp>
        <p:nvSpPr>
          <p:cNvPr id="3" name="Content Placeholder 2">
            <a:extLst>
              <a:ext uri="{FF2B5EF4-FFF2-40B4-BE49-F238E27FC236}">
                <a16:creationId xmlns:a16="http://schemas.microsoft.com/office/drawing/2014/main" id="{A503FB83-9715-0FE9-E089-32578050A626}"/>
              </a:ext>
            </a:extLst>
          </p:cNvPr>
          <p:cNvSpPr>
            <a:spLocks noGrp="1"/>
          </p:cNvSpPr>
          <p:nvPr>
            <p:ph idx="1"/>
          </p:nvPr>
        </p:nvSpPr>
        <p:spPr>
          <a:xfrm>
            <a:off x="457200" y="1600199"/>
            <a:ext cx="8229600" cy="4972843"/>
          </a:xfrm>
        </p:spPr>
        <p:txBody>
          <a:bodyPr>
            <a:normAutofit/>
          </a:bodyPr>
          <a:lstStyle/>
          <a:p>
            <a:pPr marL="0" lvl="0" indent="0" algn="ctr">
              <a:buNone/>
              <a:defRPr/>
            </a:pPr>
            <a:r>
              <a:rPr lang="en-US" sz="2400" dirty="0">
                <a:solidFill>
                  <a:prstClr val="black"/>
                </a:solidFill>
              </a:rPr>
              <a:t>The Lord will </a:t>
            </a:r>
            <a:r>
              <a:rPr lang="en-US" sz="2400" b="1" dirty="0">
                <a:solidFill>
                  <a:prstClr val="black"/>
                </a:solidFill>
              </a:rPr>
              <a:t>raise</a:t>
            </a:r>
            <a:r>
              <a:rPr lang="en-US" sz="2400" dirty="0">
                <a:solidFill>
                  <a:prstClr val="black"/>
                </a:solidFill>
              </a:rPr>
              <a:t> him up.</a:t>
            </a:r>
            <a:br>
              <a:rPr lang="en-US" sz="2400" dirty="0">
                <a:solidFill>
                  <a:prstClr val="black"/>
                </a:solidFill>
              </a:rPr>
            </a:br>
            <a:r>
              <a:rPr lang="en-US" sz="2400" dirty="0">
                <a:solidFill>
                  <a:prstClr val="black"/>
                </a:solidFill>
              </a:rPr>
              <a:t>And he will be </a:t>
            </a:r>
            <a:r>
              <a:rPr lang="en-US" sz="2400" b="1" dirty="0">
                <a:solidFill>
                  <a:prstClr val="black"/>
                </a:solidFill>
              </a:rPr>
              <a:t>forgiven</a:t>
            </a:r>
            <a:r>
              <a:rPr lang="en-US" sz="2400" dirty="0">
                <a:solidFill>
                  <a:prstClr val="black"/>
                </a:solidFill>
              </a:rPr>
              <a:t>.</a:t>
            </a:r>
          </a:p>
          <a:p>
            <a:pPr marL="0" lvl="0" indent="0" algn="ctr">
              <a:buNone/>
              <a:defRPr/>
            </a:pPr>
            <a:endParaRPr lang="en-US" sz="2400" dirty="0">
              <a:solidFill>
                <a:prstClr val="black"/>
              </a:solidFill>
            </a:endParaRPr>
          </a:p>
          <a:p>
            <a:pPr marL="0" lvl="0" indent="0" algn="ctr">
              <a:buNone/>
              <a:defRPr/>
            </a:pPr>
            <a:r>
              <a:rPr lang="en-US" sz="2400" dirty="0">
                <a:solidFill>
                  <a:prstClr val="black"/>
                </a:solidFill>
              </a:rPr>
              <a:t>“Confess your trespasses to one another,</a:t>
            </a:r>
            <a:br>
              <a:rPr lang="en-US" sz="2400" dirty="0">
                <a:solidFill>
                  <a:prstClr val="black"/>
                </a:solidFill>
              </a:rPr>
            </a:br>
            <a:r>
              <a:rPr lang="en-US" sz="2400" dirty="0">
                <a:solidFill>
                  <a:prstClr val="black"/>
                </a:solidFill>
              </a:rPr>
              <a:t>and pray for one another,</a:t>
            </a:r>
            <a:br>
              <a:rPr lang="en-US" sz="2400" dirty="0">
                <a:solidFill>
                  <a:prstClr val="black"/>
                </a:solidFill>
              </a:rPr>
            </a:br>
            <a:r>
              <a:rPr lang="en-US" sz="2400" dirty="0">
                <a:solidFill>
                  <a:prstClr val="black"/>
                </a:solidFill>
              </a:rPr>
              <a:t>that you may be </a:t>
            </a:r>
            <a:r>
              <a:rPr lang="en-US" sz="2400" b="1" dirty="0">
                <a:solidFill>
                  <a:prstClr val="black"/>
                </a:solidFill>
              </a:rPr>
              <a:t>healed</a:t>
            </a:r>
            <a:r>
              <a:rPr lang="en-US" sz="2400" dirty="0">
                <a:solidFill>
                  <a:prstClr val="black"/>
                </a:solidFill>
              </a:rPr>
              <a:t>.”</a:t>
            </a:r>
          </a:p>
          <a:p>
            <a:pPr marL="0" lvl="0" indent="0" algn="ctr">
              <a:buNone/>
              <a:defRPr/>
            </a:pPr>
            <a:r>
              <a:rPr lang="en-US" sz="1800" b="1" dirty="0">
                <a:solidFill>
                  <a:prstClr val="white">
                    <a:lumMod val="50000"/>
                  </a:prstClr>
                </a:solidFill>
              </a:rPr>
              <a:t>(James 5:16)</a:t>
            </a:r>
          </a:p>
          <a:p>
            <a:pPr marL="0" lvl="0" indent="0" algn="ctr">
              <a:buNone/>
              <a:defRPr/>
            </a:pPr>
            <a:endParaRPr lang="en-US" sz="2400" dirty="0">
              <a:solidFill>
                <a:prstClr val="black"/>
              </a:solidFill>
            </a:endParaRPr>
          </a:p>
        </p:txBody>
      </p:sp>
      <p:pic>
        <p:nvPicPr>
          <p:cNvPr id="5" name="Picture 4"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BB750C88-B9DF-048D-179E-518C9A98F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7" name="Picture 2">
            <a:extLst>
              <a:ext uri="{FF2B5EF4-FFF2-40B4-BE49-F238E27FC236}">
                <a16:creationId xmlns:a16="http://schemas.microsoft.com/office/drawing/2014/main" id="{57D9DE7B-D446-D31D-3A8B-A1D09C32A50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84190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F3A48-F996-1AC4-A6A7-1E466D3AE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305A52-A12D-5403-99D3-F62C8239276C}"/>
              </a:ext>
            </a:extLst>
          </p:cNvPr>
          <p:cNvSpPr>
            <a:spLocks noGrp="1"/>
          </p:cNvSpPr>
          <p:nvPr>
            <p:ph type="title"/>
          </p:nvPr>
        </p:nvSpPr>
        <p:spPr/>
        <p:txBody>
          <a:bodyPr>
            <a:normAutofit/>
          </a:bodyPr>
          <a:lstStyle/>
          <a:p>
            <a:r>
              <a:rPr lang="en-CA" dirty="0">
                <a:latin typeface="Brush Script MT" panose="03060802040406070304" pitchFamily="66" charset="0"/>
              </a:rPr>
              <a:t>Unction</a:t>
            </a:r>
          </a:p>
        </p:txBody>
      </p:sp>
      <p:sp>
        <p:nvSpPr>
          <p:cNvPr id="3" name="Content Placeholder 2">
            <a:extLst>
              <a:ext uri="{FF2B5EF4-FFF2-40B4-BE49-F238E27FC236}">
                <a16:creationId xmlns:a16="http://schemas.microsoft.com/office/drawing/2014/main" id="{4A4EFA30-366C-D647-A7A9-4590E86D5945}"/>
              </a:ext>
            </a:extLst>
          </p:cNvPr>
          <p:cNvSpPr>
            <a:spLocks noGrp="1"/>
          </p:cNvSpPr>
          <p:nvPr>
            <p:ph idx="1"/>
          </p:nvPr>
        </p:nvSpPr>
        <p:spPr>
          <a:xfrm>
            <a:off x="457200" y="1600199"/>
            <a:ext cx="8229600" cy="4972843"/>
          </a:xfrm>
        </p:spPr>
        <p:txBody>
          <a:bodyPr>
            <a:normAutofit/>
          </a:bodyPr>
          <a:lstStyle/>
          <a:p>
            <a:pPr marL="0" lvl="0" indent="0" algn="ctr">
              <a:buNone/>
              <a:defRPr/>
            </a:pPr>
            <a:r>
              <a:rPr lang="en-US" sz="2400" dirty="0">
                <a:solidFill>
                  <a:prstClr val="black"/>
                </a:solidFill>
              </a:rPr>
              <a:t>The Lord will </a:t>
            </a:r>
            <a:r>
              <a:rPr lang="en-US" sz="2400" b="1" dirty="0">
                <a:solidFill>
                  <a:prstClr val="black"/>
                </a:solidFill>
              </a:rPr>
              <a:t>raise</a:t>
            </a:r>
            <a:r>
              <a:rPr lang="en-US" sz="2400" dirty="0">
                <a:solidFill>
                  <a:prstClr val="black"/>
                </a:solidFill>
              </a:rPr>
              <a:t> him up.</a:t>
            </a:r>
            <a:br>
              <a:rPr lang="en-US" sz="2400" dirty="0">
                <a:solidFill>
                  <a:prstClr val="black"/>
                </a:solidFill>
              </a:rPr>
            </a:br>
            <a:r>
              <a:rPr lang="en-US" sz="2400" dirty="0">
                <a:solidFill>
                  <a:prstClr val="black"/>
                </a:solidFill>
              </a:rPr>
              <a:t>And he will be </a:t>
            </a:r>
            <a:r>
              <a:rPr lang="en-US" sz="2400" b="1" dirty="0">
                <a:solidFill>
                  <a:prstClr val="black"/>
                </a:solidFill>
              </a:rPr>
              <a:t>forgiven</a:t>
            </a:r>
            <a:r>
              <a:rPr lang="en-US" sz="2400" dirty="0">
                <a:solidFill>
                  <a:prstClr val="black"/>
                </a:solidFill>
              </a:rPr>
              <a:t>.</a:t>
            </a:r>
          </a:p>
          <a:p>
            <a:pPr marL="0" lvl="0" indent="0" algn="ctr">
              <a:buNone/>
              <a:defRPr/>
            </a:pPr>
            <a:endParaRPr lang="en-US" sz="2400" dirty="0">
              <a:solidFill>
                <a:prstClr val="black"/>
              </a:solidFill>
            </a:endParaRPr>
          </a:p>
          <a:p>
            <a:pPr marL="0" lvl="0" indent="0" algn="ctr">
              <a:buNone/>
              <a:defRPr/>
            </a:pPr>
            <a:r>
              <a:rPr lang="en-US" dirty="0">
                <a:solidFill>
                  <a:prstClr val="black"/>
                </a:solidFill>
                <a:latin typeface="Brush Script MT" panose="03060802040406070304" pitchFamily="66" charset="0"/>
              </a:rPr>
              <a:t>The Lord may or may not always provide </a:t>
            </a:r>
            <a:r>
              <a:rPr lang="en-US" dirty="0">
                <a:solidFill>
                  <a:srgbClr val="0070C0"/>
                </a:solidFill>
                <a:latin typeface="Brush Script MT" panose="03060802040406070304" pitchFamily="66" charset="0"/>
              </a:rPr>
              <a:t>physical</a:t>
            </a:r>
            <a:r>
              <a:rPr lang="en-US" dirty="0">
                <a:solidFill>
                  <a:prstClr val="black"/>
                </a:solidFill>
                <a:latin typeface="Brush Script MT" panose="03060802040406070304" pitchFamily="66" charset="0"/>
              </a:rPr>
              <a:t> healing.</a:t>
            </a:r>
          </a:p>
          <a:p>
            <a:pPr marL="0" lvl="0" indent="0" algn="ctr">
              <a:buNone/>
              <a:defRPr/>
            </a:pPr>
            <a:r>
              <a:rPr lang="en-US" dirty="0">
                <a:solidFill>
                  <a:prstClr val="black"/>
                </a:solidFill>
                <a:latin typeface="Brush Script MT" panose="03060802040406070304" pitchFamily="66" charset="0"/>
              </a:rPr>
              <a:t>The Lord cares more for </a:t>
            </a:r>
            <a:r>
              <a:rPr lang="en-US" dirty="0">
                <a:solidFill>
                  <a:srgbClr val="0070C0"/>
                </a:solidFill>
                <a:latin typeface="Brush Script MT" panose="03060802040406070304" pitchFamily="66" charset="0"/>
              </a:rPr>
              <a:t>spiritual</a:t>
            </a:r>
            <a:r>
              <a:rPr lang="en-US" dirty="0">
                <a:solidFill>
                  <a:prstClr val="black"/>
                </a:solidFill>
                <a:latin typeface="Brush Script MT" panose="03060802040406070304" pitchFamily="66" charset="0"/>
              </a:rPr>
              <a:t> healing &amp; forgiveness.</a:t>
            </a:r>
          </a:p>
          <a:p>
            <a:pPr marL="0" lvl="0" indent="0" algn="ctr">
              <a:buNone/>
              <a:defRPr/>
            </a:pPr>
            <a:endParaRPr lang="en-US" sz="2400" dirty="0">
              <a:solidFill>
                <a:prstClr val="black"/>
              </a:solidFill>
            </a:endParaRPr>
          </a:p>
          <a:p>
            <a:pPr marL="0" lvl="0" indent="0" algn="ctr">
              <a:buNone/>
              <a:defRPr/>
            </a:pPr>
            <a:r>
              <a:rPr lang="en-US" sz="2400" dirty="0">
                <a:solidFill>
                  <a:prstClr val="black"/>
                </a:solidFill>
              </a:rPr>
              <a:t>“For I consider that the sufferings</a:t>
            </a:r>
            <a:br>
              <a:rPr lang="en-US" sz="2400" dirty="0">
                <a:solidFill>
                  <a:prstClr val="black"/>
                </a:solidFill>
              </a:rPr>
            </a:br>
            <a:r>
              <a:rPr lang="en-US" sz="2400" dirty="0">
                <a:solidFill>
                  <a:prstClr val="black"/>
                </a:solidFill>
              </a:rPr>
              <a:t>of this present time are not worthy to be compared</a:t>
            </a:r>
            <a:br>
              <a:rPr lang="en-US" sz="2400" dirty="0">
                <a:solidFill>
                  <a:prstClr val="black"/>
                </a:solidFill>
              </a:rPr>
            </a:br>
            <a:r>
              <a:rPr lang="en-US" sz="2400" dirty="0">
                <a:solidFill>
                  <a:prstClr val="black"/>
                </a:solidFill>
              </a:rPr>
              <a:t>with the glory which shall be revealed in us.”</a:t>
            </a:r>
          </a:p>
          <a:p>
            <a:pPr marL="0" lvl="0" indent="0" algn="ctr">
              <a:buNone/>
              <a:defRPr/>
            </a:pPr>
            <a:r>
              <a:rPr lang="en-US" sz="1800" b="1" dirty="0">
                <a:solidFill>
                  <a:prstClr val="white">
                    <a:lumMod val="50000"/>
                  </a:prstClr>
                </a:solidFill>
              </a:rPr>
              <a:t>(Romans 8:18)</a:t>
            </a:r>
          </a:p>
          <a:p>
            <a:pPr marL="0" lvl="0" indent="0" algn="ctr">
              <a:buNone/>
              <a:defRPr/>
            </a:pPr>
            <a:endParaRPr lang="en-US" sz="2400" dirty="0">
              <a:solidFill>
                <a:prstClr val="black"/>
              </a:solidFill>
            </a:endParaRPr>
          </a:p>
        </p:txBody>
      </p:sp>
      <p:pic>
        <p:nvPicPr>
          <p:cNvPr id="5" name="Picture 4"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A31A6460-A00E-0BAC-E3F8-5AACFBF8B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7" name="Picture 2">
            <a:extLst>
              <a:ext uri="{FF2B5EF4-FFF2-40B4-BE49-F238E27FC236}">
                <a16:creationId xmlns:a16="http://schemas.microsoft.com/office/drawing/2014/main" id="{4EA2C376-5B38-3CD3-B238-641A77190E2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1308780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AF092-7BB6-09E5-95D5-C7497A648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3B40A-B1AA-07C4-6AF1-2539BAA4008B}"/>
              </a:ext>
            </a:extLst>
          </p:cNvPr>
          <p:cNvSpPr>
            <a:spLocks noGrp="1"/>
          </p:cNvSpPr>
          <p:nvPr>
            <p:ph type="title"/>
          </p:nvPr>
        </p:nvSpPr>
        <p:spPr/>
        <p:txBody>
          <a:bodyPr>
            <a:normAutofit/>
          </a:bodyPr>
          <a:lstStyle/>
          <a:p>
            <a:r>
              <a:rPr lang="en-CA" dirty="0">
                <a:latin typeface="Brush Script MT" panose="03060802040406070304" pitchFamily="66" charset="0"/>
              </a:rPr>
              <a:t>Unction Prayer</a:t>
            </a:r>
          </a:p>
        </p:txBody>
      </p:sp>
      <p:sp>
        <p:nvSpPr>
          <p:cNvPr id="3" name="Content Placeholder 2">
            <a:extLst>
              <a:ext uri="{FF2B5EF4-FFF2-40B4-BE49-F238E27FC236}">
                <a16:creationId xmlns:a16="http://schemas.microsoft.com/office/drawing/2014/main" id="{42BF0A37-CC67-87F6-A864-9D2B2B68A81D}"/>
              </a:ext>
            </a:extLst>
          </p:cNvPr>
          <p:cNvSpPr>
            <a:spLocks noGrp="1"/>
          </p:cNvSpPr>
          <p:nvPr>
            <p:ph idx="1"/>
          </p:nvPr>
        </p:nvSpPr>
        <p:spPr>
          <a:xfrm>
            <a:off x="457200" y="1600199"/>
            <a:ext cx="8229600" cy="5105401"/>
          </a:xfrm>
        </p:spPr>
        <p:txBody>
          <a:bodyPr>
            <a:normAutofit/>
          </a:bodyPr>
          <a:lstStyle/>
          <a:p>
            <a:pPr marL="0" lvl="0" indent="0" algn="ctr">
              <a:buNone/>
              <a:defRPr/>
            </a:pPr>
            <a:r>
              <a:rPr lang="en-US" sz="2000" b="1" dirty="0">
                <a:solidFill>
                  <a:schemeClr val="bg1">
                    <a:lumMod val="50000"/>
                  </a:schemeClr>
                </a:solidFill>
              </a:rPr>
              <a:t>The priests prays the following:</a:t>
            </a:r>
          </a:p>
          <a:p>
            <a:pPr marL="0" indent="0" algn="ctr">
              <a:buNone/>
              <a:defRPr/>
            </a:pPr>
            <a:r>
              <a:rPr lang="en-US" sz="2400" dirty="0">
                <a:solidFill>
                  <a:schemeClr val="bg1">
                    <a:lumMod val="50000"/>
                  </a:schemeClr>
                </a:solidFill>
                <a:latin typeface="Brush Script MT" panose="03060802040406070304" pitchFamily="66" charset="0"/>
              </a:rPr>
              <a:t>(at the end of the 1st Unction Prayer)</a:t>
            </a:r>
          </a:p>
          <a:p>
            <a:pPr marL="0" indent="0" algn="ctr">
              <a:buNone/>
              <a:defRPr/>
            </a:pPr>
            <a:r>
              <a:rPr lang="en-US" sz="2400" dirty="0">
                <a:solidFill>
                  <a:prstClr val="black"/>
                </a:solidFill>
              </a:rPr>
              <a:t>“O You who </a:t>
            </a:r>
            <a:r>
              <a:rPr lang="en-US" sz="2400" b="1" dirty="0">
                <a:solidFill>
                  <a:prstClr val="black"/>
                </a:solidFill>
              </a:rPr>
              <a:t>raised</a:t>
            </a:r>
            <a:r>
              <a:rPr lang="en-US" sz="2400" dirty="0">
                <a:solidFill>
                  <a:prstClr val="black"/>
                </a:solidFill>
              </a:rPr>
              <a:t> from death the widow’s son and the official’s daughter when You commanded them to </a:t>
            </a:r>
            <a:r>
              <a:rPr lang="en-US" sz="2400" b="1" dirty="0">
                <a:solidFill>
                  <a:prstClr val="black"/>
                </a:solidFill>
              </a:rPr>
              <a:t>rise</a:t>
            </a:r>
            <a:r>
              <a:rPr lang="en-US" sz="2400" dirty="0">
                <a:solidFill>
                  <a:prstClr val="black"/>
                </a:solidFill>
              </a:rPr>
              <a:t>, and </a:t>
            </a:r>
            <a:r>
              <a:rPr lang="en-US" sz="2400" b="1" dirty="0">
                <a:solidFill>
                  <a:prstClr val="black"/>
                </a:solidFill>
              </a:rPr>
              <a:t>raised</a:t>
            </a:r>
            <a:r>
              <a:rPr lang="en-US" sz="2400" dirty="0">
                <a:solidFill>
                  <a:prstClr val="black"/>
                </a:solidFill>
              </a:rPr>
              <a:t> Lazarus from Hades after he had been dead for four days by the authority of Your divinity; </a:t>
            </a:r>
            <a:r>
              <a:rPr lang="en-US" sz="2400" b="1" dirty="0">
                <a:solidFill>
                  <a:prstClr val="black"/>
                </a:solidFill>
              </a:rPr>
              <a:t>raise</a:t>
            </a:r>
            <a:r>
              <a:rPr lang="en-US" sz="2400" dirty="0">
                <a:solidFill>
                  <a:prstClr val="black"/>
                </a:solidFill>
              </a:rPr>
              <a:t> up Your servant from the death of sin; and if You command to </a:t>
            </a:r>
            <a:r>
              <a:rPr lang="en-US" sz="2400" b="1" dirty="0">
                <a:solidFill>
                  <a:prstClr val="black"/>
                </a:solidFill>
              </a:rPr>
              <a:t>raise</a:t>
            </a:r>
            <a:r>
              <a:rPr lang="en-US" sz="2400" dirty="0">
                <a:solidFill>
                  <a:prstClr val="black"/>
                </a:solidFill>
              </a:rPr>
              <a:t> him up in another time, give him </a:t>
            </a:r>
            <a:r>
              <a:rPr lang="en-US" sz="2400" b="1" dirty="0">
                <a:solidFill>
                  <a:prstClr val="black"/>
                </a:solidFill>
              </a:rPr>
              <a:t>support</a:t>
            </a:r>
            <a:r>
              <a:rPr lang="en-US" sz="2400" dirty="0">
                <a:solidFill>
                  <a:prstClr val="black"/>
                </a:solidFill>
              </a:rPr>
              <a:t> and </a:t>
            </a:r>
            <a:r>
              <a:rPr lang="en-US" sz="2400" b="1" dirty="0">
                <a:solidFill>
                  <a:prstClr val="black"/>
                </a:solidFill>
              </a:rPr>
              <a:t>help</a:t>
            </a:r>
            <a:r>
              <a:rPr lang="en-US" sz="2400" dirty="0">
                <a:solidFill>
                  <a:prstClr val="black"/>
                </a:solidFill>
              </a:rPr>
              <a:t> that he may please You while in the world and all the days of his lifetime.</a:t>
            </a:r>
          </a:p>
          <a:p>
            <a:pPr marL="0" indent="0" algn="ctr">
              <a:buNone/>
              <a:defRPr/>
            </a:pPr>
            <a:r>
              <a:rPr lang="en-US" sz="2400" i="1" dirty="0">
                <a:solidFill>
                  <a:prstClr val="black"/>
                </a:solidFill>
              </a:rPr>
              <a:t>And if You advocate that his soul be taken,</a:t>
            </a:r>
            <a:br>
              <a:rPr lang="en-US" sz="2400" i="1" dirty="0">
                <a:solidFill>
                  <a:prstClr val="black"/>
                </a:solidFill>
              </a:rPr>
            </a:br>
            <a:r>
              <a:rPr lang="en-US" sz="2400" i="1" dirty="0">
                <a:solidFill>
                  <a:prstClr val="black"/>
                </a:solidFill>
              </a:rPr>
              <a:t>let it be by powerful hands of angels of light</a:t>
            </a:r>
            <a:br>
              <a:rPr lang="en-US" sz="2400" i="1" dirty="0">
                <a:solidFill>
                  <a:prstClr val="black"/>
                </a:solidFill>
              </a:rPr>
            </a:br>
            <a:r>
              <a:rPr lang="en-US" sz="2400" i="1" dirty="0">
                <a:solidFill>
                  <a:prstClr val="black"/>
                </a:solidFill>
              </a:rPr>
              <a:t>to </a:t>
            </a:r>
            <a:r>
              <a:rPr lang="en-US" sz="2400" b="1" i="1" dirty="0">
                <a:solidFill>
                  <a:prstClr val="black"/>
                </a:solidFill>
              </a:rPr>
              <a:t>save</a:t>
            </a:r>
            <a:r>
              <a:rPr lang="en-US" sz="2400" i="1" dirty="0">
                <a:solidFill>
                  <a:prstClr val="black"/>
                </a:solidFill>
              </a:rPr>
              <a:t> him from the demons of darkness.</a:t>
            </a:r>
            <a:br>
              <a:rPr lang="en-US" sz="2400" i="1" dirty="0">
                <a:solidFill>
                  <a:prstClr val="black"/>
                </a:solidFill>
              </a:rPr>
            </a:br>
            <a:r>
              <a:rPr lang="en-US" sz="2400" i="1" dirty="0">
                <a:solidFill>
                  <a:prstClr val="black"/>
                </a:solidFill>
              </a:rPr>
              <a:t>Transform him to the Paradise of joy to be with all the saints </a:t>
            </a:r>
            <a:r>
              <a:rPr lang="en-US" sz="2400" dirty="0">
                <a:solidFill>
                  <a:prstClr val="black"/>
                </a:solidFill>
              </a:rPr>
              <a:t>…”</a:t>
            </a:r>
          </a:p>
        </p:txBody>
      </p:sp>
      <p:pic>
        <p:nvPicPr>
          <p:cNvPr id="5" name="Picture 4"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2F2AF944-D39C-50AB-A1A7-B93E20467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7" name="Picture 2">
            <a:extLst>
              <a:ext uri="{FF2B5EF4-FFF2-40B4-BE49-F238E27FC236}">
                <a16:creationId xmlns:a16="http://schemas.microsoft.com/office/drawing/2014/main" id="{CFE24D07-F662-42F2-127F-0D5480121CE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330357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E8C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49D288-1EBD-49E7-BBA6-1D786DE046AE}"/>
              </a:ext>
            </a:extLst>
          </p:cNvPr>
          <p:cNvSpPr txBox="1"/>
          <p:nvPr/>
        </p:nvSpPr>
        <p:spPr>
          <a:xfrm>
            <a:off x="76200" y="76200"/>
            <a:ext cx="35814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Marriage</a:t>
            </a:r>
            <a:endParaRPr lang="en-CA" sz="7200" dirty="0">
              <a:solidFill>
                <a:srgbClr val="FFC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E50AF558-6534-E42E-ED26-C370C626C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4619232"/>
          </a:xfrm>
          <a:prstGeom prst="rect">
            <a:avLst/>
          </a:prstGeom>
          <a:ln>
            <a:noFill/>
          </a:ln>
          <a:effectLst>
            <a:softEdge rad="112500"/>
          </a:effectLst>
        </p:spPr>
      </p:pic>
      <p:pic>
        <p:nvPicPr>
          <p:cNvPr id="2050" name="Picture 2">
            <a:extLst>
              <a:ext uri="{FF2B5EF4-FFF2-40B4-BE49-F238E27FC236}">
                <a16:creationId xmlns:a16="http://schemas.microsoft.com/office/drawing/2014/main" id="{6F39D439-5BD8-A819-835A-3516E60A6F8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886200" y="5072716"/>
            <a:ext cx="2512979" cy="1771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5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CE250-E084-76EF-AC73-80E61088B43F}"/>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F1E6C7F-2D73-7F8D-E43B-CC3E88B59514}"/>
              </a:ext>
            </a:extLst>
          </p:cNvPr>
          <p:cNvSpPr/>
          <p:nvPr/>
        </p:nvSpPr>
        <p:spPr>
          <a:xfrm>
            <a:off x="1207949" y="381000"/>
            <a:ext cx="2221051"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D64F558-0401-23C5-F174-5B3A9C56456F}"/>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Marriage</a:t>
            </a:r>
          </a:p>
        </p:txBody>
      </p:sp>
      <p:sp>
        <p:nvSpPr>
          <p:cNvPr id="3" name="Content Placeholder 2">
            <a:extLst>
              <a:ext uri="{FF2B5EF4-FFF2-40B4-BE49-F238E27FC236}">
                <a16:creationId xmlns:a16="http://schemas.microsoft.com/office/drawing/2014/main" id="{1022F84A-8BCD-8BD6-FD06-BFF8CBE96A00}"/>
              </a:ext>
            </a:extLst>
          </p:cNvPr>
          <p:cNvSpPr>
            <a:spLocks noGrp="1"/>
          </p:cNvSpPr>
          <p:nvPr>
            <p:ph idx="1"/>
          </p:nvPr>
        </p:nvSpPr>
        <p:spPr>
          <a:xfrm>
            <a:off x="457200" y="1417638"/>
            <a:ext cx="8229600" cy="4983162"/>
          </a:xfrm>
        </p:spPr>
        <p:txBody>
          <a:bodyPr>
            <a:normAutofit/>
          </a:bodyPr>
          <a:lstStyle/>
          <a:p>
            <a:r>
              <a:rPr lang="en-CA" b="1" cap="small" dirty="0">
                <a:solidFill>
                  <a:srgbClr val="0070C0"/>
                </a:solidFill>
              </a:rPr>
              <a:t>Union of …</a:t>
            </a:r>
            <a:br>
              <a:rPr lang="en-CA" b="1" cap="small" dirty="0">
                <a:solidFill>
                  <a:srgbClr val="0070C0"/>
                </a:solidFill>
              </a:rPr>
            </a:br>
            <a:r>
              <a:rPr lang="en-CA" b="1" cap="small" dirty="0">
                <a:solidFill>
                  <a:srgbClr val="0070C0"/>
                </a:solidFill>
              </a:rPr>
              <a:t>Christ, Groom, Bride</a:t>
            </a:r>
          </a:p>
          <a:p>
            <a:r>
              <a:rPr lang="en-CA" b="1" cap="small" dirty="0">
                <a:solidFill>
                  <a:schemeClr val="bg1">
                    <a:lumMod val="50000"/>
                  </a:schemeClr>
                </a:solidFill>
              </a:rPr>
              <a:t>Visible sign: wedding rings</a:t>
            </a:r>
          </a:p>
          <a:p>
            <a:r>
              <a:rPr lang="en-CA" dirty="0"/>
              <a:t>Coptic Ceremony full of wonderful symbols with deep meanings (</a:t>
            </a:r>
            <a:r>
              <a:rPr lang="en-CA" b="1" dirty="0"/>
              <a:t>crowns</a:t>
            </a:r>
            <a:r>
              <a:rPr lang="en-CA" dirty="0"/>
              <a:t>, </a:t>
            </a:r>
            <a:r>
              <a:rPr lang="en-CA" b="1" dirty="0"/>
              <a:t>robes</a:t>
            </a:r>
            <a:r>
              <a:rPr lang="en-CA" dirty="0"/>
              <a:t>, </a:t>
            </a:r>
            <a:r>
              <a:rPr lang="en-CA" b="1" dirty="0"/>
              <a:t>rings</a:t>
            </a:r>
            <a:r>
              <a:rPr lang="en-CA" dirty="0"/>
              <a:t>)</a:t>
            </a:r>
          </a:p>
          <a:p>
            <a:r>
              <a:rPr lang="en-CA" dirty="0"/>
              <a:t>Holy Matrimony is an unbreakable covenant</a:t>
            </a:r>
            <a:br>
              <a:rPr lang="en-CA" dirty="0"/>
            </a:br>
            <a:r>
              <a:rPr lang="en-CA" dirty="0"/>
              <a:t>(no divorce) according to the words of Christ, </a:t>
            </a:r>
            <a:r>
              <a:rPr lang="en-CA" i="1" dirty="0"/>
              <a:t>“what God has joined, let no man separate”</a:t>
            </a:r>
          </a:p>
        </p:txBody>
      </p:sp>
      <p:pic>
        <p:nvPicPr>
          <p:cNvPr id="8" name="Picture 4" descr="Burgundy Double-Faced Satin Ribbon - 25m | Gadsby">
            <a:extLst>
              <a:ext uri="{FF2B5EF4-FFF2-40B4-BE49-F238E27FC236}">
                <a16:creationId xmlns:a16="http://schemas.microsoft.com/office/drawing/2014/main" id="{A2474733-2023-2037-E92C-B79E1F5FD5CD}"/>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49"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FB534280-CEC9-AB7E-1659-CFA02D318543}"/>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3528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dding Ring Drawing Images – Browse 456,325 Stock Photos ...">
            <a:extLst>
              <a:ext uri="{FF2B5EF4-FFF2-40B4-BE49-F238E27FC236}">
                <a16:creationId xmlns:a16="http://schemas.microsoft.com/office/drawing/2014/main" id="{DED31809-6B76-9865-2744-E9CF0A84E4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514600"/>
            <a:ext cx="1316510" cy="550457"/>
          </a:xfrm>
          <a:prstGeom prst="rect">
            <a:avLst/>
          </a:prstGeom>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0D7F8A2-F37D-33C5-D5D4-70849CBDAC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5732" y="230583"/>
            <a:ext cx="2862067" cy="1445817"/>
          </a:xfrm>
          <a:prstGeom prst="rect">
            <a:avLst/>
          </a:prstGeom>
          <a:ln>
            <a:noFill/>
          </a:ln>
          <a:effectLst>
            <a:softEdge rad="63500"/>
          </a:effectLst>
        </p:spPr>
      </p:pic>
    </p:spTree>
    <p:extLst>
      <p:ext uri="{BB962C8B-B14F-4D97-AF65-F5344CB8AC3E}">
        <p14:creationId xmlns:p14="http://schemas.microsoft.com/office/powerpoint/2010/main" val="2714337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CCD10-E4A1-759E-FD35-4E1ABC692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82779-BCFC-45D7-F88A-7CAD2556E791}"/>
              </a:ext>
            </a:extLst>
          </p:cNvPr>
          <p:cNvSpPr>
            <a:spLocks noGrp="1"/>
          </p:cNvSpPr>
          <p:nvPr>
            <p:ph type="title"/>
          </p:nvPr>
        </p:nvSpPr>
        <p:spPr/>
        <p:txBody>
          <a:bodyPr>
            <a:normAutofit/>
          </a:bodyPr>
          <a:lstStyle/>
          <a:p>
            <a:r>
              <a:rPr lang="en-CA" dirty="0">
                <a:latin typeface="Brush Script MT" panose="03060802040406070304" pitchFamily="66" charset="0"/>
              </a:rPr>
              <a:t>Marriage</a:t>
            </a:r>
          </a:p>
        </p:txBody>
      </p:sp>
      <p:sp>
        <p:nvSpPr>
          <p:cNvPr id="3" name="Content Placeholder 2">
            <a:extLst>
              <a:ext uri="{FF2B5EF4-FFF2-40B4-BE49-F238E27FC236}">
                <a16:creationId xmlns:a16="http://schemas.microsoft.com/office/drawing/2014/main" id="{57DFC7E5-C134-52AF-B2EE-377D12EB24B4}"/>
              </a:ext>
            </a:extLst>
          </p:cNvPr>
          <p:cNvSpPr>
            <a:spLocks noGrp="1"/>
          </p:cNvSpPr>
          <p:nvPr>
            <p:ph idx="1"/>
          </p:nvPr>
        </p:nvSpPr>
        <p:spPr>
          <a:xfrm>
            <a:off x="457200" y="2286000"/>
            <a:ext cx="8229600" cy="4114800"/>
          </a:xfrm>
        </p:spPr>
        <p:txBody>
          <a:bodyPr>
            <a:normAutofit/>
          </a:bodyPr>
          <a:lstStyle/>
          <a:p>
            <a:pPr marL="0" lvl="0" indent="0" algn="ctr">
              <a:buNone/>
              <a:defRPr/>
            </a:pPr>
            <a:r>
              <a:rPr lang="en-US" dirty="0">
                <a:solidFill>
                  <a:srgbClr val="0070C0"/>
                </a:solidFill>
                <a:latin typeface="Brush Script MT" panose="03060802040406070304" pitchFamily="66" charset="0"/>
              </a:rPr>
              <a:t>Holy Matrimony is the height of joy.</a:t>
            </a:r>
          </a:p>
          <a:p>
            <a:pPr marL="0" lvl="0" indent="0" algn="ctr">
              <a:buNone/>
              <a:defRPr/>
            </a:pPr>
            <a:r>
              <a:rPr lang="en-US" sz="2400" b="1" i="1" dirty="0">
                <a:solidFill>
                  <a:prstClr val="black"/>
                </a:solidFill>
                <a:latin typeface="Calibri"/>
              </a:rPr>
              <a:t>The union of man &amp; woman</a:t>
            </a:r>
            <a:br>
              <a:rPr lang="en-US" sz="2400" b="1" i="1" dirty="0">
                <a:solidFill>
                  <a:prstClr val="black"/>
                </a:solidFill>
                <a:latin typeface="Calibri"/>
              </a:rPr>
            </a:br>
            <a:r>
              <a:rPr lang="en-US" sz="2400" b="1" i="1" dirty="0">
                <a:solidFill>
                  <a:prstClr val="black"/>
                </a:solidFill>
                <a:latin typeface="Calibri"/>
              </a:rPr>
              <a:t>is likened to the union of Christ with the Church!</a:t>
            </a:r>
          </a:p>
          <a:p>
            <a:pPr marL="0" indent="0">
              <a:buNone/>
            </a:pPr>
            <a:endParaRPr lang="en-US" sz="2400" dirty="0"/>
          </a:p>
          <a:p>
            <a:pPr marL="0" lvl="0" indent="0" algn="ctr">
              <a:buNone/>
              <a:defRPr/>
            </a:pPr>
            <a:r>
              <a:rPr lang="en-US" sz="2400" dirty="0">
                <a:solidFill>
                  <a:prstClr val="black"/>
                </a:solidFill>
              </a:rPr>
              <a:t>“For this reason a man shall leave his father and mother and</a:t>
            </a:r>
            <a:br>
              <a:rPr lang="en-US" sz="2400" dirty="0">
                <a:solidFill>
                  <a:prstClr val="black"/>
                </a:solidFill>
              </a:rPr>
            </a:br>
            <a:r>
              <a:rPr lang="en-US" sz="2400" dirty="0">
                <a:solidFill>
                  <a:prstClr val="black"/>
                </a:solidFill>
              </a:rPr>
              <a:t>be joined to his wife, and the two shall become one flesh.</a:t>
            </a:r>
            <a:br>
              <a:rPr lang="en-US" sz="2400" dirty="0">
                <a:solidFill>
                  <a:prstClr val="black"/>
                </a:solidFill>
              </a:rPr>
            </a:br>
            <a:r>
              <a:rPr lang="en-US" sz="2400" dirty="0">
                <a:solidFill>
                  <a:prstClr val="black"/>
                </a:solidFill>
              </a:rPr>
              <a:t>This is a great mystery,</a:t>
            </a:r>
            <a:br>
              <a:rPr lang="en-US" sz="2400" dirty="0">
                <a:solidFill>
                  <a:prstClr val="black"/>
                </a:solidFill>
              </a:rPr>
            </a:br>
            <a:r>
              <a:rPr lang="en-US" sz="2400" dirty="0">
                <a:solidFill>
                  <a:prstClr val="black"/>
                </a:solidFill>
              </a:rPr>
              <a:t>but I speak concerning Christ and the church.”</a:t>
            </a:r>
          </a:p>
          <a:p>
            <a:pPr marL="0" lvl="0" indent="0" algn="ctr">
              <a:buNone/>
              <a:defRPr/>
            </a:pPr>
            <a:r>
              <a:rPr lang="en-US" sz="1800" b="1" dirty="0">
                <a:solidFill>
                  <a:prstClr val="white">
                    <a:lumMod val="50000"/>
                  </a:prstClr>
                </a:solidFill>
              </a:rPr>
              <a:t>(Ephesians 5:31-32)</a:t>
            </a:r>
          </a:p>
        </p:txBody>
      </p:sp>
      <p:pic>
        <p:nvPicPr>
          <p:cNvPr id="5" name="Picture 4">
            <a:extLst>
              <a:ext uri="{FF2B5EF4-FFF2-40B4-BE49-F238E27FC236}">
                <a16:creationId xmlns:a16="http://schemas.microsoft.com/office/drawing/2014/main" id="{2522B9BE-AE76-8C8C-E915-CD701525F6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732" y="230583"/>
            <a:ext cx="2862067" cy="1445817"/>
          </a:xfrm>
          <a:prstGeom prst="rect">
            <a:avLst/>
          </a:prstGeom>
          <a:ln>
            <a:noFill/>
          </a:ln>
          <a:effectLst>
            <a:softEdge rad="63500"/>
          </a:effectLst>
        </p:spPr>
      </p:pic>
      <p:pic>
        <p:nvPicPr>
          <p:cNvPr id="7" name="Picture 2">
            <a:extLst>
              <a:ext uri="{FF2B5EF4-FFF2-40B4-BE49-F238E27FC236}">
                <a16:creationId xmlns:a16="http://schemas.microsoft.com/office/drawing/2014/main" id="{FD5079B9-F07B-22CC-473B-0936F6112C8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375" b="89375" l="9412" r="89412"/>
                    </a14:imgEffect>
                  </a14:imgLayer>
                </a14:imgProps>
              </a:ext>
              <a:ext uri="{28A0092B-C50C-407E-A947-70E740481C1C}">
                <a14:useLocalDpi xmlns:a14="http://schemas.microsoft.com/office/drawing/2010/main" val="0"/>
              </a:ext>
            </a:extLst>
          </a:blip>
          <a:srcRect/>
          <a:stretch>
            <a:fillRect/>
          </a:stretch>
        </p:blipFill>
        <p:spPr>
          <a:xfrm flipH="1">
            <a:off x="-246528" y="-200681"/>
            <a:ext cx="2362200" cy="2165350"/>
          </a:xfrm>
          <a:prstGeom prst="rect">
            <a:avLst/>
          </a:prstGeom>
        </p:spPr>
      </p:pic>
    </p:spTree>
    <p:extLst>
      <p:ext uri="{BB962C8B-B14F-4D97-AF65-F5344CB8AC3E}">
        <p14:creationId xmlns:p14="http://schemas.microsoft.com/office/powerpoint/2010/main" val="2350360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54C26"/>
        </a:solidFill>
        <a:effectLst/>
      </p:bgPr>
    </p:bg>
    <p:spTree>
      <p:nvGrpSpPr>
        <p:cNvPr id="1" name="">
          <a:extLst>
            <a:ext uri="{FF2B5EF4-FFF2-40B4-BE49-F238E27FC236}">
              <a16:creationId xmlns:a16="http://schemas.microsoft.com/office/drawing/2014/main" id="{0F39AC4D-B88F-BC50-FE30-7F94B95D61D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75C947C-AC55-4A8E-3C70-F3717DE71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 y="7699"/>
            <a:ext cx="4566867" cy="6850301"/>
          </a:xfrm>
          <a:prstGeom prst="rect">
            <a:avLst/>
          </a:prstGeom>
        </p:spPr>
      </p:pic>
      <p:pic>
        <p:nvPicPr>
          <p:cNvPr id="10" name="Picture 9">
            <a:extLst>
              <a:ext uri="{FF2B5EF4-FFF2-40B4-BE49-F238E27FC236}">
                <a16:creationId xmlns:a16="http://schemas.microsoft.com/office/drawing/2014/main" id="{DE0DAB3B-15FF-7473-0932-606D50448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868" y="0"/>
            <a:ext cx="4572000" cy="6858000"/>
          </a:xfrm>
          <a:prstGeom prst="rect">
            <a:avLst/>
          </a:prstGeom>
        </p:spPr>
      </p:pic>
      <p:sp>
        <p:nvSpPr>
          <p:cNvPr id="2" name="Title 1">
            <a:extLst>
              <a:ext uri="{FF2B5EF4-FFF2-40B4-BE49-F238E27FC236}">
                <a16:creationId xmlns:a16="http://schemas.microsoft.com/office/drawing/2014/main" id="{AC248A2F-17C3-A14C-30EE-3985F50F9262}"/>
              </a:ext>
            </a:extLst>
          </p:cNvPr>
          <p:cNvSpPr>
            <a:spLocks noGrp="1"/>
          </p:cNvSpPr>
          <p:nvPr>
            <p:ph type="title"/>
          </p:nvPr>
        </p:nvSpPr>
        <p:spPr/>
        <p:txBody>
          <a:bodyPr>
            <a:normAutofit/>
          </a:bodyPr>
          <a:lstStyle/>
          <a:p>
            <a:r>
              <a:rPr lang="en-CA" dirty="0">
                <a:solidFill>
                  <a:schemeClr val="bg1"/>
                </a:solidFill>
                <a:latin typeface="Brush Script MT" panose="03060802040406070304" pitchFamily="66" charset="0"/>
              </a:rPr>
              <a:t>Marriage</a:t>
            </a:r>
          </a:p>
        </p:txBody>
      </p:sp>
      <p:sp>
        <p:nvSpPr>
          <p:cNvPr id="11" name="Content Placeholder 2">
            <a:extLst>
              <a:ext uri="{FF2B5EF4-FFF2-40B4-BE49-F238E27FC236}">
                <a16:creationId xmlns:a16="http://schemas.microsoft.com/office/drawing/2014/main" id="{F10EB8D2-868B-146D-937E-B3759546A711}"/>
              </a:ext>
            </a:extLst>
          </p:cNvPr>
          <p:cNvSpPr>
            <a:spLocks noGrp="1"/>
          </p:cNvSpPr>
          <p:nvPr>
            <p:ph idx="1"/>
          </p:nvPr>
        </p:nvSpPr>
        <p:spPr>
          <a:xfrm>
            <a:off x="533400" y="4800600"/>
            <a:ext cx="8229600" cy="1524000"/>
          </a:xfrm>
        </p:spPr>
        <p:txBody>
          <a:bodyPr>
            <a:normAutofit/>
          </a:bodyPr>
          <a:lstStyle/>
          <a:p>
            <a:pPr marL="0" lvl="0" indent="0" algn="ctr">
              <a:buNone/>
              <a:defRPr/>
            </a:pPr>
            <a:r>
              <a:rPr lang="en-US" sz="2400" dirty="0">
                <a:solidFill>
                  <a:schemeClr val="bg1"/>
                </a:solidFill>
                <a:effectLst>
                  <a:outerShdw blurRad="38100" dist="38100" dir="2700000" algn="tl">
                    <a:srgbClr val="000000">
                      <a:alpha val="43137"/>
                    </a:srgbClr>
                  </a:outerShdw>
                </a:effectLst>
              </a:rPr>
              <a:t>“For where two or three are gathered together in My name,</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I am there in the midst of them.”</a:t>
            </a:r>
          </a:p>
          <a:p>
            <a:pPr marL="0" lvl="0" indent="0" algn="ctr">
              <a:buNone/>
              <a:defRPr/>
            </a:pPr>
            <a:r>
              <a:rPr lang="en-US" sz="1800" b="1" dirty="0">
                <a:solidFill>
                  <a:schemeClr val="bg1"/>
                </a:solidFill>
                <a:effectLst>
                  <a:outerShdw blurRad="38100" dist="38100" dir="2700000" algn="tl">
                    <a:srgbClr val="000000">
                      <a:alpha val="43137"/>
                    </a:srgbClr>
                  </a:outerShdw>
                </a:effectLst>
              </a:rPr>
              <a:t>(Matthew 18:20)</a:t>
            </a:r>
          </a:p>
        </p:txBody>
      </p:sp>
      <p:sp>
        <p:nvSpPr>
          <p:cNvPr id="12" name="Rectangle 11">
            <a:extLst>
              <a:ext uri="{FF2B5EF4-FFF2-40B4-BE49-F238E27FC236}">
                <a16:creationId xmlns:a16="http://schemas.microsoft.com/office/drawing/2014/main" id="{646A0666-0015-4CA0-18FD-B2C3D9BC7D36}"/>
              </a:ext>
            </a:extLst>
          </p:cNvPr>
          <p:cNvSpPr/>
          <p:nvPr/>
        </p:nvSpPr>
        <p:spPr>
          <a:xfrm>
            <a:off x="5133" y="0"/>
            <a:ext cx="4566867" cy="6865699"/>
          </a:xfrm>
          <a:prstGeom prst="rect">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2593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07A6C-F51B-488D-942D-B0A317AD1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DDBAF-6D33-EC14-43A3-4C1D81E92DDC}"/>
              </a:ext>
            </a:extLst>
          </p:cNvPr>
          <p:cNvSpPr>
            <a:spLocks noGrp="1"/>
          </p:cNvSpPr>
          <p:nvPr>
            <p:ph type="title"/>
          </p:nvPr>
        </p:nvSpPr>
        <p:spPr/>
        <p:txBody>
          <a:bodyPr>
            <a:normAutofit/>
          </a:bodyPr>
          <a:lstStyle/>
          <a:p>
            <a:r>
              <a:rPr lang="en-CA" dirty="0">
                <a:latin typeface="Brush Script MT" panose="03060802040406070304" pitchFamily="66" charset="0"/>
              </a:rPr>
              <a:t>Marriage</a:t>
            </a:r>
          </a:p>
        </p:txBody>
      </p:sp>
      <p:sp>
        <p:nvSpPr>
          <p:cNvPr id="3" name="Content Placeholder 2">
            <a:extLst>
              <a:ext uri="{FF2B5EF4-FFF2-40B4-BE49-F238E27FC236}">
                <a16:creationId xmlns:a16="http://schemas.microsoft.com/office/drawing/2014/main" id="{490143A7-50D4-D4AD-49E0-CD0F51B404CC}"/>
              </a:ext>
            </a:extLst>
          </p:cNvPr>
          <p:cNvSpPr>
            <a:spLocks noGrp="1"/>
          </p:cNvSpPr>
          <p:nvPr>
            <p:ph idx="1"/>
          </p:nvPr>
        </p:nvSpPr>
        <p:spPr>
          <a:xfrm>
            <a:off x="457200" y="2286000"/>
            <a:ext cx="8229600" cy="4114800"/>
          </a:xfr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a:t>
            </a:r>
            <a:r>
              <a:rPr kumimoji="0" lang="en-US" sz="2400" b="1" i="0" u="none" strike="noStrike" kern="1200" cap="none" spc="0" normalizeH="0" baseline="0" noProof="0" dirty="0">
                <a:ln>
                  <a:noFill/>
                </a:ln>
                <a:solidFill>
                  <a:prstClr val="black"/>
                </a:solidFill>
                <a:effectLst/>
                <a:uLnTx/>
                <a:uFillTx/>
                <a:latin typeface="Calibri"/>
                <a:ea typeface="+mn-ea"/>
                <a:cs typeface="+mn-cs"/>
              </a:rPr>
              <a:t>Church</a:t>
            </a:r>
            <a:r>
              <a:rPr kumimoji="0" lang="en-US" sz="2400" b="0" i="0" u="none" strike="noStrike" kern="1200" cap="none" spc="0" normalizeH="0" baseline="0" noProof="0" dirty="0">
                <a:ln>
                  <a:noFill/>
                </a:ln>
                <a:solidFill>
                  <a:prstClr val="black"/>
                </a:solidFill>
                <a:effectLst/>
                <a:uLnTx/>
                <a:uFillTx/>
                <a:latin typeface="Calibri"/>
                <a:ea typeface="+mn-ea"/>
                <a:cs typeface="+mn-cs"/>
              </a:rPr>
              <a:t> as a whole is the </a:t>
            </a:r>
            <a:r>
              <a:rPr kumimoji="0" lang="en-US" sz="2400" b="1" i="0" u="none" strike="noStrike" kern="1200" cap="none" spc="0" normalizeH="0" baseline="0" noProof="0" dirty="0">
                <a:ln>
                  <a:noFill/>
                </a:ln>
                <a:solidFill>
                  <a:prstClr val="black"/>
                </a:solidFill>
                <a:effectLst/>
                <a:uLnTx/>
                <a:uFillTx/>
                <a:latin typeface="Calibri"/>
                <a:ea typeface="+mn-ea"/>
                <a:cs typeface="+mn-cs"/>
              </a:rPr>
              <a:t>Bride</a:t>
            </a:r>
            <a:r>
              <a:rPr kumimoji="0" lang="en-US" sz="2400" b="0" i="0" u="none" strike="noStrike" kern="1200" cap="none" spc="0" normalizeH="0" baseline="0" noProof="0" dirty="0">
                <a:ln>
                  <a:noFill/>
                </a:ln>
                <a:solidFill>
                  <a:prstClr val="black"/>
                </a:solidFill>
                <a:effectLst/>
                <a:uLnTx/>
                <a:uFillTx/>
                <a:latin typeface="Calibri"/>
                <a:ea typeface="+mn-ea"/>
                <a:cs typeface="+mn-cs"/>
              </a:rPr>
              <a:t> of Christ,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i="1" dirty="0">
                <a:solidFill>
                  <a:prstClr val="black"/>
                </a:solidFill>
                <a:latin typeface="Calibri"/>
              </a:rPr>
              <a:t>And the soul of every</a:t>
            </a:r>
            <a:r>
              <a:rPr kumimoji="0" lang="en-US" sz="2400" b="0" i="1" u="none" strike="noStrike" kern="1200" cap="none" spc="0" normalizeH="0" baseline="0" noProof="0" dirty="0">
                <a:ln>
                  <a:noFill/>
                </a:ln>
                <a:solidFill>
                  <a:prstClr val="black"/>
                </a:solidFill>
                <a:effectLst/>
                <a:uLnTx/>
                <a:uFillTx/>
                <a:latin typeface="Calibri"/>
                <a:ea typeface="+mn-ea"/>
                <a:cs typeface="+mn-cs"/>
              </a:rPr>
              <a:t> Christian is also wed to Christ!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lvl="0" indent="0" algn="ctr">
              <a:buNone/>
              <a:defRPr/>
            </a:pPr>
            <a:r>
              <a:rPr lang="en-US" sz="2400" dirty="0">
                <a:solidFill>
                  <a:prstClr val="black"/>
                </a:solidFill>
              </a:rPr>
              <a:t>“Therefore, just as the church is subject to Christ,</a:t>
            </a:r>
            <a:br>
              <a:rPr lang="en-US" sz="2400" dirty="0">
                <a:solidFill>
                  <a:prstClr val="black"/>
                </a:solidFill>
              </a:rPr>
            </a:br>
            <a:r>
              <a:rPr lang="en-US" sz="2400" dirty="0">
                <a:solidFill>
                  <a:prstClr val="black"/>
                </a:solidFill>
              </a:rPr>
              <a:t>so let the wives be to their own husbands in everything.</a:t>
            </a:r>
          </a:p>
          <a:p>
            <a:pPr marL="0" lvl="0" indent="0" algn="ctr">
              <a:buNone/>
              <a:defRPr/>
            </a:pPr>
            <a:r>
              <a:rPr lang="en-US" sz="2400" dirty="0">
                <a:solidFill>
                  <a:prstClr val="black"/>
                </a:solidFill>
              </a:rPr>
              <a:t>Husbands, love your wives,</a:t>
            </a:r>
            <a:br>
              <a:rPr lang="en-US" sz="2400" dirty="0">
                <a:solidFill>
                  <a:prstClr val="black"/>
                </a:solidFill>
              </a:rPr>
            </a:br>
            <a:r>
              <a:rPr lang="en-US" sz="2400" dirty="0">
                <a:solidFill>
                  <a:prstClr val="black"/>
                </a:solidFill>
              </a:rPr>
              <a:t>just as Christ also loved the church</a:t>
            </a:r>
            <a:br>
              <a:rPr lang="en-US" sz="2400" dirty="0">
                <a:solidFill>
                  <a:prstClr val="black"/>
                </a:solidFill>
              </a:rPr>
            </a:br>
            <a:r>
              <a:rPr lang="en-US" sz="2400" dirty="0">
                <a:solidFill>
                  <a:prstClr val="black"/>
                </a:solidFill>
              </a:rPr>
              <a:t>and gave Himself for her.”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mn-cs"/>
              </a:rPr>
              <a:t>(Ephesians 5:24-25)</a:t>
            </a:r>
          </a:p>
          <a:p>
            <a:pPr marL="0" lvl="0" indent="0" algn="ctr">
              <a:buNone/>
              <a:defRPr/>
            </a:pPr>
            <a:endParaRPr lang="en-US" sz="1800" b="1" dirty="0">
              <a:solidFill>
                <a:prstClr val="white">
                  <a:lumMod val="50000"/>
                </a:prstClr>
              </a:solidFill>
            </a:endParaRPr>
          </a:p>
        </p:txBody>
      </p:sp>
      <p:pic>
        <p:nvPicPr>
          <p:cNvPr id="5" name="Picture 4">
            <a:extLst>
              <a:ext uri="{FF2B5EF4-FFF2-40B4-BE49-F238E27FC236}">
                <a16:creationId xmlns:a16="http://schemas.microsoft.com/office/drawing/2014/main" id="{89F632AD-B0E6-DEF9-25DC-CD996899FD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732" y="230583"/>
            <a:ext cx="2862067" cy="1445817"/>
          </a:xfrm>
          <a:prstGeom prst="rect">
            <a:avLst/>
          </a:prstGeom>
          <a:ln>
            <a:noFill/>
          </a:ln>
          <a:effectLst>
            <a:softEdge rad="63500"/>
          </a:effectLst>
        </p:spPr>
      </p:pic>
      <p:pic>
        <p:nvPicPr>
          <p:cNvPr id="7" name="Picture 2">
            <a:extLst>
              <a:ext uri="{FF2B5EF4-FFF2-40B4-BE49-F238E27FC236}">
                <a16:creationId xmlns:a16="http://schemas.microsoft.com/office/drawing/2014/main" id="{A4F01D5B-2735-4615-45FD-95F9A1F0FC7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375" b="89375" l="9412" r="89412"/>
                    </a14:imgEffect>
                  </a14:imgLayer>
                </a14:imgProps>
              </a:ext>
              <a:ext uri="{28A0092B-C50C-407E-A947-70E740481C1C}">
                <a14:useLocalDpi xmlns:a14="http://schemas.microsoft.com/office/drawing/2010/main" val="0"/>
              </a:ext>
            </a:extLst>
          </a:blip>
          <a:srcRect/>
          <a:stretch>
            <a:fillRect/>
          </a:stretch>
        </p:blipFill>
        <p:spPr>
          <a:xfrm flipH="1">
            <a:off x="-246528" y="-200681"/>
            <a:ext cx="2362200" cy="2165350"/>
          </a:xfrm>
          <a:prstGeom prst="rect">
            <a:avLst/>
          </a:prstGeom>
        </p:spPr>
      </p:pic>
    </p:spTree>
    <p:extLst>
      <p:ext uri="{BB962C8B-B14F-4D97-AF65-F5344CB8AC3E}">
        <p14:creationId xmlns:p14="http://schemas.microsoft.com/office/powerpoint/2010/main" val="2549573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03CC4-5DAC-278B-5DC1-65F18739D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31639-E3F4-3387-93BA-4DF30D41BD4F}"/>
              </a:ext>
            </a:extLst>
          </p:cNvPr>
          <p:cNvSpPr>
            <a:spLocks noGrp="1"/>
          </p:cNvSpPr>
          <p:nvPr>
            <p:ph type="title"/>
          </p:nvPr>
        </p:nvSpPr>
        <p:spPr/>
        <p:txBody>
          <a:bodyPr>
            <a:normAutofit/>
          </a:bodyPr>
          <a:lstStyle/>
          <a:p>
            <a:r>
              <a:rPr lang="en-CA" dirty="0">
                <a:latin typeface="Brush Script MT" panose="03060802040406070304" pitchFamily="66" charset="0"/>
              </a:rPr>
              <a:t>Marriage</a:t>
            </a:r>
          </a:p>
        </p:txBody>
      </p:sp>
      <p:sp>
        <p:nvSpPr>
          <p:cNvPr id="3" name="Content Placeholder 2">
            <a:extLst>
              <a:ext uri="{FF2B5EF4-FFF2-40B4-BE49-F238E27FC236}">
                <a16:creationId xmlns:a16="http://schemas.microsoft.com/office/drawing/2014/main" id="{CB0FEE26-5D79-AF1B-0D19-9083A8B6C314}"/>
              </a:ext>
            </a:extLst>
          </p:cNvPr>
          <p:cNvSpPr>
            <a:spLocks noGrp="1"/>
          </p:cNvSpPr>
          <p:nvPr>
            <p:ph idx="1"/>
          </p:nvPr>
        </p:nvSpPr>
        <p:spPr>
          <a:xfrm>
            <a:off x="457200" y="1417638"/>
            <a:ext cx="8229600" cy="5287962"/>
          </a:xfrm>
        </p:spPr>
        <p:txBody>
          <a:bodyPr>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70C0"/>
                </a:solidFill>
                <a:effectLst/>
                <a:uLnTx/>
                <a:uFillTx/>
                <a:latin typeface="Calibri"/>
                <a:ea typeface="+mn-ea"/>
                <a:cs typeface="+mn-cs"/>
              </a:rPr>
              <a:t>The </a:t>
            </a:r>
            <a:r>
              <a:rPr lang="en-US" sz="2400" b="1" i="1" dirty="0">
                <a:solidFill>
                  <a:srgbClr val="0070C0"/>
                </a:solidFill>
                <a:latin typeface="Calibri"/>
              </a:rPr>
              <a:t>first sacrament</a:t>
            </a:r>
            <a:br>
              <a:rPr lang="en-US" sz="2400" i="1" dirty="0">
                <a:solidFill>
                  <a:srgbClr val="0070C0"/>
                </a:solidFill>
                <a:latin typeface="Calibri"/>
              </a:rPr>
            </a:br>
            <a:r>
              <a:rPr lang="en-US" sz="2400" i="1" dirty="0">
                <a:solidFill>
                  <a:srgbClr val="0070C0"/>
                </a:solidFill>
                <a:latin typeface="Calibri"/>
              </a:rPr>
              <a:t>performed by God was the</a:t>
            </a:r>
            <a:br>
              <a:rPr lang="en-US" sz="2400" i="1" dirty="0">
                <a:solidFill>
                  <a:srgbClr val="0070C0"/>
                </a:solidFill>
                <a:latin typeface="Calibri"/>
              </a:rPr>
            </a:br>
            <a:r>
              <a:rPr lang="en-US" sz="2400" i="1" dirty="0">
                <a:solidFill>
                  <a:srgbClr val="0070C0"/>
                </a:solidFill>
                <a:latin typeface="Calibri"/>
              </a:rPr>
              <a:t>marriage of Adam &amp; Eve!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Then the rib which the Lord God had taken from man He made into a woman, and </a:t>
            </a:r>
            <a:r>
              <a:rPr kumimoji="0" lang="en-US" sz="2400" b="1" i="0" u="none" strike="noStrike" kern="1200" cap="none" spc="0" normalizeH="0" baseline="0" noProof="0" dirty="0">
                <a:ln>
                  <a:noFill/>
                </a:ln>
                <a:solidFill>
                  <a:srgbClr val="0070C0"/>
                </a:solidFill>
                <a:effectLst/>
                <a:uLnTx/>
                <a:uFillTx/>
                <a:latin typeface="Calibri"/>
                <a:ea typeface="+mn-ea"/>
                <a:cs typeface="+mn-cs"/>
              </a:rPr>
              <a:t>He brought her to the man</a:t>
            </a:r>
            <a:r>
              <a:rPr kumimoji="0" lang="en-US" sz="2400" b="0" i="0" u="none" strike="noStrike" kern="1200" cap="none" spc="0" normalizeH="0" baseline="0" noProof="0" dirty="0">
                <a:ln>
                  <a:noFill/>
                </a:ln>
                <a:solidFill>
                  <a:prstClr val="black"/>
                </a:solidFill>
                <a:effectLst/>
                <a:uLnTx/>
                <a:uFillTx/>
                <a:latin typeface="Calibri"/>
                <a:ea typeface="+mn-ea"/>
                <a:cs typeface="+mn-cs"/>
              </a:rPr>
              <a:t>. And Adam said:</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“This is now bone of my bones and flesh of my flesh;</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She shall be called Woman, because she was taken out of Man.”</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Therefore a man shall leave his father and mother</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and be joined to his wife, and they shall become one flesh.</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900" b="1" i="0" u="none" strike="noStrike" kern="1200" cap="none" spc="0" normalizeH="0" baseline="0" noProof="0" dirty="0">
                <a:ln>
                  <a:noFill/>
                </a:ln>
                <a:solidFill>
                  <a:schemeClr val="bg1">
                    <a:lumMod val="50000"/>
                  </a:schemeClr>
                </a:solidFill>
                <a:effectLst/>
                <a:uLnTx/>
                <a:uFillTx/>
                <a:latin typeface="Calibri"/>
                <a:ea typeface="+mn-ea"/>
                <a:cs typeface="+mn-cs"/>
              </a:rPr>
              <a:t>(Genesis 2:22-24)</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b="1" i="1" dirty="0">
                <a:solidFill>
                  <a:srgbClr val="0070C0"/>
                </a:solidFill>
                <a:latin typeface="Calibri"/>
              </a:rPr>
              <a:t>The first miracle</a:t>
            </a:r>
            <a:br>
              <a:rPr lang="en-US" sz="2400" i="1" dirty="0">
                <a:solidFill>
                  <a:srgbClr val="0070C0"/>
                </a:solidFill>
                <a:latin typeface="Calibri"/>
              </a:rPr>
            </a:br>
            <a:r>
              <a:rPr lang="en-US" sz="2400" i="1" dirty="0">
                <a:solidFill>
                  <a:srgbClr val="0070C0"/>
                </a:solidFill>
                <a:latin typeface="Calibri"/>
              </a:rPr>
              <a:t>performed by the Lord was</a:t>
            </a:r>
            <a:br>
              <a:rPr lang="en-US" sz="2400" i="1" dirty="0">
                <a:solidFill>
                  <a:srgbClr val="0070C0"/>
                </a:solidFill>
                <a:latin typeface="Calibri"/>
              </a:rPr>
            </a:br>
            <a:r>
              <a:rPr lang="en-US" sz="2400" i="1" dirty="0">
                <a:solidFill>
                  <a:srgbClr val="0070C0"/>
                </a:solidFill>
                <a:latin typeface="Calibri"/>
              </a:rPr>
              <a:t>turning water into wine at the</a:t>
            </a:r>
            <a:br>
              <a:rPr lang="en-US" sz="2400" i="1" dirty="0">
                <a:solidFill>
                  <a:srgbClr val="0070C0"/>
                </a:solidFill>
                <a:latin typeface="Calibri"/>
              </a:rPr>
            </a:br>
            <a:r>
              <a:rPr lang="en-US" sz="2400" i="1" dirty="0">
                <a:solidFill>
                  <a:srgbClr val="0070C0"/>
                </a:solidFill>
                <a:latin typeface="Calibri"/>
              </a:rPr>
              <a:t>Wedding of Cana of Galilee.</a:t>
            </a:r>
            <a:br>
              <a:rPr lang="en-US" sz="2400" i="1" dirty="0">
                <a:solidFill>
                  <a:srgbClr val="0070C0"/>
                </a:solidFill>
                <a:latin typeface="Calibri"/>
              </a:rPr>
            </a:br>
            <a:r>
              <a:rPr kumimoji="0" lang="en-US" sz="1900" b="1" i="0" u="none" strike="noStrike" kern="1200" cap="none" spc="0" normalizeH="0" baseline="0" noProof="0" dirty="0">
                <a:ln>
                  <a:noFill/>
                </a:ln>
                <a:solidFill>
                  <a:prstClr val="white">
                    <a:lumMod val="50000"/>
                  </a:prstClr>
                </a:solidFill>
                <a:effectLst/>
                <a:uLnTx/>
                <a:uFillTx/>
                <a:latin typeface="Calibri"/>
                <a:ea typeface="+mn-ea"/>
                <a:cs typeface="+mn-cs"/>
              </a:rPr>
              <a:t>(John 2:1-11)</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0" lvl="0" indent="0" algn="ctr">
              <a:buNone/>
              <a:defRPr/>
            </a:pPr>
            <a:endParaRPr lang="en-US" sz="1800" b="1" dirty="0">
              <a:solidFill>
                <a:prstClr val="white">
                  <a:lumMod val="50000"/>
                </a:prstClr>
              </a:solidFill>
            </a:endParaRPr>
          </a:p>
        </p:txBody>
      </p:sp>
      <p:pic>
        <p:nvPicPr>
          <p:cNvPr id="5" name="Picture 4">
            <a:extLst>
              <a:ext uri="{FF2B5EF4-FFF2-40B4-BE49-F238E27FC236}">
                <a16:creationId xmlns:a16="http://schemas.microsoft.com/office/drawing/2014/main" id="{228FE402-5B82-A78C-A6AC-D04B5E268A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732" y="230583"/>
            <a:ext cx="2862067" cy="1445817"/>
          </a:xfrm>
          <a:prstGeom prst="rect">
            <a:avLst/>
          </a:prstGeom>
          <a:ln>
            <a:noFill/>
          </a:ln>
          <a:effectLst>
            <a:softEdge rad="63500"/>
          </a:effectLst>
        </p:spPr>
      </p:pic>
      <p:pic>
        <p:nvPicPr>
          <p:cNvPr id="6" name="Picture 5" descr="Faith Lesson 3: Adam and Eve - TheAdventum.com">
            <a:extLst>
              <a:ext uri="{FF2B5EF4-FFF2-40B4-BE49-F238E27FC236}">
                <a16:creationId xmlns:a16="http://schemas.microsoft.com/office/drawing/2014/main" id="{3A6673C2-7A71-77BD-06AE-E8F491556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201" y="282109"/>
            <a:ext cx="2629399" cy="2138030"/>
          </a:xfrm>
          <a:prstGeom prst="rect">
            <a:avLst/>
          </a:prstGeom>
          <a:ln>
            <a:noFill/>
          </a:ln>
          <a:effectLst>
            <a:softEdge rad="63500"/>
          </a:effectLst>
        </p:spPr>
      </p:pic>
    </p:spTree>
    <p:extLst>
      <p:ext uri="{BB962C8B-B14F-4D97-AF65-F5344CB8AC3E}">
        <p14:creationId xmlns:p14="http://schemas.microsoft.com/office/powerpoint/2010/main" val="1636117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50D0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35C489-40A6-EB13-BF5D-66A1C9BA6C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9433" y="-76200"/>
            <a:ext cx="7068916" cy="6859466"/>
          </a:xfrm>
          <a:prstGeom prst="ellipse">
            <a:avLst/>
          </a:prstGeom>
          <a:ln>
            <a:noFill/>
          </a:ln>
          <a:effectLst>
            <a:softEdge rad="112500"/>
          </a:effectLst>
        </p:spPr>
      </p:pic>
      <p:sp>
        <p:nvSpPr>
          <p:cNvPr id="5" name="TextBox 4">
            <a:extLst>
              <a:ext uri="{FF2B5EF4-FFF2-40B4-BE49-F238E27FC236}">
                <a16:creationId xmlns:a16="http://schemas.microsoft.com/office/drawing/2014/main" id="{133B6C9D-0FB1-AEF9-E95D-75FDA8A545D5}"/>
              </a:ext>
            </a:extLst>
          </p:cNvPr>
          <p:cNvSpPr txBox="1"/>
          <p:nvPr/>
        </p:nvSpPr>
        <p:spPr>
          <a:xfrm>
            <a:off x="76200" y="228600"/>
            <a:ext cx="35814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Priesthood</a:t>
            </a:r>
            <a:endParaRPr lang="en-CA" sz="72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9919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B13C9-9DEB-64F3-56D7-E4FC26A79D0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003938-3CB8-CD7D-717A-5A3F188D7A10}"/>
              </a:ext>
            </a:extLst>
          </p:cNvPr>
          <p:cNvSpPr>
            <a:spLocks noGrp="1"/>
          </p:cNvSpPr>
          <p:nvPr>
            <p:ph idx="1"/>
          </p:nvPr>
        </p:nvSpPr>
        <p:spPr/>
        <p:txBody>
          <a:bodyPr/>
          <a:lstStyle/>
          <a:p>
            <a:pPr marL="0" indent="0" algn="ctr">
              <a:buNone/>
            </a:pPr>
            <a:endParaRPr lang="en-US" dirty="0"/>
          </a:p>
          <a:p>
            <a:pPr marL="0" indent="0" algn="ctr">
              <a:buNone/>
            </a:pPr>
            <a:r>
              <a:rPr lang="en-US" dirty="0"/>
              <a:t>“And if Christ is </a:t>
            </a:r>
            <a:r>
              <a:rPr lang="en-US" b="1" dirty="0"/>
              <a:t>not risen</a:t>
            </a:r>
            <a:r>
              <a:rPr lang="en-US" dirty="0"/>
              <a:t>,</a:t>
            </a:r>
            <a:br>
              <a:rPr lang="en-US" dirty="0"/>
            </a:br>
            <a:r>
              <a:rPr lang="en-US" dirty="0"/>
              <a:t>then our preaching is empty</a:t>
            </a:r>
            <a:br>
              <a:rPr lang="en-US" dirty="0"/>
            </a:br>
            <a:r>
              <a:rPr lang="en-US" dirty="0"/>
              <a:t>and your faith is also </a:t>
            </a:r>
            <a:r>
              <a:rPr lang="en-US" b="1" dirty="0">
                <a:solidFill>
                  <a:schemeClr val="accent6">
                    <a:lumMod val="50000"/>
                  </a:schemeClr>
                </a:solidFill>
              </a:rPr>
              <a:t>empty</a:t>
            </a:r>
            <a:r>
              <a:rPr lang="en-US" dirty="0"/>
              <a:t>.”</a:t>
            </a:r>
          </a:p>
          <a:p>
            <a:pPr marL="0" indent="0" algn="ctr">
              <a:buNone/>
            </a:pPr>
            <a:r>
              <a:rPr lang="en-US" sz="2400" b="1" dirty="0">
                <a:solidFill>
                  <a:schemeClr val="bg1">
                    <a:lumMod val="50000"/>
                  </a:schemeClr>
                </a:solidFill>
              </a:rPr>
              <a:t>(I Corinthians 15:14)</a:t>
            </a:r>
          </a:p>
          <a:p>
            <a:pPr marL="0" indent="0" algn="ctr">
              <a:buNone/>
            </a:pPr>
            <a:endParaRPr lang="en-US" dirty="0"/>
          </a:p>
          <a:p>
            <a:pPr marL="0" indent="0" algn="ctr">
              <a:buNone/>
            </a:pPr>
            <a:r>
              <a:rPr lang="en-US" sz="4000" dirty="0">
                <a:solidFill>
                  <a:schemeClr val="accent6">
                    <a:lumMod val="50000"/>
                  </a:schemeClr>
                </a:solidFill>
                <a:latin typeface="Brush Script MT" panose="03060802040406070304" pitchFamily="66" charset="0"/>
              </a:rPr>
              <a:t>Without Resurrection, there is no Christianity!</a:t>
            </a:r>
            <a:endParaRPr lang="en-CA" sz="4000" dirty="0">
              <a:solidFill>
                <a:schemeClr val="accent6">
                  <a:lumMod val="50000"/>
                </a:schemeClr>
              </a:solidFill>
              <a:latin typeface="Brush Script MT" panose="03060802040406070304" pitchFamily="66" charset="0"/>
            </a:endParaRPr>
          </a:p>
        </p:txBody>
      </p:sp>
      <p:sp>
        <p:nvSpPr>
          <p:cNvPr id="2" name="Title 1">
            <a:extLst>
              <a:ext uri="{FF2B5EF4-FFF2-40B4-BE49-F238E27FC236}">
                <a16:creationId xmlns:a16="http://schemas.microsoft.com/office/drawing/2014/main" id="{32E5A873-F3C8-A302-6A62-6011CE6FEBEF}"/>
              </a:ext>
            </a:extLst>
          </p:cNvPr>
          <p:cNvSpPr>
            <a:spLocks noGrp="1"/>
          </p:cNvSpPr>
          <p:nvPr>
            <p:ph type="title"/>
          </p:nvPr>
        </p:nvSpPr>
        <p:spPr>
          <a:xfrm>
            <a:off x="457200" y="274638"/>
            <a:ext cx="8229600" cy="1143000"/>
          </a:xfrm>
        </p:spPr>
        <p:txBody>
          <a:bodyPr/>
          <a:lstStyle/>
          <a:p>
            <a:r>
              <a:rPr lang="en-CA" u="sng" dirty="0">
                <a:latin typeface="Brush Script MT" panose="03060802040406070304" pitchFamily="66" charset="0"/>
              </a:rPr>
              <a:t>Without</a:t>
            </a:r>
            <a:r>
              <a:rPr lang="en-CA" dirty="0">
                <a:latin typeface="Brush Script MT" panose="03060802040406070304" pitchFamily="66" charset="0"/>
              </a:rPr>
              <a:t> Resurrection</a:t>
            </a:r>
          </a:p>
        </p:txBody>
      </p:sp>
    </p:spTree>
    <p:extLst>
      <p:ext uri="{BB962C8B-B14F-4D97-AF65-F5344CB8AC3E}">
        <p14:creationId xmlns:p14="http://schemas.microsoft.com/office/powerpoint/2010/main" val="1855763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F87D3-E779-AA7B-CA8C-B3B2ED21627E}"/>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91151C4-4811-8B1C-1058-D53A2337E809}"/>
              </a:ext>
            </a:extLst>
          </p:cNvPr>
          <p:cNvSpPr/>
          <p:nvPr/>
        </p:nvSpPr>
        <p:spPr>
          <a:xfrm>
            <a:off x="1207949" y="381000"/>
            <a:ext cx="2373451"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CDD5946-EFCF-EB11-D285-1E8C7E15E77B}"/>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Priesthood</a:t>
            </a:r>
          </a:p>
        </p:txBody>
      </p:sp>
      <p:sp>
        <p:nvSpPr>
          <p:cNvPr id="3" name="Content Placeholder 2">
            <a:extLst>
              <a:ext uri="{FF2B5EF4-FFF2-40B4-BE49-F238E27FC236}">
                <a16:creationId xmlns:a16="http://schemas.microsoft.com/office/drawing/2014/main" id="{7FEA028B-84F1-90A4-B645-5CDC2C71BC18}"/>
              </a:ext>
            </a:extLst>
          </p:cNvPr>
          <p:cNvSpPr>
            <a:spLocks noGrp="1"/>
          </p:cNvSpPr>
          <p:nvPr>
            <p:ph idx="1"/>
          </p:nvPr>
        </p:nvSpPr>
        <p:spPr>
          <a:xfrm>
            <a:off x="457200" y="1417637"/>
            <a:ext cx="8229600" cy="5287963"/>
          </a:xfrm>
        </p:spPr>
        <p:txBody>
          <a:bodyPr>
            <a:normAutofit fontScale="92500" lnSpcReduction="10000"/>
          </a:bodyPr>
          <a:lstStyle/>
          <a:p>
            <a:r>
              <a:rPr lang="en-CA" b="1" cap="small" dirty="0">
                <a:solidFill>
                  <a:srgbClr val="0070C0"/>
                </a:solidFill>
              </a:rPr>
              <a:t>Minister of Christ to</a:t>
            </a:r>
            <a:br>
              <a:rPr lang="en-CA" b="1" cap="small" dirty="0">
                <a:solidFill>
                  <a:srgbClr val="0070C0"/>
                </a:solidFill>
              </a:rPr>
            </a:br>
            <a:r>
              <a:rPr lang="en-CA" b="1" cap="small" dirty="0">
                <a:solidFill>
                  <a:srgbClr val="0070C0"/>
                </a:solidFill>
              </a:rPr>
              <a:t>administer the Sacraments</a:t>
            </a:r>
          </a:p>
          <a:p>
            <a:r>
              <a:rPr lang="en-CA" dirty="0"/>
              <a:t>Unbreakable covenant</a:t>
            </a:r>
          </a:p>
          <a:p>
            <a:r>
              <a:rPr lang="en-CA" dirty="0"/>
              <a:t>Priesthood is a calling for life</a:t>
            </a:r>
            <a:endParaRPr lang="en-CA" b="1" dirty="0">
              <a:solidFill>
                <a:srgbClr val="0070C0"/>
              </a:solidFill>
            </a:endParaRPr>
          </a:p>
          <a:p>
            <a:r>
              <a:rPr lang="en-CA" b="1" cap="small" dirty="0">
                <a:solidFill>
                  <a:schemeClr val="bg1">
                    <a:lumMod val="50000"/>
                  </a:schemeClr>
                </a:solidFill>
              </a:rPr>
              <a:t>Visible sign: laying of hands</a:t>
            </a:r>
            <a:endParaRPr lang="en-CA" cap="small" dirty="0">
              <a:solidFill>
                <a:schemeClr val="bg1">
                  <a:lumMod val="50000"/>
                </a:schemeClr>
              </a:solidFill>
            </a:endParaRPr>
          </a:p>
          <a:p>
            <a:r>
              <a:rPr lang="en-CA" dirty="0"/>
              <a:t>Coptic Priests can be Celibate or Married</a:t>
            </a:r>
          </a:p>
          <a:p>
            <a:r>
              <a:rPr lang="en-CA" dirty="0"/>
              <a:t>Only a small group is granted this mystery</a:t>
            </a:r>
          </a:p>
          <a:p>
            <a:pPr marL="0" indent="0">
              <a:buNone/>
            </a:pPr>
            <a:endParaRPr lang="en-CA" dirty="0"/>
          </a:p>
          <a:p>
            <a:pPr marL="0" indent="0" algn="ctr">
              <a:buNone/>
            </a:pPr>
            <a:r>
              <a:rPr lang="en-CA" dirty="0"/>
              <a:t>“No man takes this honour unto himself,</a:t>
            </a:r>
            <a:br>
              <a:rPr lang="en-CA" dirty="0"/>
            </a:br>
            <a:r>
              <a:rPr lang="en-CA" dirty="0"/>
              <a:t>but it is for those who God calls, as Aaron was”</a:t>
            </a:r>
          </a:p>
          <a:p>
            <a:pPr marL="0" indent="0" algn="ctr">
              <a:buNone/>
            </a:pPr>
            <a:r>
              <a:rPr lang="en-CA" sz="2400" b="1" dirty="0">
                <a:solidFill>
                  <a:schemeClr val="bg1">
                    <a:lumMod val="50000"/>
                  </a:schemeClr>
                </a:solidFill>
              </a:rPr>
              <a:t>(Hebrews 5:4)</a:t>
            </a:r>
            <a:endParaRPr lang="en-CA" b="1" dirty="0">
              <a:solidFill>
                <a:schemeClr val="bg1">
                  <a:lumMod val="50000"/>
                </a:schemeClr>
              </a:solidFill>
            </a:endParaRPr>
          </a:p>
        </p:txBody>
      </p:sp>
      <p:pic>
        <p:nvPicPr>
          <p:cNvPr id="8" name="Picture 4" descr="Burgundy Double-Faced Satin Ribbon - 25m | Gadsby">
            <a:extLst>
              <a:ext uri="{FF2B5EF4-FFF2-40B4-BE49-F238E27FC236}">
                <a16:creationId xmlns:a16="http://schemas.microsoft.com/office/drawing/2014/main" id="{61F5CC78-8D25-E4FE-B82A-9B7674570E72}"/>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49"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D737CAF9-B740-F6DB-D05F-88A05E6ED1A3}"/>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5052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F274B9-41DC-BEDE-25E9-5E66B501AF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spTree>
    <p:extLst>
      <p:ext uri="{BB962C8B-B14F-4D97-AF65-F5344CB8AC3E}">
        <p14:creationId xmlns:p14="http://schemas.microsoft.com/office/powerpoint/2010/main" val="1308061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F4345-6F80-9346-C214-C6B0CC5D5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4A5CB-E906-A3A3-0A9F-717FAAB72689}"/>
              </a:ext>
            </a:extLst>
          </p:cNvPr>
          <p:cNvSpPr>
            <a:spLocks noGrp="1"/>
          </p:cNvSpPr>
          <p:nvPr>
            <p:ph type="title"/>
          </p:nvPr>
        </p:nvSpPr>
        <p:spPr/>
        <p:txBody>
          <a:bodyPr>
            <a:normAutofit/>
          </a:bodyPr>
          <a:lstStyle/>
          <a:p>
            <a:r>
              <a:rPr lang="en-CA" dirty="0">
                <a:latin typeface="Brush Script MT" panose="03060802040406070304" pitchFamily="66" charset="0"/>
              </a:rPr>
              <a:t>Priesthood</a:t>
            </a:r>
          </a:p>
        </p:txBody>
      </p:sp>
      <p:sp>
        <p:nvSpPr>
          <p:cNvPr id="3" name="Content Placeholder 2">
            <a:extLst>
              <a:ext uri="{FF2B5EF4-FFF2-40B4-BE49-F238E27FC236}">
                <a16:creationId xmlns:a16="http://schemas.microsoft.com/office/drawing/2014/main" id="{EB1B1463-07E9-19DA-C7AE-4D8EB3777C78}"/>
              </a:ext>
            </a:extLst>
          </p:cNvPr>
          <p:cNvSpPr>
            <a:spLocks noGrp="1"/>
          </p:cNvSpPr>
          <p:nvPr>
            <p:ph idx="1"/>
          </p:nvPr>
        </p:nvSpPr>
        <p:spPr>
          <a:xfrm>
            <a:off x="457200" y="1417638"/>
            <a:ext cx="8229600" cy="4983162"/>
          </a:xfrm>
        </p:spPr>
        <p:txBody>
          <a:bodyPr>
            <a:normAutofit/>
          </a:bodyPr>
          <a:lstStyle/>
          <a:p>
            <a:pPr marL="0" lvl="0" indent="0" algn="ctr">
              <a:buNone/>
              <a:defRPr/>
            </a:pPr>
            <a:endParaRPr lang="en-US" dirty="0">
              <a:solidFill>
                <a:prstClr val="black"/>
              </a:solidFill>
            </a:endParaRPr>
          </a:p>
          <a:p>
            <a:pPr marL="0" lvl="0" indent="0" algn="ctr">
              <a:buNone/>
              <a:defRPr/>
            </a:pPr>
            <a:endParaRPr lang="en-US" dirty="0">
              <a:solidFill>
                <a:prstClr val="black"/>
              </a:solidFill>
            </a:endParaRPr>
          </a:p>
          <a:p>
            <a:pPr marL="0" lvl="0" indent="0" algn="ctr">
              <a:buNone/>
              <a:defRPr/>
            </a:pPr>
            <a:r>
              <a:rPr lang="en-US" dirty="0">
                <a:solidFill>
                  <a:prstClr val="black"/>
                </a:solidFill>
                <a:latin typeface="Brush Script MT" panose="03060802040406070304" pitchFamily="66" charset="0"/>
              </a:rPr>
              <a:t>The Holy Spirit acts in the priest,</a:t>
            </a:r>
            <a:br>
              <a:rPr lang="en-US" dirty="0">
                <a:solidFill>
                  <a:prstClr val="black"/>
                </a:solidFill>
                <a:latin typeface="Brush Script MT" panose="03060802040406070304" pitchFamily="66" charset="0"/>
              </a:rPr>
            </a:br>
            <a:r>
              <a:rPr lang="en-US" dirty="0">
                <a:solidFill>
                  <a:prstClr val="black"/>
                </a:solidFill>
                <a:latin typeface="Brush Script MT" panose="03060802040406070304" pitchFamily="66" charset="0"/>
              </a:rPr>
              <a:t>enabling him to administer the sacraments.</a:t>
            </a:r>
          </a:p>
          <a:p>
            <a:pPr marL="0" lvl="0" indent="0" algn="ctr">
              <a:buNone/>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lvl="0" indent="0" algn="ctr">
              <a:buNone/>
              <a:defRPr/>
            </a:pPr>
            <a:r>
              <a:rPr lang="en-US" sz="2400" b="1" dirty="0">
                <a:solidFill>
                  <a:prstClr val="black"/>
                </a:solidFill>
                <a:latin typeface="Calibri"/>
              </a:rPr>
              <a:t>He is granted to rise to a </a:t>
            </a:r>
            <a:r>
              <a:rPr lang="en-US" sz="2400" b="1" dirty="0">
                <a:solidFill>
                  <a:srgbClr val="0070C0"/>
                </a:solidFill>
                <a:latin typeface="Calibri"/>
              </a:rPr>
              <a:t>new</a:t>
            </a:r>
            <a:r>
              <a:rPr lang="en-US" sz="2400" b="1" dirty="0">
                <a:solidFill>
                  <a:prstClr val="black"/>
                </a:solidFill>
                <a:latin typeface="Calibri"/>
              </a:rPr>
              <a:t> level,</a:t>
            </a:r>
            <a:br>
              <a:rPr lang="en-US" sz="2400" b="1" dirty="0">
                <a:solidFill>
                  <a:prstClr val="black"/>
                </a:solidFill>
                <a:latin typeface="Calibri"/>
              </a:rPr>
            </a:br>
            <a:r>
              <a:rPr lang="en-US" sz="2400" b="1" dirty="0">
                <a:solidFill>
                  <a:prstClr val="black"/>
                </a:solidFill>
                <a:latin typeface="Calibri"/>
              </a:rPr>
              <a:t>a </a:t>
            </a:r>
            <a:r>
              <a:rPr lang="en-US" sz="2400" b="1" dirty="0">
                <a:solidFill>
                  <a:srgbClr val="0070C0"/>
                </a:solidFill>
                <a:latin typeface="Calibri"/>
              </a:rPr>
              <a:t>new</a:t>
            </a:r>
            <a:r>
              <a:rPr lang="en-US" sz="2400" b="1" dirty="0">
                <a:solidFill>
                  <a:prstClr val="black"/>
                </a:solidFill>
                <a:latin typeface="Calibri"/>
              </a:rPr>
              <a:t> resurrection, a </a:t>
            </a:r>
            <a:r>
              <a:rPr lang="en-US" sz="2400" b="1" dirty="0">
                <a:solidFill>
                  <a:srgbClr val="0070C0"/>
                </a:solidFill>
                <a:latin typeface="Calibri"/>
              </a:rPr>
              <a:t>new</a:t>
            </a:r>
            <a:r>
              <a:rPr lang="en-US" sz="2400" b="1" dirty="0">
                <a:solidFill>
                  <a:prstClr val="black"/>
                </a:solidFill>
                <a:latin typeface="Calibri"/>
              </a:rPr>
              <a:t> life of service.</a:t>
            </a:r>
          </a:p>
          <a:p>
            <a:pPr marL="0" lvl="0" indent="0" algn="ctr">
              <a:buNone/>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lvl="0" indent="0" algn="ctr">
              <a:buNone/>
              <a:defRPr/>
            </a:pPr>
            <a:r>
              <a:rPr lang="en-US" sz="2400" b="1" dirty="0">
                <a:solidFill>
                  <a:prstClr val="black"/>
                </a:solidFill>
                <a:latin typeface="Calibri"/>
              </a:rPr>
              <a:t>The priest receives a </a:t>
            </a:r>
            <a:r>
              <a:rPr lang="en-US" sz="2400" b="1" dirty="0">
                <a:solidFill>
                  <a:srgbClr val="0070C0"/>
                </a:solidFill>
                <a:latin typeface="Calibri"/>
              </a:rPr>
              <a:t>new</a:t>
            </a:r>
            <a:r>
              <a:rPr lang="en-US" sz="2400" b="1" dirty="0">
                <a:solidFill>
                  <a:prstClr val="black"/>
                </a:solidFill>
                <a:latin typeface="Calibri"/>
              </a:rPr>
              <a:t> name, </a:t>
            </a:r>
            <a:r>
              <a:rPr lang="en-US" sz="2400" b="1" dirty="0">
                <a:solidFill>
                  <a:srgbClr val="0070C0"/>
                </a:solidFill>
                <a:latin typeface="Calibri"/>
              </a:rPr>
              <a:t>new</a:t>
            </a:r>
            <a:r>
              <a:rPr lang="en-US" sz="2400" b="1" dirty="0">
                <a:solidFill>
                  <a:prstClr val="black"/>
                </a:solidFill>
                <a:latin typeface="Calibri"/>
              </a:rPr>
              <a:t> attire, and</a:t>
            </a:r>
            <a:br>
              <a:rPr lang="en-US" sz="2400" b="1" dirty="0">
                <a:solidFill>
                  <a:prstClr val="black"/>
                </a:solidFill>
                <a:latin typeface="Calibri"/>
              </a:rPr>
            </a:br>
            <a:r>
              <a:rPr lang="en-US" sz="2400" b="1" dirty="0">
                <a:solidFill>
                  <a:prstClr val="black"/>
                </a:solidFill>
                <a:latin typeface="Calibri"/>
              </a:rPr>
              <a:t>even a </a:t>
            </a:r>
            <a:r>
              <a:rPr lang="en-US" sz="2400" b="1" dirty="0">
                <a:solidFill>
                  <a:srgbClr val="0070C0"/>
                </a:solidFill>
                <a:latin typeface="Calibri"/>
              </a:rPr>
              <a:t>new</a:t>
            </a:r>
            <a:r>
              <a:rPr lang="en-US" sz="2400" b="1" dirty="0">
                <a:solidFill>
                  <a:prstClr val="black"/>
                </a:solidFill>
                <a:latin typeface="Calibri"/>
              </a:rPr>
              <a:t> look suitable for this new level of service.</a:t>
            </a:r>
            <a:endPar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0" indent="0">
              <a:buNone/>
            </a:pPr>
            <a:endParaRPr lang="en-US" sz="2400" dirty="0"/>
          </a:p>
          <a:p>
            <a:pPr marL="0" indent="0">
              <a:buNone/>
            </a:pPr>
            <a:endParaRPr lang="en-US" sz="2400" dirty="0"/>
          </a:p>
          <a:p>
            <a:pPr marL="0" indent="0">
              <a:buNone/>
            </a:pPr>
            <a:endParaRPr lang="en-CA" sz="2400" dirty="0"/>
          </a:p>
        </p:txBody>
      </p:sp>
      <p:pic>
        <p:nvPicPr>
          <p:cNvPr id="5" name="Picture 4">
            <a:extLst>
              <a:ext uri="{FF2B5EF4-FFF2-40B4-BE49-F238E27FC236}">
                <a16:creationId xmlns:a16="http://schemas.microsoft.com/office/drawing/2014/main" id="{286FCF3A-CC17-CD25-44C7-CD9F82A18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pic>
        <p:nvPicPr>
          <p:cNvPr id="4" name="Picture 2">
            <a:extLst>
              <a:ext uri="{FF2B5EF4-FFF2-40B4-BE49-F238E27FC236}">
                <a16:creationId xmlns:a16="http://schemas.microsoft.com/office/drawing/2014/main" id="{5A7DA676-FEE7-E166-9440-4BCF9CEFE33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90" b="89560" l="10000" r="90000"/>
                    </a14:imgEffect>
                  </a14:imgLayer>
                </a14:imgProps>
              </a:ext>
              <a:ext uri="{28A0092B-C50C-407E-A947-70E740481C1C}">
                <a14:useLocalDpi xmlns:a14="http://schemas.microsoft.com/office/drawing/2010/main" val="0"/>
              </a:ext>
            </a:extLst>
          </a:blip>
          <a:srcRect/>
          <a:stretch>
            <a:fillRect/>
          </a:stretch>
        </p:blipFill>
        <p:spPr>
          <a:xfrm>
            <a:off x="-300312" y="-300312"/>
            <a:ext cx="2826078" cy="2951602"/>
          </a:xfrm>
          <a:prstGeom prst="rect">
            <a:avLst/>
          </a:prstGeom>
        </p:spPr>
      </p:pic>
    </p:spTree>
    <p:extLst>
      <p:ext uri="{BB962C8B-B14F-4D97-AF65-F5344CB8AC3E}">
        <p14:creationId xmlns:p14="http://schemas.microsoft.com/office/powerpoint/2010/main" val="3074250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08BF-F819-866B-F9F5-49275AFE2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2DDCC-A5CB-43AC-D827-5C11A369DA1A}"/>
              </a:ext>
            </a:extLst>
          </p:cNvPr>
          <p:cNvSpPr>
            <a:spLocks noGrp="1"/>
          </p:cNvSpPr>
          <p:nvPr>
            <p:ph type="title"/>
          </p:nvPr>
        </p:nvSpPr>
        <p:spPr/>
        <p:txBody>
          <a:bodyPr>
            <a:normAutofit/>
          </a:bodyPr>
          <a:lstStyle/>
          <a:p>
            <a:r>
              <a:rPr lang="en-CA" dirty="0">
                <a:latin typeface="Brush Script MT" panose="03060802040406070304" pitchFamily="66" charset="0"/>
              </a:rPr>
              <a:t>Priesthood</a:t>
            </a:r>
          </a:p>
        </p:txBody>
      </p:sp>
      <p:sp>
        <p:nvSpPr>
          <p:cNvPr id="3" name="Content Placeholder 2">
            <a:extLst>
              <a:ext uri="{FF2B5EF4-FFF2-40B4-BE49-F238E27FC236}">
                <a16:creationId xmlns:a16="http://schemas.microsoft.com/office/drawing/2014/main" id="{E843CFF9-70A2-FB20-A02F-7EB45F31FBBF}"/>
              </a:ext>
            </a:extLst>
          </p:cNvPr>
          <p:cNvSpPr>
            <a:spLocks noGrp="1"/>
          </p:cNvSpPr>
          <p:nvPr>
            <p:ph idx="1"/>
          </p:nvPr>
        </p:nvSpPr>
        <p:spPr>
          <a:xfrm>
            <a:off x="457200" y="1828800"/>
            <a:ext cx="8229600" cy="4754562"/>
          </a:xfrm>
        </p:spPr>
        <p:txBody>
          <a:bodyPr>
            <a:normAutofit/>
          </a:bodyPr>
          <a:lstStyle/>
          <a:p>
            <a:pPr marL="0" indent="0">
              <a:buNone/>
            </a:pPr>
            <a:endParaRPr lang="en-US" sz="2400" dirty="0"/>
          </a:p>
          <a:p>
            <a:pPr marL="0" indent="0" algn="ctr">
              <a:buNone/>
            </a:pPr>
            <a:r>
              <a:rPr lang="en-US" sz="3600" dirty="0">
                <a:solidFill>
                  <a:srgbClr val="0070C0"/>
                </a:solidFill>
                <a:latin typeface="Brush Script MT" panose="03060802040406070304" pitchFamily="66" charset="0"/>
              </a:rPr>
              <a:t>After the Lord’s Resurrection,</a:t>
            </a:r>
            <a:br>
              <a:rPr lang="en-US" sz="3600" dirty="0">
                <a:solidFill>
                  <a:srgbClr val="0070C0"/>
                </a:solidFill>
                <a:latin typeface="Brush Script MT" panose="03060802040406070304" pitchFamily="66" charset="0"/>
              </a:rPr>
            </a:br>
            <a:r>
              <a:rPr lang="en-US" dirty="0">
                <a:solidFill>
                  <a:prstClr val="black"/>
                </a:solidFill>
              </a:rPr>
              <a:t>He breathed on them, and said to them,</a:t>
            </a:r>
            <a:br>
              <a:rPr lang="en-US" dirty="0">
                <a:solidFill>
                  <a:prstClr val="black"/>
                </a:solidFill>
              </a:rPr>
            </a:br>
            <a:r>
              <a:rPr lang="en-US" dirty="0">
                <a:solidFill>
                  <a:prstClr val="black"/>
                </a:solidFill>
              </a:rPr>
              <a:t>“Receive the Holy Spirit.</a:t>
            </a:r>
            <a:br>
              <a:rPr lang="en-US" dirty="0">
                <a:solidFill>
                  <a:prstClr val="black"/>
                </a:solidFill>
              </a:rPr>
            </a:br>
            <a:r>
              <a:rPr lang="en-US" dirty="0">
                <a:solidFill>
                  <a:prstClr val="black"/>
                </a:solidFill>
              </a:rPr>
              <a:t>If you forgive the sins of any,</a:t>
            </a:r>
            <a:br>
              <a:rPr lang="en-US" dirty="0">
                <a:solidFill>
                  <a:prstClr val="black"/>
                </a:solidFill>
              </a:rPr>
            </a:br>
            <a:r>
              <a:rPr lang="en-US" dirty="0">
                <a:solidFill>
                  <a:prstClr val="black"/>
                </a:solidFill>
              </a:rPr>
              <a:t>they are forgiven them.</a:t>
            </a:r>
            <a:br>
              <a:rPr lang="en-US" dirty="0">
                <a:solidFill>
                  <a:prstClr val="black"/>
                </a:solidFill>
              </a:rPr>
            </a:br>
            <a:r>
              <a:rPr lang="en-US" dirty="0">
                <a:solidFill>
                  <a:prstClr val="black"/>
                </a:solidFill>
              </a:rPr>
              <a:t>If you retain the sins of any,</a:t>
            </a:r>
          </a:p>
          <a:p>
            <a:pPr marL="0" indent="0" algn="ctr">
              <a:buNone/>
            </a:pPr>
            <a:r>
              <a:rPr lang="en-US" dirty="0">
                <a:solidFill>
                  <a:prstClr val="black"/>
                </a:solidFill>
              </a:rPr>
              <a:t>they are retained.</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(John 20:22-23)</a:t>
            </a:r>
          </a:p>
          <a:p>
            <a:pPr marL="0" indent="0">
              <a:buNone/>
            </a:pPr>
            <a:endParaRPr lang="en-US" sz="2400" dirty="0"/>
          </a:p>
          <a:p>
            <a:pPr marL="0" indent="0">
              <a:buNone/>
            </a:pPr>
            <a:endParaRPr lang="en-US" sz="2400" dirty="0"/>
          </a:p>
          <a:p>
            <a:pPr marL="0" indent="0">
              <a:buNone/>
            </a:pPr>
            <a:endParaRPr lang="en-CA" sz="2400" dirty="0"/>
          </a:p>
        </p:txBody>
      </p:sp>
      <p:pic>
        <p:nvPicPr>
          <p:cNvPr id="5" name="Picture 4">
            <a:extLst>
              <a:ext uri="{FF2B5EF4-FFF2-40B4-BE49-F238E27FC236}">
                <a16:creationId xmlns:a16="http://schemas.microsoft.com/office/drawing/2014/main" id="{A875B488-22EF-AAEB-1C71-93EC292D5A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pic>
        <p:nvPicPr>
          <p:cNvPr id="4" name="Picture 2">
            <a:extLst>
              <a:ext uri="{FF2B5EF4-FFF2-40B4-BE49-F238E27FC236}">
                <a16:creationId xmlns:a16="http://schemas.microsoft.com/office/drawing/2014/main" id="{89AB0C4A-38C6-B8D2-4DF5-4107CDA509B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90" b="89560" l="10000" r="90000"/>
                    </a14:imgEffect>
                  </a14:imgLayer>
                </a14:imgProps>
              </a:ext>
              <a:ext uri="{28A0092B-C50C-407E-A947-70E740481C1C}">
                <a14:useLocalDpi xmlns:a14="http://schemas.microsoft.com/office/drawing/2010/main" val="0"/>
              </a:ext>
            </a:extLst>
          </a:blip>
          <a:srcRect/>
          <a:stretch>
            <a:fillRect/>
          </a:stretch>
        </p:blipFill>
        <p:spPr>
          <a:xfrm>
            <a:off x="-300312" y="-300312"/>
            <a:ext cx="2826078" cy="2951602"/>
          </a:xfrm>
          <a:prstGeom prst="rect">
            <a:avLst/>
          </a:prstGeom>
        </p:spPr>
      </p:pic>
    </p:spTree>
    <p:extLst>
      <p:ext uri="{BB962C8B-B14F-4D97-AF65-F5344CB8AC3E}">
        <p14:creationId xmlns:p14="http://schemas.microsoft.com/office/powerpoint/2010/main" val="764557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10D86-F912-FAFA-BD66-B03BE7EC4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9F184-168B-8C5E-7E86-746CB77FEF09}"/>
              </a:ext>
            </a:extLst>
          </p:cNvPr>
          <p:cNvSpPr>
            <a:spLocks noGrp="1"/>
          </p:cNvSpPr>
          <p:nvPr>
            <p:ph type="title"/>
          </p:nvPr>
        </p:nvSpPr>
        <p:spPr/>
        <p:txBody>
          <a:bodyPr>
            <a:normAutofit/>
          </a:bodyPr>
          <a:lstStyle/>
          <a:p>
            <a:r>
              <a:rPr lang="en-CA" dirty="0">
                <a:latin typeface="Brush Script MT" panose="03060802040406070304" pitchFamily="66" charset="0"/>
              </a:rPr>
              <a:t>Priesthood</a:t>
            </a:r>
          </a:p>
        </p:txBody>
      </p:sp>
      <p:sp>
        <p:nvSpPr>
          <p:cNvPr id="3" name="Content Placeholder 2">
            <a:extLst>
              <a:ext uri="{FF2B5EF4-FFF2-40B4-BE49-F238E27FC236}">
                <a16:creationId xmlns:a16="http://schemas.microsoft.com/office/drawing/2014/main" id="{F3050EB4-A6BC-14DA-933D-159B8C1B1561}"/>
              </a:ext>
            </a:extLst>
          </p:cNvPr>
          <p:cNvSpPr>
            <a:spLocks noGrp="1"/>
          </p:cNvSpPr>
          <p:nvPr>
            <p:ph idx="1"/>
          </p:nvPr>
        </p:nvSpPr>
        <p:spPr>
          <a:xfrm>
            <a:off x="457200" y="1417638"/>
            <a:ext cx="8229600" cy="4983162"/>
          </a:xfrm>
        </p:spPr>
        <p:txBody>
          <a:bodyPr>
            <a:normAutofit fontScale="92500"/>
          </a:bodyPr>
          <a:lstStyle/>
          <a:p>
            <a:pPr marL="0" lvl="0" indent="0" algn="ctr">
              <a:buNone/>
              <a:defRPr/>
            </a:pPr>
            <a:endParaRPr lang="en-US" dirty="0">
              <a:solidFill>
                <a:prstClr val="black"/>
              </a:solidFill>
            </a:endParaRPr>
          </a:p>
          <a:p>
            <a:pPr marL="0" lvl="0" indent="0" algn="ctr">
              <a:buNone/>
              <a:defRPr/>
            </a:pPr>
            <a:endParaRPr lang="en-US" dirty="0">
              <a:solidFill>
                <a:prstClr val="black"/>
              </a:solidFill>
            </a:endParaRPr>
          </a:p>
          <a:p>
            <a:pPr marL="0" indent="0" algn="ctr">
              <a:buNone/>
              <a:defRPr/>
            </a:pPr>
            <a:r>
              <a:rPr lang="en-US" b="1" dirty="0">
                <a:solidFill>
                  <a:srgbClr val="0070C0"/>
                </a:solidFill>
              </a:rPr>
              <a:t>Only a priest can grant absolution:</a:t>
            </a:r>
            <a:endParaRPr lang="en-US" dirty="0">
              <a:solidFill>
                <a:srgbClr val="0070C0"/>
              </a:solidFill>
            </a:endParaRPr>
          </a:p>
          <a:p>
            <a:pPr marL="0" lvl="0" indent="0" algn="ctr">
              <a:buNone/>
              <a:defRPr/>
            </a:pPr>
            <a:r>
              <a:rPr lang="en-US" dirty="0">
                <a:solidFill>
                  <a:prstClr val="black"/>
                </a:solidFill>
              </a:rPr>
              <a:t>“Lord, if we have committed any sin against You knowingly or unknowingly, or through anguish of heart, whether in deed or word or from faint-heartedness, O Master who knows the weakness of men as the Good One and Lover of Mankind, O God, grant us the forgiveness of our sins, bless us, purify us, absolve us, and all Your people.”</a:t>
            </a:r>
            <a:endPar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0" indent="0">
              <a:buNone/>
            </a:pPr>
            <a:endParaRPr lang="en-US" sz="2400" dirty="0"/>
          </a:p>
          <a:p>
            <a:pPr marL="0" indent="0">
              <a:buNone/>
            </a:pPr>
            <a:endParaRPr lang="en-US" sz="2400" dirty="0"/>
          </a:p>
          <a:p>
            <a:pPr marL="0" indent="0">
              <a:buNone/>
            </a:pPr>
            <a:endParaRPr lang="en-CA" sz="2400" dirty="0"/>
          </a:p>
        </p:txBody>
      </p:sp>
      <p:pic>
        <p:nvPicPr>
          <p:cNvPr id="5" name="Picture 4">
            <a:extLst>
              <a:ext uri="{FF2B5EF4-FFF2-40B4-BE49-F238E27FC236}">
                <a16:creationId xmlns:a16="http://schemas.microsoft.com/office/drawing/2014/main" id="{2BCB08F3-D805-8E65-D6EB-7423DCDBA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pic>
        <p:nvPicPr>
          <p:cNvPr id="6" name="Picture 2">
            <a:extLst>
              <a:ext uri="{FF2B5EF4-FFF2-40B4-BE49-F238E27FC236}">
                <a16:creationId xmlns:a16="http://schemas.microsoft.com/office/drawing/2014/main" id="{E681C639-79D9-5AF2-D78C-CFC50E4CF66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90" b="89560" l="10000" r="90000"/>
                    </a14:imgEffect>
                  </a14:imgLayer>
                </a14:imgProps>
              </a:ext>
              <a:ext uri="{28A0092B-C50C-407E-A947-70E740481C1C}">
                <a14:useLocalDpi xmlns:a14="http://schemas.microsoft.com/office/drawing/2010/main" val="0"/>
              </a:ext>
            </a:extLst>
          </a:blip>
          <a:srcRect/>
          <a:stretch>
            <a:fillRect/>
          </a:stretch>
        </p:blipFill>
        <p:spPr>
          <a:xfrm>
            <a:off x="-300312" y="-300312"/>
            <a:ext cx="2826078" cy="2951602"/>
          </a:xfrm>
          <a:prstGeom prst="rect">
            <a:avLst/>
          </a:prstGeom>
        </p:spPr>
      </p:pic>
    </p:spTree>
    <p:extLst>
      <p:ext uri="{BB962C8B-B14F-4D97-AF65-F5344CB8AC3E}">
        <p14:creationId xmlns:p14="http://schemas.microsoft.com/office/powerpoint/2010/main" val="33301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85B3-F6E2-CB8E-09F9-55BB60A88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8CC3D-53DF-1512-CD7A-66E5CD86B369}"/>
              </a:ext>
            </a:extLst>
          </p:cNvPr>
          <p:cNvSpPr>
            <a:spLocks noGrp="1"/>
          </p:cNvSpPr>
          <p:nvPr>
            <p:ph type="title"/>
          </p:nvPr>
        </p:nvSpPr>
        <p:spPr/>
        <p:txBody>
          <a:bodyPr>
            <a:normAutofit/>
          </a:bodyPr>
          <a:lstStyle/>
          <a:p>
            <a:r>
              <a:rPr lang="en-CA" dirty="0">
                <a:latin typeface="Brush Script MT" panose="03060802040406070304" pitchFamily="66" charset="0"/>
              </a:rPr>
              <a:t>Priesthood</a:t>
            </a:r>
          </a:p>
        </p:txBody>
      </p:sp>
      <p:sp>
        <p:nvSpPr>
          <p:cNvPr id="3" name="Content Placeholder 2">
            <a:extLst>
              <a:ext uri="{FF2B5EF4-FFF2-40B4-BE49-F238E27FC236}">
                <a16:creationId xmlns:a16="http://schemas.microsoft.com/office/drawing/2014/main" id="{1517F477-AB71-3349-B529-B3D8CEE9178C}"/>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lvl="0" indent="0" algn="ctr">
              <a:buNone/>
              <a:defRPr/>
            </a:pPr>
            <a:r>
              <a:rPr lang="en-US" dirty="0">
                <a:solidFill>
                  <a:prstClr val="black"/>
                </a:solidFill>
              </a:rPr>
              <a:t>“The harvest truly is plentiful,</a:t>
            </a:r>
            <a:br>
              <a:rPr lang="en-US" dirty="0">
                <a:solidFill>
                  <a:prstClr val="black"/>
                </a:solidFill>
              </a:rPr>
            </a:br>
            <a:r>
              <a:rPr lang="en-US" dirty="0">
                <a:solidFill>
                  <a:prstClr val="black"/>
                </a:solidFill>
              </a:rPr>
              <a:t>but the laborers are few.</a:t>
            </a:r>
            <a:br>
              <a:rPr lang="en-US" dirty="0">
                <a:solidFill>
                  <a:prstClr val="black"/>
                </a:solidFill>
              </a:rPr>
            </a:br>
            <a:r>
              <a:rPr lang="en-US" dirty="0">
                <a:solidFill>
                  <a:prstClr val="black"/>
                </a:solidFill>
              </a:rPr>
              <a:t>Therefore pray the Lord of the harvest</a:t>
            </a:r>
            <a:br>
              <a:rPr lang="en-US" dirty="0">
                <a:solidFill>
                  <a:prstClr val="black"/>
                </a:solidFill>
              </a:rPr>
            </a:br>
            <a:r>
              <a:rPr lang="en-US" dirty="0">
                <a:solidFill>
                  <a:prstClr val="black"/>
                </a:solidFill>
              </a:rPr>
              <a:t>to send out laborers into His harvest.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(Matthew 9:37-38)</a:t>
            </a:r>
          </a:p>
          <a:p>
            <a:pPr marL="0" indent="0">
              <a:buNone/>
            </a:pPr>
            <a:endParaRPr lang="en-US" sz="2400" dirty="0"/>
          </a:p>
          <a:p>
            <a:pPr marL="0" indent="0">
              <a:buNone/>
            </a:pPr>
            <a:endParaRPr lang="en-US" sz="2400" dirty="0"/>
          </a:p>
          <a:p>
            <a:pPr marL="0" indent="0">
              <a:buNone/>
            </a:pPr>
            <a:endParaRPr lang="en-CA" sz="2400" dirty="0"/>
          </a:p>
        </p:txBody>
      </p:sp>
      <p:pic>
        <p:nvPicPr>
          <p:cNvPr id="5" name="Picture 4">
            <a:extLst>
              <a:ext uri="{FF2B5EF4-FFF2-40B4-BE49-F238E27FC236}">
                <a16:creationId xmlns:a16="http://schemas.microsoft.com/office/drawing/2014/main" id="{5B90264C-C9FB-5A5D-75E2-8F87637074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pic>
        <p:nvPicPr>
          <p:cNvPr id="4" name="Picture 2">
            <a:extLst>
              <a:ext uri="{FF2B5EF4-FFF2-40B4-BE49-F238E27FC236}">
                <a16:creationId xmlns:a16="http://schemas.microsoft.com/office/drawing/2014/main" id="{4031A258-B7E6-49A9-99D6-D6CE97A51EA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90" b="89560" l="10000" r="90000"/>
                    </a14:imgEffect>
                  </a14:imgLayer>
                </a14:imgProps>
              </a:ext>
              <a:ext uri="{28A0092B-C50C-407E-A947-70E740481C1C}">
                <a14:useLocalDpi xmlns:a14="http://schemas.microsoft.com/office/drawing/2010/main" val="0"/>
              </a:ext>
            </a:extLst>
          </a:blip>
          <a:srcRect/>
          <a:stretch>
            <a:fillRect/>
          </a:stretch>
        </p:blipFill>
        <p:spPr>
          <a:xfrm>
            <a:off x="-300312" y="-300312"/>
            <a:ext cx="2826078" cy="2951602"/>
          </a:xfrm>
          <a:prstGeom prst="rect">
            <a:avLst/>
          </a:prstGeom>
        </p:spPr>
      </p:pic>
    </p:spTree>
    <p:extLst>
      <p:ext uri="{BB962C8B-B14F-4D97-AF65-F5344CB8AC3E}">
        <p14:creationId xmlns:p14="http://schemas.microsoft.com/office/powerpoint/2010/main" val="4037326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007DE-5B6C-9D9C-B874-2FB445177A19}"/>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C8ECDD2F-E622-FCD1-A5F5-34DA3AC9413C}"/>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91506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1404692-3EEB-8FFE-2674-5E422A42042D}"/>
              </a:ext>
            </a:extLst>
          </p:cNvPr>
          <p:cNvSpPr>
            <a:spLocks noGrp="1"/>
          </p:cNvSpPr>
          <p:nvPr>
            <p:ph type="title"/>
          </p:nvPr>
        </p:nvSpPr>
        <p:spPr/>
        <p:txBody>
          <a:bodyPr>
            <a:normAutofit fontScale="90000"/>
          </a:bodyPr>
          <a:lstStyle/>
          <a:p>
            <a:r>
              <a:rPr lang="en-CA" b="1" dirty="0">
                <a:solidFill>
                  <a:schemeClr val="bg1">
                    <a:lumMod val="50000"/>
                  </a:schemeClr>
                </a:solidFill>
              </a:rPr>
              <a:t>CHOOSE WISELY …</a:t>
            </a:r>
            <a:br>
              <a:rPr lang="en-CA" dirty="0">
                <a:solidFill>
                  <a:schemeClr val="bg1">
                    <a:lumMod val="50000"/>
                  </a:schemeClr>
                </a:solidFill>
                <a:latin typeface="Brush Script MT" panose="03060802040406070304" pitchFamily="66" charset="0"/>
              </a:rPr>
            </a:br>
            <a:r>
              <a:rPr lang="en-CA" dirty="0">
                <a:solidFill>
                  <a:schemeClr val="accent6">
                    <a:lumMod val="50000"/>
                  </a:schemeClr>
                </a:solidFill>
                <a:latin typeface="Brush Script MT" panose="03060802040406070304" pitchFamily="66" charset="0"/>
              </a:rPr>
              <a:t>Without</a:t>
            </a:r>
            <a:r>
              <a:rPr lang="en-CA" dirty="0">
                <a:latin typeface="Brush Script MT" panose="03060802040406070304" pitchFamily="66" charset="0"/>
              </a:rPr>
              <a:t> </a:t>
            </a:r>
            <a:r>
              <a:rPr lang="en-CA" dirty="0">
                <a:solidFill>
                  <a:schemeClr val="bg1">
                    <a:lumMod val="50000"/>
                  </a:schemeClr>
                </a:solidFill>
                <a:latin typeface="Brush Script MT" panose="03060802040406070304" pitchFamily="66" charset="0"/>
              </a:rPr>
              <a:t>or</a:t>
            </a:r>
            <a:r>
              <a:rPr lang="en-CA" dirty="0">
                <a:latin typeface="Brush Script MT" panose="03060802040406070304" pitchFamily="66" charset="0"/>
              </a:rPr>
              <a:t> </a:t>
            </a:r>
            <a:r>
              <a:rPr lang="en-CA" dirty="0">
                <a:solidFill>
                  <a:srgbClr val="0070C0"/>
                </a:solidFill>
                <a:latin typeface="Brush Script MT" panose="03060802040406070304" pitchFamily="66" charset="0"/>
              </a:rPr>
              <a:t>With</a:t>
            </a:r>
            <a:r>
              <a:rPr lang="en-CA" dirty="0">
                <a:latin typeface="Brush Script MT" panose="03060802040406070304" pitchFamily="66" charset="0"/>
              </a:rPr>
              <a:t> </a:t>
            </a:r>
            <a:r>
              <a:rPr lang="en-CA" dirty="0">
                <a:solidFill>
                  <a:schemeClr val="bg1">
                    <a:lumMod val="50000"/>
                  </a:schemeClr>
                </a:solidFill>
                <a:latin typeface="Brush Script MT" panose="03060802040406070304" pitchFamily="66" charset="0"/>
              </a:rPr>
              <a:t>the Holy Sacraments</a:t>
            </a:r>
          </a:p>
        </p:txBody>
      </p:sp>
      <p:sp>
        <p:nvSpPr>
          <p:cNvPr id="5" name="Content Placeholder 4">
            <a:extLst>
              <a:ext uri="{FF2B5EF4-FFF2-40B4-BE49-F238E27FC236}">
                <a16:creationId xmlns:a16="http://schemas.microsoft.com/office/drawing/2014/main" id="{71D7AE35-67F2-458B-E65A-DF4D48880C6A}"/>
              </a:ext>
            </a:extLst>
          </p:cNvPr>
          <p:cNvSpPr>
            <a:spLocks noGrp="1"/>
          </p:cNvSpPr>
          <p:nvPr>
            <p:ph sz="half" idx="1"/>
          </p:nvPr>
        </p:nvSpPr>
        <p:spPr>
          <a:xfrm>
            <a:off x="457200" y="1417637"/>
            <a:ext cx="4038600" cy="4525963"/>
          </a:xfrm>
        </p:spPr>
        <p:txBody>
          <a:bodyPr>
            <a:normAutofit/>
          </a:bodyPr>
          <a:lstStyle/>
          <a:p>
            <a:r>
              <a:rPr lang="en-CA" b="1" dirty="0">
                <a:solidFill>
                  <a:schemeClr val="accent6">
                    <a:lumMod val="50000"/>
                  </a:schemeClr>
                </a:solidFill>
              </a:rPr>
              <a:t>Hardened Heart</a:t>
            </a:r>
          </a:p>
          <a:p>
            <a:r>
              <a:rPr lang="en-CA" b="1" dirty="0">
                <a:solidFill>
                  <a:schemeClr val="accent6">
                    <a:lumMod val="50000"/>
                  </a:schemeClr>
                </a:solidFill>
              </a:rPr>
              <a:t>Lacking Meaning</a:t>
            </a:r>
          </a:p>
          <a:p>
            <a:r>
              <a:rPr lang="en-CA" b="1" dirty="0">
                <a:solidFill>
                  <a:schemeClr val="accent6">
                    <a:lumMod val="50000"/>
                  </a:schemeClr>
                </a:solidFill>
              </a:rPr>
              <a:t>Sense of Darkness</a:t>
            </a:r>
          </a:p>
          <a:p>
            <a:r>
              <a:rPr lang="en-CA" b="1" dirty="0">
                <a:solidFill>
                  <a:schemeClr val="accent6">
                    <a:lumMod val="50000"/>
                  </a:schemeClr>
                </a:solidFill>
              </a:rPr>
              <a:t>Sadness &amp; Despair</a:t>
            </a:r>
          </a:p>
          <a:p>
            <a:r>
              <a:rPr lang="en-CA" b="1" dirty="0">
                <a:solidFill>
                  <a:schemeClr val="accent6">
                    <a:lumMod val="50000"/>
                  </a:schemeClr>
                </a:solidFill>
              </a:rPr>
              <a:t>Hopeless</a:t>
            </a:r>
          </a:p>
          <a:p>
            <a:r>
              <a:rPr lang="en-CA" b="1" dirty="0">
                <a:solidFill>
                  <a:schemeClr val="accent6">
                    <a:lumMod val="50000"/>
                  </a:schemeClr>
                </a:solidFill>
              </a:rPr>
              <a:t>Restless</a:t>
            </a:r>
          </a:p>
          <a:p>
            <a:r>
              <a:rPr lang="en-CA" b="1" dirty="0">
                <a:solidFill>
                  <a:schemeClr val="accent6">
                    <a:lumMod val="50000"/>
                  </a:schemeClr>
                </a:solidFill>
              </a:rPr>
              <a:t>Defeated</a:t>
            </a:r>
          </a:p>
          <a:p>
            <a:r>
              <a:rPr lang="en-CA" b="1" dirty="0">
                <a:solidFill>
                  <a:schemeClr val="accent6">
                    <a:lumMod val="50000"/>
                  </a:schemeClr>
                </a:solidFill>
              </a:rPr>
              <a:t>Enslaved by sin</a:t>
            </a:r>
          </a:p>
          <a:p>
            <a:pPr marL="0" indent="0">
              <a:buNone/>
            </a:pPr>
            <a:endParaRPr lang="en-CA" b="1" dirty="0">
              <a:solidFill>
                <a:srgbClr val="0070C0"/>
              </a:solidFill>
            </a:endParaRPr>
          </a:p>
        </p:txBody>
      </p:sp>
      <p:sp>
        <p:nvSpPr>
          <p:cNvPr id="6" name="Content Placeholder 5">
            <a:extLst>
              <a:ext uri="{FF2B5EF4-FFF2-40B4-BE49-F238E27FC236}">
                <a16:creationId xmlns:a16="http://schemas.microsoft.com/office/drawing/2014/main" id="{89200F8C-E467-910D-CF71-6844DCEEC9D0}"/>
              </a:ext>
            </a:extLst>
          </p:cNvPr>
          <p:cNvSpPr>
            <a:spLocks noGrp="1"/>
          </p:cNvSpPr>
          <p:nvPr>
            <p:ph sz="half" idx="2"/>
          </p:nvPr>
        </p:nvSpPr>
        <p:spPr>
          <a:xfrm>
            <a:off x="4648200" y="1417637"/>
            <a:ext cx="4038600" cy="4525963"/>
          </a:xfrm>
        </p:spPr>
        <p:txBody>
          <a:bodyPr>
            <a:normAutofit/>
          </a:bodyPr>
          <a:lstStyle/>
          <a:p>
            <a:r>
              <a:rPr lang="en-CA" b="1" dirty="0">
                <a:solidFill>
                  <a:srgbClr val="0070C0"/>
                </a:solidFill>
              </a:rPr>
              <a:t>New Heart</a:t>
            </a:r>
          </a:p>
          <a:p>
            <a:r>
              <a:rPr lang="en-CA" b="1" dirty="0">
                <a:solidFill>
                  <a:srgbClr val="0070C0"/>
                </a:solidFill>
              </a:rPr>
              <a:t>Full of Life</a:t>
            </a:r>
          </a:p>
          <a:p>
            <a:r>
              <a:rPr lang="en-CA" b="1" dirty="0">
                <a:solidFill>
                  <a:srgbClr val="0070C0"/>
                </a:solidFill>
              </a:rPr>
              <a:t>Light of Christ</a:t>
            </a:r>
          </a:p>
          <a:p>
            <a:r>
              <a:rPr lang="en-CA" b="1" dirty="0">
                <a:solidFill>
                  <a:srgbClr val="0070C0"/>
                </a:solidFill>
              </a:rPr>
              <a:t>Joy in the Lord</a:t>
            </a:r>
          </a:p>
          <a:p>
            <a:r>
              <a:rPr lang="en-CA" b="1" dirty="0">
                <a:solidFill>
                  <a:srgbClr val="0070C0"/>
                </a:solidFill>
              </a:rPr>
              <a:t>Hope</a:t>
            </a:r>
          </a:p>
          <a:p>
            <a:r>
              <a:rPr lang="en-CA" b="1" dirty="0">
                <a:solidFill>
                  <a:srgbClr val="0070C0"/>
                </a:solidFill>
              </a:rPr>
              <a:t>At Peace</a:t>
            </a:r>
          </a:p>
          <a:p>
            <a:r>
              <a:rPr lang="en-CA" b="1" dirty="0">
                <a:solidFill>
                  <a:srgbClr val="0070C0"/>
                </a:solidFill>
              </a:rPr>
              <a:t>Victorious</a:t>
            </a:r>
          </a:p>
          <a:p>
            <a:r>
              <a:rPr lang="en-CA" b="1" dirty="0">
                <a:solidFill>
                  <a:srgbClr val="0070C0"/>
                </a:solidFill>
              </a:rPr>
              <a:t>True Freedom</a:t>
            </a:r>
          </a:p>
        </p:txBody>
      </p:sp>
      <p:sp>
        <p:nvSpPr>
          <p:cNvPr id="7" name="TextBox 6">
            <a:extLst>
              <a:ext uri="{FF2B5EF4-FFF2-40B4-BE49-F238E27FC236}">
                <a16:creationId xmlns:a16="http://schemas.microsoft.com/office/drawing/2014/main" id="{2E50D6D5-DE59-0258-1786-B2613296D125}"/>
              </a:ext>
            </a:extLst>
          </p:cNvPr>
          <p:cNvSpPr txBox="1"/>
          <p:nvPr/>
        </p:nvSpPr>
        <p:spPr>
          <a:xfrm>
            <a:off x="0" y="5657671"/>
            <a:ext cx="9144000" cy="1200329"/>
          </a:xfrm>
          <a:prstGeom prst="rect">
            <a:avLst/>
          </a:prstGeom>
          <a:noFill/>
        </p:spPr>
        <p:txBody>
          <a:bodyPr wrap="square">
            <a:spAutoFit/>
          </a:bodyPr>
          <a:lstStyle/>
          <a:p>
            <a:pPr algn="ctr"/>
            <a:r>
              <a:rPr lang="en-CA" sz="2400" dirty="0">
                <a:latin typeface="Brush Script MT" panose="03060802040406070304" pitchFamily="66" charset="0"/>
              </a:rPr>
              <a:t>Keep the Power of Resurrection active</a:t>
            </a:r>
            <a:br>
              <a:rPr lang="en-CA" sz="2400" dirty="0">
                <a:latin typeface="Brush Script MT" panose="03060802040406070304" pitchFamily="66" charset="0"/>
              </a:rPr>
            </a:br>
            <a:r>
              <a:rPr lang="en-CA" sz="2400" dirty="0">
                <a:latin typeface="Brush Script MT" panose="03060802040406070304" pitchFamily="66" charset="0"/>
              </a:rPr>
              <a:t>through the work of the Holy Spirit in the Sacraments!</a:t>
            </a:r>
          </a:p>
          <a:p>
            <a:pPr algn="ctr"/>
            <a:r>
              <a:rPr lang="en-CA" sz="2400" dirty="0">
                <a:latin typeface="Brush Script MT" panose="03060802040406070304" pitchFamily="66" charset="0"/>
              </a:rPr>
              <a:t>Repentance &amp; Confession and Communion are essential to our Christian life.</a:t>
            </a:r>
            <a:endParaRPr lang="en-CA" sz="2400" dirty="0"/>
          </a:p>
        </p:txBody>
      </p:sp>
      <p:sp>
        <p:nvSpPr>
          <p:cNvPr id="3" name="Rectangle 2">
            <a:extLst>
              <a:ext uri="{FF2B5EF4-FFF2-40B4-BE49-F238E27FC236}">
                <a16:creationId xmlns:a16="http://schemas.microsoft.com/office/drawing/2014/main" id="{F9B7C569-DFF6-EA88-B151-CDD209A1625A}"/>
              </a:ext>
            </a:extLst>
          </p:cNvPr>
          <p:cNvSpPr/>
          <p:nvPr/>
        </p:nvSpPr>
        <p:spPr>
          <a:xfrm>
            <a:off x="457200" y="1417637"/>
            <a:ext cx="3276600" cy="4144963"/>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70BA7E9A-CBC4-8753-4BA3-3BEFD3047228}"/>
              </a:ext>
            </a:extLst>
          </p:cNvPr>
          <p:cNvSpPr/>
          <p:nvPr/>
        </p:nvSpPr>
        <p:spPr>
          <a:xfrm>
            <a:off x="457200" y="914400"/>
            <a:ext cx="2743200" cy="503237"/>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378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A422-0054-DEE8-EDB8-E37713854393}"/>
              </a:ext>
            </a:extLst>
          </p:cNvPr>
          <p:cNvSpPr>
            <a:spLocks noGrp="1"/>
          </p:cNvSpPr>
          <p:nvPr>
            <p:ph type="title"/>
          </p:nvPr>
        </p:nvSpPr>
        <p:spPr>
          <a:xfrm>
            <a:off x="228600" y="76200"/>
            <a:ext cx="8458200" cy="1143000"/>
          </a:xfrm>
        </p:spPr>
        <p:txBody>
          <a:bodyPr/>
          <a:lstStyle/>
          <a:p>
            <a:pPr algn="l"/>
            <a:r>
              <a:rPr lang="en-CA" dirty="0">
                <a:latin typeface="Brush Script MT" panose="03060802040406070304" pitchFamily="66" charset="0"/>
              </a:rPr>
              <a:t>On the Sacraments</a:t>
            </a:r>
          </a:p>
        </p:txBody>
      </p:sp>
      <p:sp>
        <p:nvSpPr>
          <p:cNvPr id="3" name="Content Placeholder 2">
            <a:extLst>
              <a:ext uri="{FF2B5EF4-FFF2-40B4-BE49-F238E27FC236}">
                <a16:creationId xmlns:a16="http://schemas.microsoft.com/office/drawing/2014/main" id="{D8C65A99-DAC8-48AF-D613-4E5688F1D07A}"/>
              </a:ext>
            </a:extLst>
          </p:cNvPr>
          <p:cNvSpPr>
            <a:spLocks noGrp="1"/>
          </p:cNvSpPr>
          <p:nvPr>
            <p:ph idx="1"/>
          </p:nvPr>
        </p:nvSpPr>
        <p:spPr>
          <a:xfrm>
            <a:off x="1143000" y="1143000"/>
            <a:ext cx="7848600" cy="5638800"/>
          </a:xfrm>
        </p:spPr>
        <p:txBody>
          <a:bodyPr>
            <a:normAutofit/>
          </a:bodyPr>
          <a:lstStyle/>
          <a:p>
            <a:r>
              <a:rPr lang="en-CA" sz="1800" dirty="0"/>
              <a:t>Father Shenouda talk [May 1, 2026]:</a:t>
            </a:r>
            <a:br>
              <a:rPr lang="en-CA" sz="1800" dirty="0"/>
            </a:br>
            <a:r>
              <a:rPr lang="en-CA" sz="1800" dirty="0">
                <a:hlinkClick r:id="rId2"/>
              </a:rPr>
              <a:t>youtube.com/</a:t>
            </a:r>
            <a:r>
              <a:rPr lang="en-CA" sz="1800" dirty="0" err="1">
                <a:hlinkClick r:id="rId2"/>
              </a:rPr>
              <a:t>watch?v</a:t>
            </a:r>
            <a:r>
              <a:rPr lang="en-CA" sz="1800" dirty="0">
                <a:hlinkClick r:id="rId2"/>
              </a:rPr>
              <a:t>=8PMLkYdAc6w</a:t>
            </a:r>
            <a:endParaRPr lang="en-CA" sz="1800" dirty="0"/>
          </a:p>
          <a:p>
            <a:endParaRPr lang="en-CA" sz="1800" dirty="0"/>
          </a:p>
          <a:p>
            <a:pPr marL="0" indent="0">
              <a:buNone/>
            </a:pPr>
            <a:endParaRPr lang="en-CA" sz="1800" dirty="0">
              <a:hlinkClick r:id="rId3"/>
            </a:endParaRPr>
          </a:p>
          <a:p>
            <a:pPr marL="0" indent="0">
              <a:buNone/>
            </a:pPr>
            <a:endParaRPr lang="en-CA" sz="1800" dirty="0">
              <a:hlinkClick r:id="rId3"/>
            </a:endParaRPr>
          </a:p>
          <a:p>
            <a:r>
              <a:rPr lang="en-CA" sz="1800" dirty="0">
                <a:hlinkClick r:id="rId3"/>
              </a:rPr>
              <a:t>suscopts.org/</a:t>
            </a:r>
            <a:r>
              <a:rPr lang="en-CA" sz="1800" dirty="0" err="1">
                <a:hlinkClick r:id="rId3"/>
              </a:rPr>
              <a:t>coptic</a:t>
            </a:r>
            <a:r>
              <a:rPr lang="en-CA" sz="1800" dirty="0">
                <a:hlinkClick r:id="rId3"/>
              </a:rPr>
              <a:t>-orthodox/church/sacraments</a:t>
            </a:r>
            <a:endParaRPr lang="en-CA" sz="1800" dirty="0"/>
          </a:p>
          <a:p>
            <a:endParaRPr lang="en-CA" sz="1800" dirty="0"/>
          </a:p>
          <a:p>
            <a:endParaRPr lang="en-CA" sz="1800" dirty="0"/>
          </a:p>
          <a:p>
            <a:pPr marL="0" indent="0">
              <a:buNone/>
            </a:pPr>
            <a:endParaRPr lang="en-CA" sz="1800" dirty="0"/>
          </a:p>
          <a:p>
            <a:r>
              <a:rPr lang="en-CA" sz="1800" dirty="0">
                <a:hlinkClick r:id="rId4"/>
              </a:rPr>
              <a:t>stmaryandstjohn.org/</a:t>
            </a:r>
            <a:r>
              <a:rPr lang="en-CA" sz="1800" dirty="0" err="1">
                <a:hlinkClick r:id="rId4"/>
              </a:rPr>
              <a:t>en</a:t>
            </a:r>
            <a:r>
              <a:rPr lang="en-CA" sz="1800" dirty="0">
                <a:hlinkClick r:id="rId4"/>
              </a:rPr>
              <a:t>/</a:t>
            </a:r>
            <a:r>
              <a:rPr lang="en-CA" sz="1800" dirty="0" err="1">
                <a:hlinkClick r:id="rId4"/>
              </a:rPr>
              <a:t>coptic</a:t>
            </a:r>
            <a:r>
              <a:rPr lang="en-CA" sz="1800" dirty="0">
                <a:hlinkClick r:id="rId4"/>
              </a:rPr>
              <a:t>-orthodox-faith/the-seven-sacraments</a:t>
            </a:r>
            <a:endParaRPr lang="en-CA" sz="1800" dirty="0"/>
          </a:p>
          <a:p>
            <a:endParaRPr lang="en-CA" sz="1800" dirty="0"/>
          </a:p>
          <a:p>
            <a:endParaRPr lang="en-CA" sz="1800" dirty="0"/>
          </a:p>
          <a:p>
            <a:endParaRPr lang="en-CA" sz="1800" dirty="0"/>
          </a:p>
          <a:p>
            <a:r>
              <a:rPr lang="en-CA" sz="1800" dirty="0"/>
              <a:t>Slide material from today’s talk [May 5, 2026]:</a:t>
            </a:r>
            <a:br>
              <a:rPr lang="en-CA" sz="1800" dirty="0"/>
            </a:br>
            <a:r>
              <a:rPr lang="en-CA" sz="1800" dirty="0">
                <a:hlinkClick r:id="rId5"/>
              </a:rPr>
              <a:t>audio.stmary-ottawa.org/sermons/2026/SMO-2026-05-05-Sacraments.pdf</a:t>
            </a:r>
            <a:endParaRPr lang="en-CA" sz="1800" dirty="0"/>
          </a:p>
          <a:p>
            <a:endParaRPr lang="en-CA" sz="1800" dirty="0"/>
          </a:p>
          <a:p>
            <a:endParaRPr lang="en-CA" sz="1800" dirty="0"/>
          </a:p>
          <a:p>
            <a:endParaRPr lang="en-CA" sz="1800" dirty="0"/>
          </a:p>
          <a:p>
            <a:endParaRPr lang="en-CA" sz="1800" dirty="0"/>
          </a:p>
          <a:p>
            <a:endParaRPr lang="en-CA" sz="1800" dirty="0"/>
          </a:p>
        </p:txBody>
      </p:sp>
      <p:pic>
        <p:nvPicPr>
          <p:cNvPr id="5" name="Picture 4">
            <a:extLst>
              <a:ext uri="{FF2B5EF4-FFF2-40B4-BE49-F238E27FC236}">
                <a16:creationId xmlns:a16="http://schemas.microsoft.com/office/drawing/2014/main" id="{A9B4AC23-DB48-FB76-8C3A-8DF815323F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738" y="1174742"/>
            <a:ext cx="1295400" cy="1284264"/>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B957156-8B2F-8B52-3F4C-6A50073845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672" y="5456470"/>
            <a:ext cx="1321532" cy="1325330"/>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91E19297-23CA-4EE5-ACE0-704CC872D2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539" y="2574607"/>
            <a:ext cx="1317692" cy="1325331"/>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9FAF6182-B605-3C35-7063-E85A231422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719" y="4015539"/>
            <a:ext cx="1325331" cy="1325331"/>
          </a:xfrm>
          <a:prstGeom prst="rect">
            <a:avLst/>
          </a:prstGeom>
          <a:ln>
            <a:solidFill>
              <a:schemeClr val="bg1">
                <a:lumMod val="85000"/>
              </a:schemeClr>
            </a:solidFill>
          </a:ln>
        </p:spPr>
      </p:pic>
    </p:spTree>
    <p:extLst>
      <p:ext uri="{BB962C8B-B14F-4D97-AF65-F5344CB8AC3E}">
        <p14:creationId xmlns:p14="http://schemas.microsoft.com/office/powerpoint/2010/main" val="1664094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62845"/>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032C083-02BC-DEA3-0DFD-D1C6D3C981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3200400"/>
            <a:ext cx="9144001" cy="3962400"/>
          </a:xfrm>
          <a:prstGeom prst="rect">
            <a:avLst/>
          </a:prstGeom>
        </p:spPr>
      </p:pic>
      <p:pic>
        <p:nvPicPr>
          <p:cNvPr id="5" name="Picture 2">
            <a:extLst>
              <a:ext uri="{FF2B5EF4-FFF2-40B4-BE49-F238E27FC236}">
                <a16:creationId xmlns:a16="http://schemas.microsoft.com/office/drawing/2014/main" id="{6DF6A51B-1A67-C1E0-E1E4-78497B269D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14400" y="4738"/>
            <a:ext cx="7391400" cy="3510914"/>
          </a:xfrm>
          <a:prstGeom prst="rect">
            <a:avLst/>
          </a:prstGeom>
        </p:spPr>
      </p:pic>
    </p:spTree>
    <p:extLst>
      <p:ext uri="{BB962C8B-B14F-4D97-AF65-F5344CB8AC3E}">
        <p14:creationId xmlns:p14="http://schemas.microsoft.com/office/powerpoint/2010/main" val="2776792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5B7F2-446D-2F73-3519-6D72F21A4C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76200"/>
            <a:ext cx="9144000" cy="7010400"/>
          </a:xfrm>
          <a:prstGeom prst="rect">
            <a:avLst/>
          </a:prstGeom>
        </p:spPr>
      </p:pic>
    </p:spTree>
    <p:extLst>
      <p:ext uri="{BB962C8B-B14F-4D97-AF65-F5344CB8AC3E}">
        <p14:creationId xmlns:p14="http://schemas.microsoft.com/office/powerpoint/2010/main" val="3766604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89027-60F9-01AA-DBE7-CA3A0F8E9C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642B2-E062-147D-8534-419AB07B4D05}"/>
              </a:ext>
            </a:extLst>
          </p:cNvPr>
          <p:cNvSpPr>
            <a:spLocks noGrp="1"/>
          </p:cNvSpPr>
          <p:nvPr>
            <p:ph idx="1"/>
          </p:nvPr>
        </p:nvSpPr>
        <p:spPr/>
        <p:txBody>
          <a:bodyPr/>
          <a:lstStyle/>
          <a:p>
            <a:pPr marL="0" indent="0" algn="ctr">
              <a:buNone/>
            </a:pPr>
            <a:r>
              <a:rPr lang="en-US" dirty="0"/>
              <a:t>“Then the disciples were glad</a:t>
            </a:r>
            <a:br>
              <a:rPr lang="en-US" dirty="0"/>
            </a:br>
            <a:r>
              <a:rPr lang="en-US" dirty="0"/>
              <a:t>when they saw the Lord.”</a:t>
            </a:r>
          </a:p>
          <a:p>
            <a:pPr marL="0" indent="0" algn="ctr">
              <a:buNone/>
            </a:pPr>
            <a:r>
              <a:rPr lang="en-US" dirty="0"/>
              <a:t>(John 20:20)</a:t>
            </a:r>
          </a:p>
          <a:p>
            <a:pPr marL="0" indent="0" algn="ctr">
              <a:buNone/>
            </a:pPr>
            <a:endParaRPr lang="en-US" dirty="0"/>
          </a:p>
          <a:p>
            <a:pPr marL="0" indent="0" algn="ctr">
              <a:buNone/>
            </a:pPr>
            <a:r>
              <a:rPr lang="en-US" sz="4000" dirty="0">
                <a:solidFill>
                  <a:srgbClr val="0070C0"/>
                </a:solidFill>
                <a:latin typeface="Brush Script MT" panose="03060802040406070304" pitchFamily="66" charset="0"/>
              </a:rPr>
              <a:t>Full of joy, courage &amp; faith in the risen Lord!</a:t>
            </a:r>
          </a:p>
          <a:p>
            <a:pPr marL="0" indent="0" algn="ctr">
              <a:buNone/>
            </a:pPr>
            <a:r>
              <a:rPr lang="en-US" sz="4000" dirty="0">
                <a:solidFill>
                  <a:schemeClr val="accent6">
                    <a:lumMod val="50000"/>
                  </a:schemeClr>
                </a:solidFill>
                <a:latin typeface="Brush Script MT" panose="03060802040406070304" pitchFamily="66" charset="0"/>
              </a:rPr>
              <a:t>No more fear, no more doubt, no more terror.</a:t>
            </a:r>
            <a:endParaRPr lang="en-CA" sz="4000" dirty="0">
              <a:solidFill>
                <a:schemeClr val="accent6">
                  <a:lumMod val="50000"/>
                </a:schemeClr>
              </a:solidFill>
              <a:latin typeface="Brush Script MT" panose="03060802040406070304" pitchFamily="66" charset="0"/>
            </a:endParaRPr>
          </a:p>
        </p:txBody>
      </p:sp>
    </p:spTree>
    <p:extLst>
      <p:ext uri="{BB962C8B-B14F-4D97-AF65-F5344CB8AC3E}">
        <p14:creationId xmlns:p14="http://schemas.microsoft.com/office/powerpoint/2010/main" val="767155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F5389D8-8BF3-006E-FCEB-2E4570DD156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91506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B4B467-C691-81E3-67B2-C2F7773198E9}"/>
              </a:ext>
            </a:extLst>
          </p:cNvPr>
          <p:cNvSpPr>
            <a:spLocks noGrp="1"/>
          </p:cNvSpPr>
          <p:nvPr>
            <p:ph type="title"/>
          </p:nvPr>
        </p:nvSpPr>
        <p:spPr/>
        <p:txBody>
          <a:bodyPr/>
          <a:lstStyle/>
          <a:p>
            <a:r>
              <a:rPr lang="en-CA" dirty="0">
                <a:latin typeface="Brush Script MT" panose="03060802040406070304" pitchFamily="66" charset="0"/>
              </a:rPr>
              <a:t>Power of the Lord’s Resurrection</a:t>
            </a:r>
          </a:p>
        </p:txBody>
      </p:sp>
      <p:sp>
        <p:nvSpPr>
          <p:cNvPr id="3" name="Content Placeholder 2">
            <a:extLst>
              <a:ext uri="{FF2B5EF4-FFF2-40B4-BE49-F238E27FC236}">
                <a16:creationId xmlns:a16="http://schemas.microsoft.com/office/drawing/2014/main" id="{9C4D2A1F-5EEA-EA7D-5836-6CFEF5BC227B}"/>
              </a:ext>
            </a:extLst>
          </p:cNvPr>
          <p:cNvSpPr>
            <a:spLocks noGrp="1"/>
          </p:cNvSpPr>
          <p:nvPr>
            <p:ph idx="1"/>
          </p:nvPr>
        </p:nvSpPr>
        <p:spPr>
          <a:xfrm>
            <a:off x="457200" y="1447800"/>
            <a:ext cx="8229600" cy="4800600"/>
          </a:xfrm>
        </p:spPr>
        <p:txBody>
          <a:bodyPr>
            <a:normAutofit/>
          </a:bodyPr>
          <a:lstStyle/>
          <a:p>
            <a:r>
              <a:rPr lang="en-CA" dirty="0"/>
              <a:t>He rose in </a:t>
            </a:r>
            <a:r>
              <a:rPr lang="en-CA" b="1" dirty="0"/>
              <a:t>glory</a:t>
            </a:r>
          </a:p>
          <a:p>
            <a:r>
              <a:rPr lang="en-CA" dirty="0"/>
              <a:t>He rose </a:t>
            </a:r>
            <a:r>
              <a:rPr lang="en-CA" b="1" dirty="0"/>
              <a:t>victorious</a:t>
            </a:r>
          </a:p>
          <a:p>
            <a:r>
              <a:rPr lang="en-CA" dirty="0"/>
              <a:t>He rose with a </a:t>
            </a:r>
            <a:r>
              <a:rPr lang="en-CA" b="1" dirty="0"/>
              <a:t>glorified body</a:t>
            </a:r>
          </a:p>
          <a:p>
            <a:r>
              <a:rPr lang="en-CA" dirty="0"/>
              <a:t>He did </a:t>
            </a:r>
            <a:r>
              <a:rPr lang="en-CA" u="sng" dirty="0"/>
              <a:t>not</a:t>
            </a:r>
            <a:r>
              <a:rPr lang="en-CA" dirty="0"/>
              <a:t> need someone to raise Him</a:t>
            </a:r>
          </a:p>
          <a:p>
            <a:r>
              <a:rPr lang="en-CA" dirty="0"/>
              <a:t>The Lord rose by His own </a:t>
            </a:r>
            <a:r>
              <a:rPr lang="en-CA" b="1" dirty="0"/>
              <a:t>Divine Power</a:t>
            </a:r>
          </a:p>
          <a:p>
            <a:r>
              <a:rPr lang="en-CA" dirty="0"/>
              <a:t>He rose with the </a:t>
            </a:r>
            <a:r>
              <a:rPr lang="en-CA" u="sng" dirty="0"/>
              <a:t>tomb sealed</a:t>
            </a:r>
            <a:r>
              <a:rPr lang="en-CA" dirty="0"/>
              <a:t> with the stone</a:t>
            </a:r>
          </a:p>
          <a:p>
            <a:r>
              <a:rPr lang="en-CA" i="1" dirty="0"/>
              <a:t>He spent 40 days teaching His disciples things pertaining to the Kingdom of God (Acts 1:1-3)</a:t>
            </a:r>
          </a:p>
        </p:txBody>
      </p:sp>
    </p:spTree>
    <p:extLst>
      <p:ext uri="{BB962C8B-B14F-4D97-AF65-F5344CB8AC3E}">
        <p14:creationId xmlns:p14="http://schemas.microsoft.com/office/powerpoint/2010/main" val="3054588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D577-CB95-3F66-B4C8-065098D4CA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21FE5C-36B5-320E-14B6-23143CBE83C2}"/>
              </a:ext>
            </a:extLst>
          </p:cNvPr>
          <p:cNvSpPr>
            <a:spLocks noGrp="1"/>
          </p:cNvSpPr>
          <p:nvPr>
            <p:ph type="title"/>
          </p:nvPr>
        </p:nvSpPr>
        <p:spPr/>
        <p:txBody>
          <a:bodyPr/>
          <a:lstStyle/>
          <a:p>
            <a:r>
              <a:rPr lang="en-CA" dirty="0">
                <a:latin typeface="Brush Script MT" panose="03060802040406070304" pitchFamily="66" charset="0"/>
              </a:rPr>
              <a:t>His Resurrection</a:t>
            </a:r>
          </a:p>
        </p:txBody>
      </p:sp>
      <p:sp>
        <p:nvSpPr>
          <p:cNvPr id="3" name="Content Placeholder 2">
            <a:extLst>
              <a:ext uri="{FF2B5EF4-FFF2-40B4-BE49-F238E27FC236}">
                <a16:creationId xmlns:a16="http://schemas.microsoft.com/office/drawing/2014/main" id="{9F68EBA0-BD28-5D64-B037-FE795A6DC6B6}"/>
              </a:ext>
            </a:extLst>
          </p:cNvPr>
          <p:cNvSpPr>
            <a:spLocks noGrp="1"/>
          </p:cNvSpPr>
          <p:nvPr>
            <p:ph idx="1"/>
          </p:nvPr>
        </p:nvSpPr>
        <p:spPr>
          <a:xfrm>
            <a:off x="457200" y="1600200"/>
            <a:ext cx="8229600" cy="4800600"/>
          </a:xfrm>
        </p:spPr>
        <p:txBody>
          <a:bodyPr>
            <a:normAutofit lnSpcReduction="10000"/>
          </a:bodyPr>
          <a:lstStyle/>
          <a:p>
            <a:pPr marL="0" indent="0" algn="ctr">
              <a:buNone/>
            </a:pPr>
            <a:r>
              <a:rPr lang="en-CA" dirty="0"/>
              <a:t>The Lord overcame the power of death.</a:t>
            </a:r>
          </a:p>
          <a:p>
            <a:pPr marL="0" indent="0" algn="ctr">
              <a:buNone/>
            </a:pPr>
            <a:r>
              <a:rPr lang="en-CA" dirty="0"/>
              <a:t>The Lord defeated the devil and his evil army.</a:t>
            </a:r>
          </a:p>
          <a:p>
            <a:pPr marL="0" indent="0" algn="ctr">
              <a:buNone/>
            </a:pPr>
            <a:r>
              <a:rPr lang="en-CA" dirty="0"/>
              <a:t>The Lord opened the gate of Paradise.</a:t>
            </a:r>
          </a:p>
          <a:p>
            <a:pPr marL="0" indent="0" algn="ctr">
              <a:buNone/>
            </a:pPr>
            <a:r>
              <a:rPr lang="en-CA" dirty="0"/>
              <a:t>The Lord restored Adam.</a:t>
            </a:r>
          </a:p>
          <a:p>
            <a:pPr marL="0" indent="0">
              <a:buNone/>
            </a:pPr>
            <a:endParaRPr lang="en-CA" dirty="0"/>
          </a:p>
          <a:p>
            <a:pPr marL="0" indent="0" algn="ctr">
              <a:buNone/>
            </a:pPr>
            <a:r>
              <a:rPr lang="en-US" dirty="0">
                <a:solidFill>
                  <a:srgbClr val="0070C0"/>
                </a:solidFill>
              </a:rPr>
              <a:t>“I can do </a:t>
            </a:r>
            <a:r>
              <a:rPr lang="en-US" u="sng" dirty="0">
                <a:solidFill>
                  <a:srgbClr val="0070C0"/>
                </a:solidFill>
              </a:rPr>
              <a:t>all</a:t>
            </a:r>
            <a:r>
              <a:rPr lang="en-US" dirty="0">
                <a:solidFill>
                  <a:srgbClr val="0070C0"/>
                </a:solidFill>
              </a:rPr>
              <a:t> things</a:t>
            </a:r>
            <a:br>
              <a:rPr lang="en-US" dirty="0">
                <a:solidFill>
                  <a:srgbClr val="0070C0"/>
                </a:solidFill>
              </a:rPr>
            </a:br>
            <a:r>
              <a:rPr lang="en-US" b="1" dirty="0">
                <a:solidFill>
                  <a:srgbClr val="0070C0"/>
                </a:solidFill>
              </a:rPr>
              <a:t>through Christ</a:t>
            </a:r>
            <a:br>
              <a:rPr lang="en-US" dirty="0">
                <a:solidFill>
                  <a:srgbClr val="0070C0"/>
                </a:solidFill>
              </a:rPr>
            </a:br>
            <a:r>
              <a:rPr lang="en-US" dirty="0">
                <a:solidFill>
                  <a:srgbClr val="0070C0"/>
                </a:solidFill>
              </a:rPr>
              <a:t>who strengthens me.”</a:t>
            </a:r>
          </a:p>
          <a:p>
            <a:pPr marL="0" indent="0" algn="ctr">
              <a:buNone/>
            </a:pPr>
            <a:r>
              <a:rPr lang="en-US" sz="2400" b="1" dirty="0">
                <a:solidFill>
                  <a:schemeClr val="bg1">
                    <a:lumMod val="50000"/>
                  </a:schemeClr>
                </a:solidFill>
              </a:rPr>
              <a:t>(Philippians 4:13)</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271997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E2982-A3B0-328A-0D0B-87DCE5F51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08586-67BE-206B-E3D8-4973A412ADED}"/>
              </a:ext>
            </a:extLst>
          </p:cNvPr>
          <p:cNvSpPr>
            <a:spLocks noGrp="1"/>
          </p:cNvSpPr>
          <p:nvPr>
            <p:ph type="title"/>
          </p:nvPr>
        </p:nvSpPr>
        <p:spPr/>
        <p:txBody>
          <a:bodyPr/>
          <a:lstStyle/>
          <a:p>
            <a:r>
              <a:rPr lang="en-CA" dirty="0">
                <a:latin typeface="Brush Script MT" panose="03060802040406070304" pitchFamily="66" charset="0"/>
              </a:rPr>
              <a:t>Living the Resurrection</a:t>
            </a:r>
          </a:p>
        </p:txBody>
      </p:sp>
      <p:sp>
        <p:nvSpPr>
          <p:cNvPr id="3" name="Content Placeholder 2">
            <a:extLst>
              <a:ext uri="{FF2B5EF4-FFF2-40B4-BE49-F238E27FC236}">
                <a16:creationId xmlns:a16="http://schemas.microsoft.com/office/drawing/2014/main" id="{9C23DDD7-D963-4FE8-AEF7-06EF60248496}"/>
              </a:ext>
            </a:extLst>
          </p:cNvPr>
          <p:cNvSpPr>
            <a:spLocks noGrp="1"/>
          </p:cNvSpPr>
          <p:nvPr>
            <p:ph idx="1"/>
          </p:nvPr>
        </p:nvSpPr>
        <p:spPr>
          <a:xfrm>
            <a:off x="457200" y="1600200"/>
            <a:ext cx="8229600" cy="4800600"/>
          </a:xfrm>
        </p:spPr>
        <p:txBody>
          <a:bodyPr>
            <a:normAutofit/>
          </a:bodyPr>
          <a:lstStyle/>
          <a:p>
            <a:pPr marL="0" indent="0" algn="ctr">
              <a:buNone/>
            </a:pPr>
            <a:r>
              <a:rPr lang="en-CA" dirty="0"/>
              <a:t>Live the Resurrection</a:t>
            </a:r>
            <a:br>
              <a:rPr lang="en-CA" dirty="0"/>
            </a:br>
            <a:r>
              <a:rPr lang="en-CA" dirty="0"/>
              <a:t>through the Holy Sacraments.</a:t>
            </a:r>
          </a:p>
          <a:p>
            <a:pPr marL="0" indent="0">
              <a:buNone/>
            </a:pPr>
            <a:endParaRPr lang="en-CA" dirty="0"/>
          </a:p>
          <a:p>
            <a:pPr marL="0" indent="0" algn="ctr">
              <a:buNone/>
            </a:pPr>
            <a:r>
              <a:rPr lang="en-US" dirty="0">
                <a:solidFill>
                  <a:srgbClr val="0070C0"/>
                </a:solidFill>
              </a:rPr>
              <a:t>“I can do </a:t>
            </a:r>
            <a:r>
              <a:rPr lang="en-US" u="sng" dirty="0">
                <a:solidFill>
                  <a:srgbClr val="0070C0"/>
                </a:solidFill>
              </a:rPr>
              <a:t>all</a:t>
            </a:r>
            <a:r>
              <a:rPr lang="en-US" dirty="0">
                <a:solidFill>
                  <a:srgbClr val="0070C0"/>
                </a:solidFill>
              </a:rPr>
              <a:t> things</a:t>
            </a:r>
            <a:br>
              <a:rPr lang="en-US" dirty="0">
                <a:solidFill>
                  <a:srgbClr val="0070C0"/>
                </a:solidFill>
              </a:rPr>
            </a:br>
            <a:r>
              <a:rPr lang="en-US" b="1" dirty="0">
                <a:solidFill>
                  <a:srgbClr val="0070C0"/>
                </a:solidFill>
              </a:rPr>
              <a:t>through Christ</a:t>
            </a:r>
            <a:br>
              <a:rPr lang="en-US" dirty="0">
                <a:solidFill>
                  <a:srgbClr val="0070C0"/>
                </a:solidFill>
              </a:rPr>
            </a:br>
            <a:r>
              <a:rPr lang="en-US" dirty="0">
                <a:solidFill>
                  <a:srgbClr val="0070C0"/>
                </a:solidFill>
              </a:rPr>
              <a:t>who strengthens me.”</a:t>
            </a:r>
          </a:p>
          <a:p>
            <a:pPr marL="0" indent="0" algn="ctr">
              <a:buNone/>
            </a:pPr>
            <a:r>
              <a:rPr lang="en-US" sz="2400" b="1" dirty="0">
                <a:solidFill>
                  <a:schemeClr val="bg1">
                    <a:lumMod val="50000"/>
                  </a:schemeClr>
                </a:solidFill>
              </a:rPr>
              <a:t>(Philippians 4:13)</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2639925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8413</TotalTime>
  <Words>3029</Words>
  <Application>Microsoft Office PowerPoint</Application>
  <PresentationFormat>On-screen Show (4:3)</PresentationFormat>
  <Paragraphs>418</Paragraphs>
  <Slides>58</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Arial Narrow</vt:lpstr>
      <vt:lpstr>Brush Script MT</vt:lpstr>
      <vt:lpstr>Calibri</vt:lpstr>
      <vt:lpstr>Office Theme</vt:lpstr>
      <vt:lpstr>Resurrection and the Holy Sacraments</vt:lpstr>
      <vt:lpstr>PowerPoint Presentation</vt:lpstr>
      <vt:lpstr>Without or With the Power of Resurrection</vt:lpstr>
      <vt:lpstr>Power of the Resurrection</vt:lpstr>
      <vt:lpstr>Without Resurrection</vt:lpstr>
      <vt:lpstr>PowerPoint Presentation</vt:lpstr>
      <vt:lpstr>Power of the Lord’s Resurrection</vt:lpstr>
      <vt:lpstr>His Resurrection</vt:lpstr>
      <vt:lpstr>Living the Resurrection</vt:lpstr>
      <vt:lpstr>Our Church is a Sacramental Church</vt:lpstr>
      <vt:lpstr>7 Sacraments</vt:lpstr>
      <vt:lpstr>PowerPoint Presentation</vt:lpstr>
      <vt:lpstr> Baptism</vt:lpstr>
      <vt:lpstr>Baptism</vt:lpstr>
      <vt:lpstr>A new birth</vt:lpstr>
      <vt:lpstr>A new life</vt:lpstr>
      <vt:lpstr>From darkness to light</vt:lpstr>
      <vt:lpstr>PowerPoint Presentation</vt:lpstr>
      <vt:lpstr> Confirmation</vt:lpstr>
      <vt:lpstr>Confirmation</vt:lpstr>
      <vt:lpstr>The Paraclete</vt:lpstr>
      <vt:lpstr>Confirmation</vt:lpstr>
      <vt:lpstr>Confirmation</vt:lpstr>
      <vt:lpstr>PowerPoint Presentation</vt:lpstr>
      <vt:lpstr> Confession</vt:lpstr>
      <vt:lpstr>Risen!</vt:lpstr>
      <vt:lpstr>Forgiven!</vt:lpstr>
      <vt:lpstr>New life in the Risen Christ</vt:lpstr>
      <vt:lpstr>Absolution</vt:lpstr>
      <vt:lpstr>PowerPoint Presentation</vt:lpstr>
      <vt:lpstr> Communion</vt:lpstr>
      <vt:lpstr>Communion</vt:lpstr>
      <vt:lpstr>Communion</vt:lpstr>
      <vt:lpstr>The Tree of Life</vt:lpstr>
      <vt:lpstr>Approach in a worthy manner!</vt:lpstr>
      <vt:lpstr>PowerPoint Presentation</vt:lpstr>
      <vt:lpstr> Unction</vt:lpstr>
      <vt:lpstr>Heal the sick!</vt:lpstr>
      <vt:lpstr>Unction</vt:lpstr>
      <vt:lpstr>Unction</vt:lpstr>
      <vt:lpstr>Unction</vt:lpstr>
      <vt:lpstr>Unction Prayer</vt:lpstr>
      <vt:lpstr>PowerPoint Presentation</vt:lpstr>
      <vt:lpstr> Marriage</vt:lpstr>
      <vt:lpstr>Marriage</vt:lpstr>
      <vt:lpstr>Marriage</vt:lpstr>
      <vt:lpstr>Marriage</vt:lpstr>
      <vt:lpstr>Marriage</vt:lpstr>
      <vt:lpstr>PowerPoint Presentation</vt:lpstr>
      <vt:lpstr> Priesthood</vt:lpstr>
      <vt:lpstr>Priesthood</vt:lpstr>
      <vt:lpstr>Priesthood</vt:lpstr>
      <vt:lpstr>Priesthood</vt:lpstr>
      <vt:lpstr>Priesthood</vt:lpstr>
      <vt:lpstr>CHOOSE WISELY … Without or With the Holy Sacraments</vt:lpstr>
      <vt:lpstr>On the Sacraments</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Resurrection and the Sacraments</dc:title>
  <dc:creator>Thao</dc:creator>
  <cp:lastModifiedBy>Mike Gawargy</cp:lastModifiedBy>
  <cp:revision>107</cp:revision>
  <dcterms:created xsi:type="dcterms:W3CDTF">2014-01-07T20:06:26Z</dcterms:created>
  <dcterms:modified xsi:type="dcterms:W3CDTF">2026-05-05T21:39:22Z</dcterms:modified>
</cp:coreProperties>
</file>