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1" r:id="rId3"/>
    <p:sldId id="260" r:id="rId4"/>
    <p:sldId id="257" r:id="rId5"/>
    <p:sldId id="258" r:id="rId6"/>
    <p:sldId id="259" r:id="rId7"/>
    <p:sldId id="262" r:id="rId8"/>
    <p:sldId id="265" r:id="rId9"/>
    <p:sldId id="263" r:id="rId10"/>
    <p:sldId id="264" r:id="rId11"/>
    <p:sldId id="268"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4"/>
    <p:restoredTop sz="83426"/>
  </p:normalViewPr>
  <p:slideViewPr>
    <p:cSldViewPr snapToGrid="0">
      <p:cViewPr>
        <p:scale>
          <a:sx n="125" d="100"/>
          <a:sy n="125" d="100"/>
        </p:scale>
        <p:origin x="102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8AE75-1B16-AE4B-BFC5-45322DADC897}" type="datetimeFigureOut">
              <a:rPr lang="en-US" smtClean="0"/>
              <a:t>5/18/26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3474F-AFF5-404E-9419-6A360A671744}" type="slidenum">
              <a:rPr lang="en-US" smtClean="0"/>
              <a:t>‹#›</a:t>
            </a:fld>
            <a:endParaRPr lang="en-US"/>
          </a:p>
        </p:txBody>
      </p:sp>
    </p:spTree>
    <p:extLst>
      <p:ext uri="{BB962C8B-B14F-4D97-AF65-F5344CB8AC3E}">
        <p14:creationId xmlns:p14="http://schemas.microsoft.com/office/powerpoint/2010/main" val="2514924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rthodoxwiki.org/Mandorl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3474F-AFF5-404E-9419-6A360A671744}" type="slidenum">
              <a:rPr lang="en-US" smtClean="0"/>
              <a:t>1</a:t>
            </a:fld>
            <a:endParaRPr lang="en-US"/>
          </a:p>
        </p:txBody>
      </p:sp>
    </p:spTree>
    <p:extLst>
      <p:ext uri="{BB962C8B-B14F-4D97-AF65-F5344CB8AC3E}">
        <p14:creationId xmlns:p14="http://schemas.microsoft.com/office/powerpoint/2010/main" val="117793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Promise of the Holy Spirit </a:t>
            </a:r>
          </a:p>
          <a:p>
            <a:r>
              <a:rPr lang="en-US" dirty="0"/>
              <a:t>/</a:t>
            </a:r>
          </a:p>
          <a:p>
            <a:r>
              <a:rPr lang="en-US" dirty="0"/>
              <a:t>Humanity back in heaven/paradise</a:t>
            </a:r>
          </a:p>
          <a:p>
            <a:endParaRPr lang="en-US" dirty="0"/>
          </a:p>
          <a:p>
            <a:r>
              <a:rPr lang="en-US" dirty="0"/>
              <a:t>Preach the Gospel </a:t>
            </a:r>
          </a:p>
        </p:txBody>
      </p:sp>
      <p:sp>
        <p:nvSpPr>
          <p:cNvPr id="4" name="Slide Number Placeholder 3"/>
          <p:cNvSpPr>
            <a:spLocks noGrp="1"/>
          </p:cNvSpPr>
          <p:nvPr>
            <p:ph type="sldNum" sz="quarter" idx="5"/>
          </p:nvPr>
        </p:nvSpPr>
        <p:spPr/>
        <p:txBody>
          <a:bodyPr/>
          <a:lstStyle/>
          <a:p>
            <a:fld id="{3483474F-AFF5-404E-9419-6A360A671744}" type="slidenum">
              <a:rPr lang="en-US" smtClean="0"/>
              <a:t>4</a:t>
            </a:fld>
            <a:endParaRPr lang="en-US"/>
          </a:p>
        </p:txBody>
      </p:sp>
    </p:spTree>
    <p:extLst>
      <p:ext uri="{BB962C8B-B14F-4D97-AF65-F5344CB8AC3E}">
        <p14:creationId xmlns:p14="http://schemas.microsoft.com/office/powerpoint/2010/main" val="216188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CA" b="0" i="0" dirty="0">
                <a:solidFill>
                  <a:srgbClr val="222222"/>
                </a:solidFill>
                <a:effectLst/>
                <a:latin typeface="Arial" panose="020B0604020202020204" pitchFamily="34" charset="0"/>
              </a:rPr>
              <a:t>Christ is shown inside the </a:t>
            </a:r>
            <a:r>
              <a:rPr lang="en-CA" b="0" i="0" u="none" strike="noStrike" dirty="0">
                <a:solidFill>
                  <a:srgbClr val="0B0080"/>
                </a:solidFill>
                <a:effectLst/>
                <a:latin typeface="Arial" panose="020B0604020202020204" pitchFamily="34" charset="0"/>
                <a:hlinkClick r:id="rId3" tooltip="Mandorla"/>
              </a:rPr>
              <a:t>mandorla</a:t>
            </a:r>
            <a:r>
              <a:rPr lang="en-CA" b="0" i="0" dirty="0">
                <a:solidFill>
                  <a:srgbClr val="222222"/>
                </a:solidFill>
                <a:effectLst/>
                <a:latin typeface="Arial" panose="020B0604020202020204" pitchFamily="34" charset="0"/>
              </a:rPr>
              <a:t> blessing all with his right hand and holding a scroll in his left. This is to show love and knowledge. This sphere is being carried up in glory by angels. </a:t>
            </a:r>
          </a:p>
          <a:p>
            <a:pPr algn="l"/>
            <a:r>
              <a:rPr lang="en-CA" b="0" i="0" dirty="0">
                <a:solidFill>
                  <a:srgbClr val="222222"/>
                </a:solidFill>
                <a:effectLst/>
                <a:latin typeface="Arial" panose="020B0604020202020204" pitchFamily="34" charset="0"/>
              </a:rPr>
              <a:t>Even though we see Christ departing, the Orthodox Church sees the second and glorious coming in the same icon. Jesus said he would return exactly as he ascended. The icon does not show direction. His love and teachings are still with the </a:t>
            </a:r>
          </a:p>
          <a:p>
            <a:pPr algn="l"/>
            <a:r>
              <a:rPr lang="en-CA" b="0" i="0" dirty="0">
                <a:solidFill>
                  <a:srgbClr val="222222"/>
                </a:solidFill>
                <a:effectLst/>
                <a:latin typeface="Arial" panose="020B0604020202020204" pitchFamily="34" charset="0"/>
              </a:rPr>
              <a:t>Church.</a:t>
            </a:r>
          </a:p>
          <a:p>
            <a:pPr algn="l"/>
            <a:r>
              <a:rPr lang="en-CA" b="0" i="0" dirty="0">
                <a:solidFill>
                  <a:srgbClr val="222222"/>
                </a:solidFill>
                <a:effectLst/>
                <a:latin typeface="Arial" panose="020B0604020202020204" pitchFamily="34" charset="0"/>
              </a:rPr>
              <a:t>The focus of the lower part of the icon is the </a:t>
            </a:r>
            <a:r>
              <a:rPr lang="en-CA" b="0" i="0" dirty="0" err="1">
                <a:solidFill>
                  <a:srgbClr val="222222"/>
                </a:solidFill>
                <a:effectLst/>
                <a:latin typeface="Arial" panose="020B0604020202020204" pitchFamily="34" charset="0"/>
              </a:rPr>
              <a:t>Theotokos</a:t>
            </a:r>
            <a:r>
              <a:rPr lang="en-CA" b="0" i="0" dirty="0">
                <a:solidFill>
                  <a:srgbClr val="222222"/>
                </a:solidFill>
                <a:effectLst/>
                <a:latin typeface="Arial" panose="020B0604020202020204" pitchFamily="34" charset="0"/>
              </a:rPr>
              <a:t>. She represents the entire Church waiting for Jesus' return. </a:t>
            </a:r>
          </a:p>
          <a:p>
            <a:pPr algn="l"/>
            <a:endParaRPr lang="en-CA" b="0" i="0" dirty="0">
              <a:solidFill>
                <a:srgbClr val="222222"/>
              </a:solidFill>
              <a:effectLst/>
              <a:latin typeface="Arial" panose="020B0604020202020204" pitchFamily="34" charset="0"/>
            </a:endParaRPr>
          </a:p>
          <a:p>
            <a:pPr algn="l"/>
            <a:r>
              <a:rPr lang="en-CA" b="0" i="0" u="none" strike="noStrike" dirty="0">
                <a:solidFill>
                  <a:srgbClr val="000000"/>
                </a:solidFill>
                <a:effectLst/>
                <a:latin typeface="-webkit-standard"/>
              </a:rPr>
              <a:t>In the Ascension of Jesus, a </a:t>
            </a:r>
            <a:r>
              <a:rPr lang="en-CA" b="1" i="0" u="none" strike="noStrike" dirty="0">
                <a:solidFill>
                  <a:srgbClr val="000000"/>
                </a:solidFill>
                <a:effectLst/>
                <a:latin typeface="Google Sans"/>
              </a:rPr>
              <a:t>mandorla</a:t>
            </a:r>
            <a:r>
              <a:rPr lang="en-CA" b="0" i="0" u="none" strike="noStrike" dirty="0">
                <a:solidFill>
                  <a:srgbClr val="000000"/>
                </a:solidFill>
                <a:effectLst/>
                <a:latin typeface="-webkit-standard"/>
              </a:rPr>
              <a:t> is </a:t>
            </a:r>
            <a:r>
              <a:rPr lang="en-CA" dirty="0"/>
              <a:t>an almond-shaped aureole or glory of light that encircles Christ’s entire body</a:t>
            </a:r>
            <a:r>
              <a:rPr lang="en-CA" b="0" i="0" u="none" strike="noStrike" dirty="0">
                <a:solidFill>
                  <a:srgbClr val="000000"/>
                </a:solidFill>
                <a:effectLst/>
                <a:latin typeface="-webkit-standard"/>
              </a:rPr>
              <a:t>. It visually separates the celestial and earthly realms, signifying that Jesus is entering the transcendent glory of God, beyond the limitations of normal human vision.</a:t>
            </a:r>
            <a:endParaRPr lang="en-CA" b="0" i="0" dirty="0">
              <a:solidFill>
                <a:srgbClr val="222222"/>
              </a:solidFill>
              <a:effectLst/>
              <a:latin typeface="Arial" panose="020B0604020202020204" pitchFamily="34" charset="0"/>
            </a:endParaRPr>
          </a:p>
          <a:p>
            <a:br>
              <a:rPr lang="en-CA" dirty="0"/>
            </a:br>
            <a:endParaRPr lang="en-US" dirty="0"/>
          </a:p>
        </p:txBody>
      </p:sp>
      <p:sp>
        <p:nvSpPr>
          <p:cNvPr id="4" name="Slide Number Placeholder 3"/>
          <p:cNvSpPr>
            <a:spLocks noGrp="1"/>
          </p:cNvSpPr>
          <p:nvPr>
            <p:ph type="sldNum" sz="quarter" idx="5"/>
          </p:nvPr>
        </p:nvSpPr>
        <p:spPr/>
        <p:txBody>
          <a:bodyPr/>
          <a:lstStyle/>
          <a:p>
            <a:fld id="{3483474F-AFF5-404E-9419-6A360A671744}" type="slidenum">
              <a:rPr lang="en-US" smtClean="0"/>
              <a:t>7</a:t>
            </a:fld>
            <a:endParaRPr lang="en-US"/>
          </a:p>
        </p:txBody>
      </p:sp>
    </p:spTree>
    <p:extLst>
      <p:ext uri="{BB962C8B-B14F-4D97-AF65-F5344CB8AC3E}">
        <p14:creationId xmlns:p14="http://schemas.microsoft.com/office/powerpoint/2010/main" val="420614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83474F-AFF5-404E-9419-6A360A671744}" type="slidenum">
              <a:rPr lang="en-US" smtClean="0"/>
              <a:t>10</a:t>
            </a:fld>
            <a:endParaRPr lang="en-US"/>
          </a:p>
        </p:txBody>
      </p:sp>
    </p:spTree>
    <p:extLst>
      <p:ext uri="{BB962C8B-B14F-4D97-AF65-F5344CB8AC3E}">
        <p14:creationId xmlns:p14="http://schemas.microsoft.com/office/powerpoint/2010/main" val="350121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E917F-1AEB-1BE3-C324-9664EF8BF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4AE45-11BA-5D83-CAEB-97196B003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CE3D-37E7-6567-2641-A4849F29A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BCBB0A-E0A4-CCE6-F674-99C79641D2C6}"/>
              </a:ext>
            </a:extLst>
          </p:cNvPr>
          <p:cNvSpPr>
            <a:spLocks noGrp="1"/>
          </p:cNvSpPr>
          <p:nvPr>
            <p:ph type="sldNum" sz="quarter" idx="5"/>
          </p:nvPr>
        </p:nvSpPr>
        <p:spPr/>
        <p:txBody>
          <a:bodyPr/>
          <a:lstStyle/>
          <a:p>
            <a:fld id="{3483474F-AFF5-404E-9419-6A360A671744}" type="slidenum">
              <a:rPr lang="en-US" smtClean="0"/>
              <a:t>11</a:t>
            </a:fld>
            <a:endParaRPr lang="en-US"/>
          </a:p>
        </p:txBody>
      </p:sp>
    </p:spTree>
    <p:extLst>
      <p:ext uri="{BB962C8B-B14F-4D97-AF65-F5344CB8AC3E}">
        <p14:creationId xmlns:p14="http://schemas.microsoft.com/office/powerpoint/2010/main" val="108727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B90F-E957-59E6-EBD3-8719E9D35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1A469-D092-A025-4E7A-DC5EF21AD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B48944-BB2C-4B61-0EB0-EC96887C8278}"/>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5" name="Footer Placeholder 4">
            <a:extLst>
              <a:ext uri="{FF2B5EF4-FFF2-40B4-BE49-F238E27FC236}">
                <a16:creationId xmlns:a16="http://schemas.microsoft.com/office/drawing/2014/main" id="{D1796A8D-F9B1-EEE1-6315-451C98AC4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C4883-918A-B70F-75FC-DA68E4C8BA26}"/>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1114614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7048-366F-CC92-4ABC-218042B5DD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2E8F2-97C3-7FF8-AA7C-38D45F4C27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F5766-24CF-58C6-33A6-142D09D4D88D}"/>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5" name="Footer Placeholder 4">
            <a:extLst>
              <a:ext uri="{FF2B5EF4-FFF2-40B4-BE49-F238E27FC236}">
                <a16:creationId xmlns:a16="http://schemas.microsoft.com/office/drawing/2014/main" id="{B279EE55-AD8E-66AF-EF03-1C77B7561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4AC91-2C52-E815-27BE-E755F9841048}"/>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278257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52FC4-E65A-2F68-4B2F-6E02E0E0C5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E82404-2CB0-714A-031C-E26C4DF9A0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D7D19-AFA2-7C6F-CA31-1DEE410E8C6C}"/>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5" name="Footer Placeholder 4">
            <a:extLst>
              <a:ext uri="{FF2B5EF4-FFF2-40B4-BE49-F238E27FC236}">
                <a16:creationId xmlns:a16="http://schemas.microsoft.com/office/drawing/2014/main" id="{25C0338A-204A-A21E-8957-6FDDD6D83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91138-F1A0-48A1-FF92-B9C21ED52477}"/>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255081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C732-098D-C867-1FC4-7B2B9C1D6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4A82C-5631-4FD9-4F87-983F8D6D5C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33EBE-76B4-D74D-AE3E-062EEE6A5A1F}"/>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5" name="Footer Placeholder 4">
            <a:extLst>
              <a:ext uri="{FF2B5EF4-FFF2-40B4-BE49-F238E27FC236}">
                <a16:creationId xmlns:a16="http://schemas.microsoft.com/office/drawing/2014/main" id="{9E6ED76E-3A3F-091C-6EFE-872E7CD39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62CFE-FB73-D1A4-0005-A6359584F91A}"/>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148990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4901-807A-C26B-AD34-97289A8D2B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C3677A-1906-2188-D38B-A3B8C7F4C3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6F806F-B989-0236-E5A4-1D1E5A774A7F}"/>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5" name="Footer Placeholder 4">
            <a:extLst>
              <a:ext uri="{FF2B5EF4-FFF2-40B4-BE49-F238E27FC236}">
                <a16:creationId xmlns:a16="http://schemas.microsoft.com/office/drawing/2014/main" id="{8F26B7A6-BD20-90C0-E7A1-DAD8B163D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C6A9-A0A8-0513-816E-F7BEE9EFB256}"/>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267501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8375-6802-1E77-302C-FBE2F910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EA0F0-77B6-9ABA-C3CA-BDCEDCCD63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B75F9-8336-4137-7A52-D0C8A11ECF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CFF20C-5497-1FDC-07DE-0DE040EAE4E6}"/>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6" name="Footer Placeholder 5">
            <a:extLst>
              <a:ext uri="{FF2B5EF4-FFF2-40B4-BE49-F238E27FC236}">
                <a16:creationId xmlns:a16="http://schemas.microsoft.com/office/drawing/2014/main" id="{6EEBD4D9-FC3F-2C88-0A94-B4297CAEA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1E63E-78CA-15AC-0BAD-42B79C5685E7}"/>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26856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6B62-75CD-0984-FC66-01CD391CF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F3A24B-0E9F-B01D-226D-C149E6E70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F6815-C884-9434-5EBD-A73E54D263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A2F684-DFC7-35DB-CA1E-DF72128BE0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521284-53BD-8BC9-01AD-DE1AA76EA2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B94182-E59A-D6F1-5FAE-22714DBFE8E8}"/>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8" name="Footer Placeholder 7">
            <a:extLst>
              <a:ext uri="{FF2B5EF4-FFF2-40B4-BE49-F238E27FC236}">
                <a16:creationId xmlns:a16="http://schemas.microsoft.com/office/drawing/2014/main" id="{16757903-B450-B206-C07C-9763810152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A9100B-CEA7-DEA0-20D9-58DF56FF3983}"/>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346476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DF10-B463-543A-A590-C27C30BDA0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E331C4-4612-0F7C-60BE-FD98EB892B7F}"/>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4" name="Footer Placeholder 3">
            <a:extLst>
              <a:ext uri="{FF2B5EF4-FFF2-40B4-BE49-F238E27FC236}">
                <a16:creationId xmlns:a16="http://schemas.microsoft.com/office/drawing/2014/main" id="{CB1440E4-023F-170E-71DA-061E9185C9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28A9EA-7637-F007-DB14-F7A7E8A80750}"/>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274815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4C5C26-6FBD-EA35-2D78-F5F8402E4FAA}"/>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3" name="Footer Placeholder 2">
            <a:extLst>
              <a:ext uri="{FF2B5EF4-FFF2-40B4-BE49-F238E27FC236}">
                <a16:creationId xmlns:a16="http://schemas.microsoft.com/office/drawing/2014/main" id="{F8ABC299-0ED5-DCA0-4B1D-355ADEDE29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9CD8A8-08B3-732F-E24E-055022F488FB}"/>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2747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56E0-71CB-B3B0-0BB0-18D42B051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E50AF-3D8C-7735-6087-FB811D8A6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09E36-1FC6-5F4B-EC53-FEA9609A6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31144-0EE0-78F4-8246-72C73F7538D7}"/>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6" name="Footer Placeholder 5">
            <a:extLst>
              <a:ext uri="{FF2B5EF4-FFF2-40B4-BE49-F238E27FC236}">
                <a16:creationId xmlns:a16="http://schemas.microsoft.com/office/drawing/2014/main" id="{56946CE9-86F9-99FF-43F7-C97EC6093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0A2BE-F0BF-9B2E-3DE1-68715FE25918}"/>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400156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8B0-2F97-BE8C-0B90-349B14F3B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837207-6589-8464-4457-71876D3EF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60827-04FD-918A-D243-776AD7D36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57A95-689E-F2A1-6C65-749CF3C54D17}"/>
              </a:ext>
            </a:extLst>
          </p:cNvPr>
          <p:cNvSpPr>
            <a:spLocks noGrp="1"/>
          </p:cNvSpPr>
          <p:nvPr>
            <p:ph type="dt" sz="half" idx="10"/>
          </p:nvPr>
        </p:nvSpPr>
        <p:spPr/>
        <p:txBody>
          <a:bodyPr/>
          <a:lstStyle/>
          <a:p>
            <a:fld id="{F83A9C29-2C91-5B43-A514-12E600BF4EBE}" type="datetimeFigureOut">
              <a:rPr lang="en-US" smtClean="0"/>
              <a:t>5/18/26</a:t>
            </a:fld>
            <a:endParaRPr lang="en-US"/>
          </a:p>
        </p:txBody>
      </p:sp>
      <p:sp>
        <p:nvSpPr>
          <p:cNvPr id="6" name="Footer Placeholder 5">
            <a:extLst>
              <a:ext uri="{FF2B5EF4-FFF2-40B4-BE49-F238E27FC236}">
                <a16:creationId xmlns:a16="http://schemas.microsoft.com/office/drawing/2014/main" id="{DB942C28-3E92-2761-95E8-06257B39D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B5E23-0E75-228C-02F3-2AA33CA0379B}"/>
              </a:ext>
            </a:extLst>
          </p:cNvPr>
          <p:cNvSpPr>
            <a:spLocks noGrp="1"/>
          </p:cNvSpPr>
          <p:nvPr>
            <p:ph type="sldNum" sz="quarter" idx="12"/>
          </p:nvPr>
        </p:nvSpPr>
        <p:spPr/>
        <p:txBody>
          <a:bodyPr/>
          <a:lstStyle/>
          <a:p>
            <a:fld id="{827DB568-087B-9D46-B9B3-D508C8286881}" type="slidenum">
              <a:rPr lang="en-US" smtClean="0"/>
              <a:t>‹#›</a:t>
            </a:fld>
            <a:endParaRPr lang="en-US"/>
          </a:p>
        </p:txBody>
      </p:sp>
    </p:spTree>
    <p:extLst>
      <p:ext uri="{BB962C8B-B14F-4D97-AF65-F5344CB8AC3E}">
        <p14:creationId xmlns:p14="http://schemas.microsoft.com/office/powerpoint/2010/main" val="707056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8DD5C-7E9A-FBFB-8F3D-9ADD380F4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2D9B7F-0E7B-B760-927C-7DE8382B6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5C502-1748-B84F-0776-8F2B6DA00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3A9C29-2C91-5B43-A514-12E600BF4EBE}" type="datetimeFigureOut">
              <a:rPr lang="en-US" smtClean="0"/>
              <a:t>5/18/26</a:t>
            </a:fld>
            <a:endParaRPr lang="en-US"/>
          </a:p>
        </p:txBody>
      </p:sp>
      <p:sp>
        <p:nvSpPr>
          <p:cNvPr id="5" name="Footer Placeholder 4">
            <a:extLst>
              <a:ext uri="{FF2B5EF4-FFF2-40B4-BE49-F238E27FC236}">
                <a16:creationId xmlns:a16="http://schemas.microsoft.com/office/drawing/2014/main" id="{8DC78956-593B-3FA1-42C9-1D9E316BA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081B6C-BBF6-93F9-CE5E-DB0B11836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7DB568-087B-9D46-B9B3-D508C8286881}" type="slidenum">
              <a:rPr lang="en-US" smtClean="0"/>
              <a:t>‹#›</a:t>
            </a:fld>
            <a:endParaRPr lang="en-US"/>
          </a:p>
        </p:txBody>
      </p:sp>
    </p:spTree>
    <p:extLst>
      <p:ext uri="{BB962C8B-B14F-4D97-AF65-F5344CB8AC3E}">
        <p14:creationId xmlns:p14="http://schemas.microsoft.com/office/powerpoint/2010/main" val="2281152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person in the sky&#10;&#10;Description automatically generated">
            <a:extLst>
              <a:ext uri="{FF2B5EF4-FFF2-40B4-BE49-F238E27FC236}">
                <a16:creationId xmlns:a16="http://schemas.microsoft.com/office/drawing/2014/main" id="{A6274EEF-9067-BD1E-267E-AEE1E1F981D7}"/>
              </a:ext>
            </a:extLst>
          </p:cNvPr>
          <p:cNvPicPr>
            <a:picLocks noChangeAspect="1"/>
          </p:cNvPicPr>
          <p:nvPr/>
        </p:nvPicPr>
        <p:blipFill>
          <a:blip r:embed="rId3"/>
          <a:srcRect t="10771" r="-2"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BFB84295-CD32-8579-7EED-C3DDD1D43B27}"/>
              </a:ext>
            </a:extLst>
          </p:cNvPr>
          <p:cNvSpPr>
            <a:spLocks noGrp="1"/>
          </p:cNvSpPr>
          <p:nvPr>
            <p:ph type="ctrTitle"/>
          </p:nvPr>
        </p:nvSpPr>
        <p:spPr>
          <a:xfrm>
            <a:off x="890338" y="640080"/>
            <a:ext cx="3734014" cy="3566160"/>
          </a:xfrm>
        </p:spPr>
        <p:txBody>
          <a:bodyPr anchor="b">
            <a:normAutofit/>
          </a:bodyPr>
          <a:lstStyle/>
          <a:p>
            <a:pPr algn="l"/>
            <a:r>
              <a:rPr lang="en-US" sz="5400"/>
              <a:t>The Ascension</a:t>
            </a:r>
          </a:p>
        </p:txBody>
      </p:sp>
      <p:sp>
        <p:nvSpPr>
          <p:cNvPr id="3" name="Subtitle 2">
            <a:extLst>
              <a:ext uri="{FF2B5EF4-FFF2-40B4-BE49-F238E27FC236}">
                <a16:creationId xmlns:a16="http://schemas.microsoft.com/office/drawing/2014/main" id="{A6DB36A3-B820-D3A8-63F2-D1DA216291AF}"/>
              </a:ext>
            </a:extLst>
          </p:cNvPr>
          <p:cNvSpPr>
            <a:spLocks noGrp="1"/>
          </p:cNvSpPr>
          <p:nvPr>
            <p:ph type="subTitle" idx="1"/>
          </p:nvPr>
        </p:nvSpPr>
        <p:spPr>
          <a:xfrm>
            <a:off x="890339" y="4636008"/>
            <a:ext cx="3734014" cy="1572768"/>
          </a:xfrm>
        </p:spPr>
        <p:txBody>
          <a:bodyPr>
            <a:normAutofit/>
          </a:bodyPr>
          <a:lstStyle/>
          <a:p>
            <a:pPr algn="l"/>
            <a:r>
              <a:rPr lang="en-US" dirty="0"/>
              <a:t>TLG May 19</a:t>
            </a:r>
            <a:r>
              <a:rPr lang="en-US" baseline="30000" dirty="0"/>
              <a:t>th</a:t>
            </a:r>
            <a:r>
              <a:rPr lang="en-US" dirty="0"/>
              <a:t> 2026</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4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religious figure&#10;&#10;Description automatically generated">
            <a:extLst>
              <a:ext uri="{FF2B5EF4-FFF2-40B4-BE49-F238E27FC236}">
                <a16:creationId xmlns:a16="http://schemas.microsoft.com/office/drawing/2014/main" id="{B4C590D2-F13B-B611-6C42-6772F05D15D4}"/>
              </a:ext>
            </a:extLst>
          </p:cNvPr>
          <p:cNvPicPr>
            <a:picLocks noChangeAspect="1"/>
          </p:cNvPicPr>
          <p:nvPr/>
        </p:nvPicPr>
        <p:blipFill>
          <a:blip r:embed="rId3">
            <a:alphaModFix amt="35000"/>
          </a:blip>
          <a:srcRect l="3186" r="8813" b="-1"/>
          <a:stretch>
            <a:fillRect/>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498CDEB-98D1-1E72-065E-6FE957FE679B}"/>
              </a:ext>
            </a:extLst>
          </p:cNvPr>
          <p:cNvSpPr>
            <a:spLocks noGrp="1"/>
          </p:cNvSpPr>
          <p:nvPr>
            <p:ph idx="1"/>
          </p:nvPr>
        </p:nvSpPr>
        <p:spPr>
          <a:xfrm>
            <a:off x="424070" y="556593"/>
            <a:ext cx="11449878" cy="6520069"/>
          </a:xfrm>
        </p:spPr>
        <p:txBody>
          <a:bodyPr>
            <a:normAutofit lnSpcReduction="10000"/>
          </a:bodyPr>
          <a:lstStyle/>
          <a:p>
            <a:r>
              <a:rPr lang="en-CA" sz="3200" b="1" dirty="0">
                <a:solidFill>
                  <a:srgbClr val="FFFFFF"/>
                </a:solidFill>
                <a:effectLst/>
                <a:latin typeface="Calibri" panose="020F0502020204030204" pitchFamily="34" charset="0"/>
                <a:cs typeface="Calibri" panose="020F0502020204030204" pitchFamily="34" charset="0"/>
              </a:rPr>
              <a:t>Psalm 24:9-10 </a:t>
            </a:r>
            <a:r>
              <a:rPr lang="en-CA" sz="3200" b="0" dirty="0">
                <a:solidFill>
                  <a:srgbClr val="FFFFFF"/>
                </a:solidFill>
                <a:effectLst/>
                <a:latin typeface="Calibri" panose="020F0502020204030204" pitchFamily="34" charset="0"/>
                <a:cs typeface="Calibri" panose="020F0502020204030204" pitchFamily="34" charset="0"/>
              </a:rPr>
              <a:t>“Lift up your heads O you gates and be lifted up you ancient doors and the king of Glory shall come in. Who is this king of Glory? The Lord of Hosts, He is the king of Glory”</a:t>
            </a:r>
            <a:endParaRPr lang="en-CA" sz="3200" dirty="0">
              <a:solidFill>
                <a:srgbClr val="FFFFFF"/>
              </a:solidFill>
              <a:latin typeface="Calibri" panose="020F0502020204030204" pitchFamily="34" charset="0"/>
              <a:cs typeface="Calibri" panose="020F0502020204030204" pitchFamily="34" charset="0"/>
            </a:endParaRPr>
          </a:p>
          <a:p>
            <a:r>
              <a:rPr lang="en-US" sz="3200" b="1" dirty="0">
                <a:solidFill>
                  <a:srgbClr val="FFFFFF"/>
                </a:solidFill>
                <a:latin typeface="Calibri" panose="020F0502020204030204" pitchFamily="34" charset="0"/>
                <a:cs typeface="Calibri" panose="020F0502020204030204" pitchFamily="34" charset="0"/>
              </a:rPr>
              <a:t>1 Timothy 3:16 </a:t>
            </a:r>
            <a:r>
              <a:rPr lang="en-CA" sz="3200" b="0" dirty="0">
                <a:solidFill>
                  <a:srgbClr val="FFFFFF"/>
                </a:solidFill>
                <a:effectLst/>
                <a:latin typeface="Calibri" panose="020F0502020204030204" pitchFamily="34" charset="0"/>
                <a:cs typeface="Calibri" panose="020F0502020204030204" pitchFamily="34" charset="0"/>
              </a:rPr>
              <a:t>“He</a:t>
            </a:r>
            <a:r>
              <a:rPr lang="en-CA" sz="3200" baseline="30000" dirty="0">
                <a:solidFill>
                  <a:srgbClr val="FFFFFF"/>
                </a:solidFill>
                <a:latin typeface="Calibri" panose="020F0502020204030204" pitchFamily="34" charset="0"/>
                <a:cs typeface="Calibri" panose="020F0502020204030204" pitchFamily="34" charset="0"/>
              </a:rPr>
              <a:t> </a:t>
            </a:r>
            <a:r>
              <a:rPr lang="en-CA" sz="3200" b="0" dirty="0">
                <a:solidFill>
                  <a:srgbClr val="FFFFFF"/>
                </a:solidFill>
                <a:effectLst/>
                <a:latin typeface="Calibri" panose="020F0502020204030204" pitchFamily="34" charset="0"/>
                <a:cs typeface="Calibri" panose="020F0502020204030204" pitchFamily="34" charset="0"/>
              </a:rPr>
              <a:t>was manifested in the flesh,</a:t>
            </a:r>
            <a:r>
              <a:rPr lang="en-CA" sz="3200" dirty="0">
                <a:solidFill>
                  <a:srgbClr val="FFFFFF"/>
                </a:solidFill>
                <a:latin typeface="Calibri" panose="020F0502020204030204" pitchFamily="34" charset="0"/>
                <a:cs typeface="Calibri" panose="020F0502020204030204" pitchFamily="34" charset="0"/>
              </a:rPr>
              <a:t> </a:t>
            </a:r>
            <a:r>
              <a:rPr lang="en-CA" sz="3200" b="0" dirty="0">
                <a:solidFill>
                  <a:srgbClr val="FFFFFF"/>
                </a:solidFill>
                <a:effectLst/>
                <a:latin typeface="Calibri" panose="020F0502020204030204" pitchFamily="34" charset="0"/>
                <a:cs typeface="Calibri" panose="020F0502020204030204" pitchFamily="34" charset="0"/>
              </a:rPr>
              <a:t>vindicated by the Spirit, seen by angels, proclaimed among the nations,</a:t>
            </a:r>
            <a:r>
              <a:rPr lang="en-CA" sz="3200" dirty="0">
                <a:solidFill>
                  <a:srgbClr val="FFFFFF"/>
                </a:solidFill>
                <a:latin typeface="Calibri" panose="020F0502020204030204" pitchFamily="34" charset="0"/>
                <a:cs typeface="Calibri" panose="020F0502020204030204" pitchFamily="34" charset="0"/>
              </a:rPr>
              <a:t> </a:t>
            </a:r>
            <a:r>
              <a:rPr lang="en-CA" sz="3200" b="0" dirty="0">
                <a:solidFill>
                  <a:srgbClr val="FFFFFF"/>
                </a:solidFill>
                <a:effectLst/>
                <a:latin typeface="Calibri" panose="020F0502020204030204" pitchFamily="34" charset="0"/>
                <a:cs typeface="Calibri" panose="020F0502020204030204" pitchFamily="34" charset="0"/>
              </a:rPr>
              <a:t>believed on in the world, </a:t>
            </a:r>
            <a:r>
              <a:rPr lang="en-CA" sz="3200" b="1" dirty="0">
                <a:solidFill>
                  <a:srgbClr val="FFFFFF"/>
                </a:solidFill>
                <a:effectLst/>
                <a:latin typeface="Calibri" panose="020F0502020204030204" pitchFamily="34" charset="0"/>
                <a:cs typeface="Calibri" panose="020F0502020204030204" pitchFamily="34" charset="0"/>
              </a:rPr>
              <a:t>taken up in glory.”</a:t>
            </a:r>
          </a:p>
          <a:p>
            <a:r>
              <a:rPr lang="en-CA" sz="3200" b="1" dirty="0">
                <a:solidFill>
                  <a:srgbClr val="FFFFFF"/>
                </a:solidFill>
                <a:effectLst/>
                <a:latin typeface="Calibri" panose="020F0502020204030204" pitchFamily="34" charset="0"/>
                <a:cs typeface="Calibri" panose="020F0502020204030204" pitchFamily="34" charset="0"/>
              </a:rPr>
              <a:t>John 14:2-3 </a:t>
            </a:r>
            <a:r>
              <a:rPr lang="en-CA" sz="3200" b="0" dirty="0">
                <a:solidFill>
                  <a:srgbClr val="FFFFFF"/>
                </a:solidFill>
                <a:effectLst/>
                <a:latin typeface="Calibri" panose="020F0502020204030204" pitchFamily="34" charset="0"/>
                <a:cs typeface="Calibri" panose="020F0502020204030204" pitchFamily="34" charset="0"/>
              </a:rPr>
              <a:t>“In My Father’s house are many mansions; if it were not so, I would have told you. I go to prepare a place for you. And if I go and prepare a place for you, I will come again and receive you to Myself; that where I am, there you may be also.”</a:t>
            </a:r>
            <a:endParaRPr lang="en-CA" sz="3200" b="1" dirty="0">
              <a:solidFill>
                <a:srgbClr val="FFFFFF"/>
              </a:solidFill>
              <a:effectLst/>
              <a:latin typeface="Calibri" panose="020F0502020204030204" pitchFamily="34" charset="0"/>
              <a:cs typeface="Calibri" panose="020F0502020204030204" pitchFamily="34" charset="0"/>
            </a:endParaRPr>
          </a:p>
          <a:p>
            <a:r>
              <a:rPr lang="en-CA" sz="3200" b="1" dirty="0">
                <a:solidFill>
                  <a:srgbClr val="FFFFFF"/>
                </a:solidFill>
                <a:effectLst/>
                <a:latin typeface="Calibri" panose="020F0502020204030204" pitchFamily="34" charset="0"/>
                <a:cs typeface="Calibri" panose="020F0502020204030204" pitchFamily="34" charset="0"/>
              </a:rPr>
              <a:t>1 Thessalonians 4:16-17 ”</a:t>
            </a:r>
            <a:r>
              <a:rPr lang="en-CA" sz="3200" b="0" dirty="0">
                <a:solidFill>
                  <a:srgbClr val="FFFFFF"/>
                </a:solidFill>
                <a:effectLst/>
                <a:latin typeface="Calibri" panose="020F0502020204030204" pitchFamily="34" charset="0"/>
                <a:cs typeface="Calibri" panose="020F0502020204030204" pitchFamily="34" charset="0"/>
              </a:rPr>
              <a:t>The Lord himself will descend from heaven at the given signal, at the voice of an archangel; and we, the living who have been left, will be seized up on clouds to meet the Lord in the air, but not all”</a:t>
            </a:r>
          </a:p>
        </p:txBody>
      </p:sp>
    </p:spTree>
    <p:extLst>
      <p:ext uri="{BB962C8B-B14F-4D97-AF65-F5344CB8AC3E}">
        <p14:creationId xmlns:p14="http://schemas.microsoft.com/office/powerpoint/2010/main" val="183668328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562BE1-E24D-FECD-E40C-EFB7FD880CC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religious figure&#10;&#10;Description automatically generated">
            <a:extLst>
              <a:ext uri="{FF2B5EF4-FFF2-40B4-BE49-F238E27FC236}">
                <a16:creationId xmlns:a16="http://schemas.microsoft.com/office/drawing/2014/main" id="{8FBC2572-AB17-6BBB-3DB1-3F3CAFEC1383}"/>
              </a:ext>
            </a:extLst>
          </p:cNvPr>
          <p:cNvPicPr>
            <a:picLocks noChangeAspect="1"/>
          </p:cNvPicPr>
          <p:nvPr/>
        </p:nvPicPr>
        <p:blipFill>
          <a:blip r:embed="rId3">
            <a:alphaModFix amt="35000"/>
          </a:blip>
          <a:srcRect l="3186" r="8813" b="-1"/>
          <a:stretch>
            <a:fillRect/>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489DC4E1-4699-273A-A020-69128633F174}"/>
              </a:ext>
            </a:extLst>
          </p:cNvPr>
          <p:cNvSpPr>
            <a:spLocks noGrp="1"/>
          </p:cNvSpPr>
          <p:nvPr>
            <p:ph idx="1"/>
          </p:nvPr>
        </p:nvSpPr>
        <p:spPr>
          <a:xfrm>
            <a:off x="838200" y="1825625"/>
            <a:ext cx="10515600" cy="4351338"/>
          </a:xfrm>
        </p:spPr>
        <p:txBody>
          <a:bodyPr>
            <a:normAutofit/>
          </a:bodyPr>
          <a:lstStyle/>
          <a:p>
            <a:r>
              <a:rPr lang="en-CA" sz="3200" b="0" i="0" dirty="0">
                <a:effectLst/>
                <a:latin typeface="system-ui"/>
              </a:rPr>
              <a:t>Colossians 3:1-4 </a:t>
            </a:r>
            <a:br>
              <a:rPr lang="en-CA" sz="3200" b="0" i="0" dirty="0">
                <a:effectLst/>
                <a:latin typeface="system-ui"/>
              </a:rPr>
            </a:br>
            <a:r>
              <a:rPr lang="en-CA" sz="3200" b="0" i="0" dirty="0">
                <a:effectLst/>
                <a:latin typeface="system-ui"/>
              </a:rPr>
              <a:t>“Since, then, you have been raised with Christ, set your hearts on things above, where Christ is, seated at the right hand of God.</a:t>
            </a:r>
            <a:r>
              <a:rPr lang="en-CA" sz="3200" dirty="0">
                <a:latin typeface="system-ui"/>
              </a:rPr>
              <a:t> </a:t>
            </a:r>
            <a:r>
              <a:rPr lang="en-CA" sz="3200" b="0" i="0" dirty="0">
                <a:effectLst/>
                <a:latin typeface="system-ui"/>
              </a:rPr>
              <a:t>Set your minds on things above, not on earthly things.</a:t>
            </a:r>
            <a:r>
              <a:rPr lang="en-CA" sz="3200" b="0" i="0" u="none" strike="noStrike" dirty="0">
                <a:effectLst/>
                <a:latin typeface="system-ui"/>
              </a:rPr>
              <a:t> </a:t>
            </a:r>
            <a:r>
              <a:rPr lang="en-CA" sz="3200" b="0" i="0" dirty="0">
                <a:effectLst/>
                <a:latin typeface="system-ui"/>
              </a:rPr>
              <a:t>For you died, and your life is now hidden with Christ in God.</a:t>
            </a:r>
            <a:r>
              <a:rPr lang="en-CA" sz="3200" b="1" i="0" baseline="30000" dirty="0">
                <a:effectLst/>
                <a:latin typeface="system-ui"/>
              </a:rPr>
              <a:t> </a:t>
            </a:r>
            <a:r>
              <a:rPr lang="en-CA" sz="3200" b="0" i="0" dirty="0">
                <a:effectLst/>
                <a:latin typeface="system-ui"/>
              </a:rPr>
              <a:t>When Christ, who is your life, appears, then you also will appear with him in glory.”</a:t>
            </a:r>
            <a:endParaRPr lang="en-CA" sz="4000" b="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478270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D246-AD65-F5EF-4E1B-77B7FAC137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93AD4A-CAB1-747C-5BCD-79ADF38CA694}"/>
              </a:ext>
            </a:extLst>
          </p:cNvPr>
          <p:cNvSpPr>
            <a:spLocks noGrp="1"/>
          </p:cNvSpPr>
          <p:nvPr>
            <p:ph idx="1"/>
          </p:nvPr>
        </p:nvSpPr>
        <p:spPr/>
        <p:txBody>
          <a:bodyPr/>
          <a:lstStyle/>
          <a:p>
            <a:r>
              <a:rPr lang="en-US" dirty="0" err="1"/>
              <a:t>ffff</a:t>
            </a:r>
            <a:endParaRPr lang="en-US" dirty="0"/>
          </a:p>
        </p:txBody>
      </p:sp>
      <p:pic>
        <p:nvPicPr>
          <p:cNvPr id="13" name="Picture 12" descr="A black and white text&#10;&#10;Description automatically generated">
            <a:extLst>
              <a:ext uri="{FF2B5EF4-FFF2-40B4-BE49-F238E27FC236}">
                <a16:creationId xmlns:a16="http://schemas.microsoft.com/office/drawing/2014/main" id="{961E7D1F-FCFB-AAE0-82BC-2BA5ECD5C4CC}"/>
              </a:ext>
            </a:extLst>
          </p:cNvPr>
          <p:cNvPicPr>
            <a:picLocks noChangeAspect="1"/>
          </p:cNvPicPr>
          <p:nvPr/>
        </p:nvPicPr>
        <p:blipFill>
          <a:blip r:embed="rId2"/>
          <a:stretch>
            <a:fillRect/>
          </a:stretch>
        </p:blipFill>
        <p:spPr>
          <a:xfrm>
            <a:off x="0" y="0"/>
            <a:ext cx="12217283" cy="5645426"/>
          </a:xfrm>
          <a:prstGeom prst="rect">
            <a:avLst/>
          </a:prstGeom>
        </p:spPr>
      </p:pic>
      <p:pic>
        <p:nvPicPr>
          <p:cNvPr id="15" name="Picture 14" descr="A black screen with white text&#10;&#10;Description automatically generated">
            <a:extLst>
              <a:ext uri="{FF2B5EF4-FFF2-40B4-BE49-F238E27FC236}">
                <a16:creationId xmlns:a16="http://schemas.microsoft.com/office/drawing/2014/main" id="{1ACCD428-AA7D-AEE6-29AA-EF54F230D885}"/>
              </a:ext>
            </a:extLst>
          </p:cNvPr>
          <p:cNvPicPr>
            <a:picLocks noChangeAspect="1"/>
          </p:cNvPicPr>
          <p:nvPr/>
        </p:nvPicPr>
        <p:blipFill>
          <a:blip r:embed="rId3"/>
          <a:srcRect t="1" b="66846"/>
          <a:stretch/>
        </p:blipFill>
        <p:spPr>
          <a:xfrm>
            <a:off x="0" y="4986337"/>
            <a:ext cx="12217285" cy="1871663"/>
          </a:xfrm>
          <a:prstGeom prst="rect">
            <a:avLst/>
          </a:prstGeom>
        </p:spPr>
      </p:pic>
    </p:spTree>
    <p:extLst>
      <p:ext uri="{BB962C8B-B14F-4D97-AF65-F5344CB8AC3E}">
        <p14:creationId xmlns:p14="http://schemas.microsoft.com/office/powerpoint/2010/main" val="4111124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186245-AADD-23E1-2C52-8EF75A19A7EB}"/>
              </a:ext>
            </a:extLst>
          </p:cNvPr>
          <p:cNvPicPr>
            <a:picLocks noChangeAspect="1"/>
          </p:cNvPicPr>
          <p:nvPr/>
        </p:nvPicPr>
        <p:blipFill>
          <a:blip r:embed="rId2"/>
          <a:stretch>
            <a:fillRect/>
          </a:stretch>
        </p:blipFill>
        <p:spPr>
          <a:xfrm>
            <a:off x="2127427" y="0"/>
            <a:ext cx="7937146" cy="6858000"/>
          </a:xfrm>
          <a:prstGeom prst="rect">
            <a:avLst/>
          </a:prstGeom>
        </p:spPr>
      </p:pic>
    </p:spTree>
    <p:extLst>
      <p:ext uri="{BB962C8B-B14F-4D97-AF65-F5344CB8AC3E}">
        <p14:creationId xmlns:p14="http://schemas.microsoft.com/office/powerpoint/2010/main" val="285571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religious figure&#10;&#10;Description automatically generated">
            <a:extLst>
              <a:ext uri="{FF2B5EF4-FFF2-40B4-BE49-F238E27FC236}">
                <a16:creationId xmlns:a16="http://schemas.microsoft.com/office/drawing/2014/main" id="{EAB4AEA0-539A-7836-89FC-2162F7947962}"/>
              </a:ext>
            </a:extLst>
          </p:cNvPr>
          <p:cNvPicPr>
            <a:picLocks noChangeAspect="1"/>
          </p:cNvPicPr>
          <p:nvPr/>
        </p:nvPicPr>
        <p:blipFill>
          <a:blip r:embed="rId2">
            <a:alphaModFix amt="50000"/>
          </a:blip>
          <a:srcRect l="3197" r="8824" b="-1"/>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15B6670F-68BC-D2BA-EDE1-52A51AC38B9E}"/>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So what? What does it mean for me?</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727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painting of a religious figure&#10;&#10;Description automatically generated">
            <a:extLst>
              <a:ext uri="{FF2B5EF4-FFF2-40B4-BE49-F238E27FC236}">
                <a16:creationId xmlns:a16="http://schemas.microsoft.com/office/drawing/2014/main" id="{14B9A66F-9621-1691-457B-9F4AD76CFD82}"/>
              </a:ext>
            </a:extLst>
          </p:cNvPr>
          <p:cNvPicPr>
            <a:picLocks noChangeAspect="1"/>
          </p:cNvPicPr>
          <p:nvPr/>
        </p:nvPicPr>
        <p:blipFill>
          <a:blip r:embed="rId2">
            <a:alphaModFix amt="60000"/>
          </a:blip>
          <a:srcRect l="3186" r="8813" b="-1"/>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A550998B-8D60-B250-C7F7-07BD23B6B59A}"/>
              </a:ext>
            </a:extLst>
          </p:cNvPr>
          <p:cNvSpPr>
            <a:spLocks noGrp="1"/>
          </p:cNvSpPr>
          <p:nvPr>
            <p:ph type="title"/>
          </p:nvPr>
        </p:nvSpPr>
        <p:spPr>
          <a:xfrm>
            <a:off x="1198180" y="1244062"/>
            <a:ext cx="9792471" cy="893832"/>
          </a:xfrm>
        </p:spPr>
        <p:txBody>
          <a:bodyPr>
            <a:normAutofit/>
          </a:bodyPr>
          <a:lstStyle/>
          <a:p>
            <a:r>
              <a:rPr lang="en-US" sz="3600" b="1" dirty="0">
                <a:solidFill>
                  <a:srgbClr val="FFFFFF"/>
                </a:solidFill>
              </a:rPr>
              <a:t>The Ascension Passages</a:t>
            </a:r>
          </a:p>
        </p:txBody>
      </p:sp>
      <p:sp>
        <p:nvSpPr>
          <p:cNvPr id="3" name="Content Placeholder 2">
            <a:extLst>
              <a:ext uri="{FF2B5EF4-FFF2-40B4-BE49-F238E27FC236}">
                <a16:creationId xmlns:a16="http://schemas.microsoft.com/office/drawing/2014/main" id="{327754BB-FE86-0395-3D89-5F2F12BC2FEE}"/>
              </a:ext>
            </a:extLst>
          </p:cNvPr>
          <p:cNvSpPr>
            <a:spLocks noGrp="1"/>
          </p:cNvSpPr>
          <p:nvPr>
            <p:ph idx="1"/>
          </p:nvPr>
        </p:nvSpPr>
        <p:spPr>
          <a:xfrm>
            <a:off x="1198180" y="1965992"/>
            <a:ext cx="9792471" cy="3171423"/>
          </a:xfrm>
        </p:spPr>
        <p:txBody>
          <a:bodyPr>
            <a:normAutofit/>
          </a:bodyPr>
          <a:lstStyle/>
          <a:p>
            <a:r>
              <a:rPr lang="en-US" sz="3200" dirty="0">
                <a:solidFill>
                  <a:srgbClr val="FFFFFF"/>
                </a:solidFill>
              </a:rPr>
              <a:t>Mark 16:15-20</a:t>
            </a:r>
          </a:p>
          <a:p>
            <a:r>
              <a:rPr lang="en-US" sz="3200" dirty="0">
                <a:solidFill>
                  <a:srgbClr val="FFFFFF"/>
                </a:solidFill>
              </a:rPr>
              <a:t>Luke 24:50-54</a:t>
            </a:r>
          </a:p>
          <a:p>
            <a:r>
              <a:rPr lang="en-US" sz="3200" dirty="0">
                <a:solidFill>
                  <a:srgbClr val="FFFFFF"/>
                </a:solidFill>
              </a:rPr>
              <a:t>Acts 1:6-11</a:t>
            </a:r>
          </a:p>
        </p:txBody>
      </p:sp>
    </p:spTree>
    <p:extLst>
      <p:ext uri="{BB962C8B-B14F-4D97-AF65-F5344CB8AC3E}">
        <p14:creationId xmlns:p14="http://schemas.microsoft.com/office/powerpoint/2010/main" val="1701061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religious figure&#10;&#10;Description automatically generated">
            <a:extLst>
              <a:ext uri="{FF2B5EF4-FFF2-40B4-BE49-F238E27FC236}">
                <a16:creationId xmlns:a16="http://schemas.microsoft.com/office/drawing/2014/main" id="{7133E015-18BF-C25B-5053-BC19B2DC194B}"/>
              </a:ext>
            </a:extLst>
          </p:cNvPr>
          <p:cNvPicPr>
            <a:picLocks noChangeAspect="1"/>
          </p:cNvPicPr>
          <p:nvPr/>
        </p:nvPicPr>
        <p:blipFill>
          <a:blip r:embed="rId3">
            <a:alphaModFix amt="35000"/>
          </a:blip>
          <a:srcRect l="3186" r="8813"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AF91177-8433-307B-5EF9-EAEEB9316E05}"/>
              </a:ext>
            </a:extLst>
          </p:cNvPr>
          <p:cNvSpPr>
            <a:spLocks noGrp="1"/>
          </p:cNvSpPr>
          <p:nvPr>
            <p:ph type="title"/>
          </p:nvPr>
        </p:nvSpPr>
        <p:spPr>
          <a:xfrm>
            <a:off x="838200" y="365125"/>
            <a:ext cx="10515600" cy="1325563"/>
          </a:xfrm>
        </p:spPr>
        <p:txBody>
          <a:bodyPr>
            <a:normAutofit/>
          </a:bodyPr>
          <a:lstStyle/>
          <a:p>
            <a:r>
              <a:rPr lang="en-US">
                <a:solidFill>
                  <a:srgbClr val="FFFFFF"/>
                </a:solidFill>
              </a:rPr>
              <a:t>Mark 16:15-20</a:t>
            </a:r>
          </a:p>
        </p:txBody>
      </p:sp>
      <p:sp>
        <p:nvSpPr>
          <p:cNvPr id="3" name="Content Placeholder 2">
            <a:extLst>
              <a:ext uri="{FF2B5EF4-FFF2-40B4-BE49-F238E27FC236}">
                <a16:creationId xmlns:a16="http://schemas.microsoft.com/office/drawing/2014/main" id="{EF653A6E-2513-96D9-C599-6D9E6B3A365F}"/>
              </a:ext>
            </a:extLst>
          </p:cNvPr>
          <p:cNvSpPr>
            <a:spLocks noGrp="1"/>
          </p:cNvSpPr>
          <p:nvPr>
            <p:ph idx="1"/>
          </p:nvPr>
        </p:nvSpPr>
        <p:spPr>
          <a:xfrm>
            <a:off x="838200" y="1365160"/>
            <a:ext cx="10515600" cy="5241701"/>
          </a:xfrm>
        </p:spPr>
        <p:txBody>
          <a:bodyPr>
            <a:normAutofit fontScale="92500" lnSpcReduction="20000"/>
          </a:bodyPr>
          <a:lstStyle/>
          <a:p>
            <a:pPr marL="0" indent="0">
              <a:lnSpc>
                <a:spcPct val="150000"/>
              </a:lnSpc>
              <a:buNone/>
            </a:pPr>
            <a:r>
              <a:rPr lang="en-CA" sz="2600" b="1" i="0" baseline="30000" dirty="0">
                <a:solidFill>
                  <a:srgbClr val="FFFFFF"/>
                </a:solidFill>
                <a:effectLst/>
                <a:latin typeface="system-ui"/>
              </a:rPr>
              <a:t>15 </a:t>
            </a:r>
            <a:r>
              <a:rPr lang="en-CA" sz="2600" b="0" i="0" dirty="0">
                <a:solidFill>
                  <a:srgbClr val="FFFFFF"/>
                </a:solidFill>
                <a:effectLst/>
                <a:latin typeface="system-ui"/>
              </a:rPr>
              <a:t>And He said to them, “Go into all the world and preach the gospel to every creature. </a:t>
            </a:r>
            <a:r>
              <a:rPr lang="en-CA" sz="2600" b="1" i="0" baseline="30000" dirty="0">
                <a:solidFill>
                  <a:srgbClr val="FFFFFF"/>
                </a:solidFill>
                <a:effectLst/>
                <a:latin typeface="system-ui"/>
              </a:rPr>
              <a:t>16 </a:t>
            </a:r>
            <a:r>
              <a:rPr lang="en-CA" sz="2600" b="0" i="0" dirty="0">
                <a:solidFill>
                  <a:srgbClr val="FFFFFF"/>
                </a:solidFill>
                <a:effectLst/>
                <a:latin typeface="system-ui"/>
              </a:rPr>
              <a:t>He who believes and is baptized will be saved; but he who does not believe will be condemned. </a:t>
            </a:r>
            <a:r>
              <a:rPr lang="en-CA" sz="2600" b="1" i="0" baseline="30000" dirty="0">
                <a:solidFill>
                  <a:srgbClr val="FFFFFF"/>
                </a:solidFill>
                <a:effectLst/>
                <a:latin typeface="system-ui"/>
              </a:rPr>
              <a:t>17 </a:t>
            </a:r>
            <a:r>
              <a:rPr lang="en-CA" sz="2600" b="0" i="0" dirty="0">
                <a:solidFill>
                  <a:srgbClr val="FFFFFF"/>
                </a:solidFill>
                <a:effectLst/>
                <a:latin typeface="system-ui"/>
              </a:rPr>
              <a:t>And these signs will follow those who</a:t>
            </a:r>
            <a:r>
              <a:rPr lang="en-CA" sz="2600" baseline="30000" dirty="0">
                <a:solidFill>
                  <a:srgbClr val="FFFFFF"/>
                </a:solidFill>
                <a:latin typeface="system-ui"/>
              </a:rPr>
              <a:t> </a:t>
            </a:r>
            <a:r>
              <a:rPr lang="en-CA" sz="2600" b="0" i="0" dirty="0">
                <a:solidFill>
                  <a:srgbClr val="FFFFFF"/>
                </a:solidFill>
                <a:effectLst/>
                <a:latin typeface="system-ui"/>
              </a:rPr>
              <a:t>believe: In My name they will cast out demons; they will speak with new tongues;</a:t>
            </a:r>
            <a:r>
              <a:rPr lang="en-CA" sz="2600" b="1" i="0" baseline="30000" dirty="0">
                <a:solidFill>
                  <a:srgbClr val="FFFFFF"/>
                </a:solidFill>
                <a:effectLst/>
                <a:latin typeface="system-ui"/>
              </a:rPr>
              <a:t>18 </a:t>
            </a:r>
            <a:r>
              <a:rPr lang="en-CA" sz="2600" b="0" i="0" dirty="0">
                <a:solidFill>
                  <a:srgbClr val="FFFFFF"/>
                </a:solidFill>
                <a:effectLst/>
                <a:latin typeface="system-ui"/>
              </a:rPr>
              <a:t>they will take up serpents; and if they drink anything deadly, it will by no means hurt them; they will lay hands on the sick, and they will recover.”</a:t>
            </a:r>
          </a:p>
          <a:p>
            <a:pPr marL="0" indent="0">
              <a:lnSpc>
                <a:spcPct val="150000"/>
              </a:lnSpc>
              <a:buNone/>
            </a:pPr>
            <a:r>
              <a:rPr lang="en-CA" sz="2600" b="1" i="0" baseline="30000" dirty="0">
                <a:solidFill>
                  <a:srgbClr val="FFFFFF"/>
                </a:solidFill>
                <a:effectLst/>
                <a:latin typeface="system-ui"/>
              </a:rPr>
              <a:t>19 </a:t>
            </a:r>
            <a:r>
              <a:rPr lang="en-CA" sz="2600" b="0" i="0" dirty="0">
                <a:solidFill>
                  <a:srgbClr val="FFFFFF"/>
                </a:solidFill>
                <a:effectLst/>
                <a:latin typeface="system-ui"/>
              </a:rPr>
              <a:t>So then, after the Lord had spoken to them, He was received up into heaven, and sat down at the right hand of God. </a:t>
            </a:r>
            <a:r>
              <a:rPr lang="en-CA" sz="2600" b="1" i="0" baseline="30000" dirty="0">
                <a:solidFill>
                  <a:srgbClr val="FFFFFF"/>
                </a:solidFill>
                <a:effectLst/>
                <a:latin typeface="system-ui"/>
              </a:rPr>
              <a:t>20 </a:t>
            </a:r>
            <a:r>
              <a:rPr lang="en-CA" sz="2600" b="0" i="0" dirty="0">
                <a:solidFill>
                  <a:srgbClr val="FFFFFF"/>
                </a:solidFill>
                <a:effectLst/>
                <a:latin typeface="system-ui"/>
              </a:rPr>
              <a:t>And they went out and preached everywhere, the Lord working with </a:t>
            </a:r>
            <a:r>
              <a:rPr lang="en-CA" sz="2600" b="0" i="1" dirty="0">
                <a:solidFill>
                  <a:srgbClr val="FFFFFF"/>
                </a:solidFill>
                <a:effectLst/>
                <a:latin typeface="system-ui"/>
              </a:rPr>
              <a:t>them</a:t>
            </a:r>
            <a:r>
              <a:rPr lang="en-CA" sz="2600" b="0" i="0" dirty="0">
                <a:solidFill>
                  <a:srgbClr val="FFFFFF"/>
                </a:solidFill>
                <a:effectLst/>
                <a:latin typeface="system-ui"/>
              </a:rPr>
              <a:t> and confirming the word through the accompanying signs. Amen.</a:t>
            </a:r>
          </a:p>
          <a:p>
            <a:pPr marL="0" indent="0">
              <a:lnSpc>
                <a:spcPct val="150000"/>
              </a:lnSpc>
              <a:buNone/>
            </a:pPr>
            <a:endParaRPr lang="en-US" sz="2600" dirty="0">
              <a:solidFill>
                <a:srgbClr val="FFFFFF"/>
              </a:solidFill>
            </a:endParaRPr>
          </a:p>
        </p:txBody>
      </p:sp>
    </p:spTree>
    <p:extLst>
      <p:ext uri="{BB962C8B-B14F-4D97-AF65-F5344CB8AC3E}">
        <p14:creationId xmlns:p14="http://schemas.microsoft.com/office/powerpoint/2010/main" val="33481661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F9B70E-D9A3-A457-18C2-E13B938033A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ing of a religious figure&#10;&#10;Description automatically generated">
            <a:extLst>
              <a:ext uri="{FF2B5EF4-FFF2-40B4-BE49-F238E27FC236}">
                <a16:creationId xmlns:a16="http://schemas.microsoft.com/office/drawing/2014/main" id="{C1951801-50C3-570B-5837-EC1FCEFF4601}"/>
              </a:ext>
            </a:extLst>
          </p:cNvPr>
          <p:cNvPicPr>
            <a:picLocks noChangeAspect="1"/>
          </p:cNvPicPr>
          <p:nvPr/>
        </p:nvPicPr>
        <p:blipFill>
          <a:blip r:embed="rId2">
            <a:alphaModFix amt="35000"/>
          </a:blip>
          <a:srcRect l="3186" r="8813"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963F4FB-946F-1D09-97F4-BD018E1BB2A7}"/>
              </a:ext>
            </a:extLst>
          </p:cNvPr>
          <p:cNvSpPr>
            <a:spLocks noGrp="1"/>
          </p:cNvSpPr>
          <p:nvPr>
            <p:ph type="title"/>
          </p:nvPr>
        </p:nvSpPr>
        <p:spPr>
          <a:xfrm>
            <a:off x="838200" y="365125"/>
            <a:ext cx="10515600" cy="1325563"/>
          </a:xfrm>
        </p:spPr>
        <p:txBody>
          <a:bodyPr>
            <a:normAutofit/>
          </a:bodyPr>
          <a:lstStyle/>
          <a:p>
            <a:r>
              <a:rPr lang="en-US">
                <a:solidFill>
                  <a:srgbClr val="FFFFFF"/>
                </a:solidFill>
              </a:rPr>
              <a:t>Luke 24:50-54</a:t>
            </a:r>
          </a:p>
        </p:txBody>
      </p:sp>
      <p:sp>
        <p:nvSpPr>
          <p:cNvPr id="3" name="Content Placeholder 2">
            <a:extLst>
              <a:ext uri="{FF2B5EF4-FFF2-40B4-BE49-F238E27FC236}">
                <a16:creationId xmlns:a16="http://schemas.microsoft.com/office/drawing/2014/main" id="{FC6479B2-6217-F374-85B2-AED66441417F}"/>
              </a:ext>
            </a:extLst>
          </p:cNvPr>
          <p:cNvSpPr>
            <a:spLocks noGrp="1"/>
          </p:cNvSpPr>
          <p:nvPr>
            <p:ph idx="1"/>
          </p:nvPr>
        </p:nvSpPr>
        <p:spPr>
          <a:xfrm>
            <a:off x="838200" y="1378038"/>
            <a:ext cx="10515600" cy="5370491"/>
          </a:xfrm>
        </p:spPr>
        <p:txBody>
          <a:bodyPr>
            <a:normAutofit fontScale="85000" lnSpcReduction="10000"/>
          </a:bodyPr>
          <a:lstStyle/>
          <a:p>
            <a:pPr marL="0" indent="0">
              <a:lnSpc>
                <a:spcPct val="150000"/>
              </a:lnSpc>
              <a:buNone/>
            </a:pPr>
            <a:r>
              <a:rPr lang="en-CA" sz="2600" b="1" baseline="30000" dirty="0">
                <a:solidFill>
                  <a:srgbClr val="FFFFFF"/>
                </a:solidFill>
                <a:latin typeface="system-ui"/>
              </a:rPr>
              <a:t>44</a:t>
            </a:r>
            <a:r>
              <a:rPr lang="en-CA" sz="2600" b="1" i="0" baseline="30000" dirty="0">
                <a:solidFill>
                  <a:srgbClr val="FFFFFF"/>
                </a:solidFill>
                <a:effectLst/>
                <a:latin typeface="system-ui"/>
              </a:rPr>
              <a:t> </a:t>
            </a:r>
            <a:r>
              <a:rPr lang="en-CA" sz="2600" b="0" i="0" dirty="0">
                <a:solidFill>
                  <a:srgbClr val="FFFFFF"/>
                </a:solidFill>
                <a:effectLst/>
                <a:latin typeface="system-ui"/>
              </a:rPr>
              <a:t>Then He said to them, “Thus it is written, and thus it was necessary for the Christ to suffer and to rise from the dead the third day, </a:t>
            </a:r>
            <a:r>
              <a:rPr lang="en-CA" sz="2600" b="1" i="0" baseline="30000" dirty="0">
                <a:solidFill>
                  <a:srgbClr val="FFFFFF"/>
                </a:solidFill>
                <a:effectLst/>
                <a:latin typeface="system-ui"/>
              </a:rPr>
              <a:t>47 </a:t>
            </a:r>
            <a:r>
              <a:rPr lang="en-CA" sz="2600" b="0" i="0" dirty="0">
                <a:solidFill>
                  <a:srgbClr val="FFFFFF"/>
                </a:solidFill>
                <a:effectLst/>
                <a:latin typeface="system-ui"/>
              </a:rPr>
              <a:t>and that repentance and remission of sins should be preached in His name to all nations, beginning at Jerusalem. </a:t>
            </a:r>
            <a:r>
              <a:rPr lang="en-CA" sz="2600" b="1" i="0" baseline="30000" dirty="0">
                <a:solidFill>
                  <a:srgbClr val="FFFFFF"/>
                </a:solidFill>
                <a:effectLst/>
                <a:latin typeface="system-ui"/>
              </a:rPr>
              <a:t>48 </a:t>
            </a:r>
            <a:r>
              <a:rPr lang="en-CA" sz="2600" b="0" i="0" dirty="0">
                <a:solidFill>
                  <a:srgbClr val="FFFFFF"/>
                </a:solidFill>
                <a:effectLst/>
                <a:latin typeface="system-ui"/>
              </a:rPr>
              <a:t>And you are witnesses of these things. </a:t>
            </a:r>
            <a:r>
              <a:rPr lang="en-CA" sz="2600" b="1" i="0" baseline="30000" dirty="0">
                <a:solidFill>
                  <a:srgbClr val="FFFFFF"/>
                </a:solidFill>
                <a:effectLst/>
                <a:latin typeface="system-ui"/>
              </a:rPr>
              <a:t>49 </a:t>
            </a:r>
            <a:r>
              <a:rPr lang="en-CA" sz="2600" b="0" i="0" dirty="0">
                <a:solidFill>
                  <a:srgbClr val="FFFFFF"/>
                </a:solidFill>
                <a:effectLst/>
                <a:latin typeface="system-ui"/>
              </a:rPr>
              <a:t>Behold, I send the Promise of My Father upon you; but tarry in the city of Jerusalem until you are endued with power from on high.”</a:t>
            </a:r>
            <a:endParaRPr lang="en-CA" sz="2600" b="1" baseline="30000" dirty="0">
              <a:solidFill>
                <a:srgbClr val="FFFFFF"/>
              </a:solidFill>
              <a:latin typeface="system-ui"/>
            </a:endParaRPr>
          </a:p>
          <a:p>
            <a:pPr marL="0" indent="0">
              <a:lnSpc>
                <a:spcPct val="150000"/>
              </a:lnSpc>
              <a:buNone/>
            </a:pPr>
            <a:r>
              <a:rPr lang="en-CA" sz="2600" b="1" i="0" baseline="30000" dirty="0">
                <a:solidFill>
                  <a:srgbClr val="FFFFFF"/>
                </a:solidFill>
                <a:effectLst/>
                <a:latin typeface="system-ui"/>
              </a:rPr>
              <a:t>50 </a:t>
            </a:r>
            <a:r>
              <a:rPr lang="en-CA" sz="2600" b="0" i="0" dirty="0">
                <a:solidFill>
                  <a:srgbClr val="FFFFFF"/>
                </a:solidFill>
                <a:effectLst/>
                <a:latin typeface="system-ui"/>
              </a:rPr>
              <a:t>And He led them out as far as Bethany, and He lifted up His hands and blessed them. </a:t>
            </a:r>
            <a:r>
              <a:rPr lang="en-CA" sz="2600" b="1" i="0" baseline="30000" dirty="0">
                <a:solidFill>
                  <a:srgbClr val="FFFFFF"/>
                </a:solidFill>
                <a:effectLst/>
                <a:latin typeface="system-ui"/>
              </a:rPr>
              <a:t>51 </a:t>
            </a:r>
            <a:r>
              <a:rPr lang="en-CA" sz="2600" b="0" i="0" dirty="0">
                <a:solidFill>
                  <a:srgbClr val="FFFFFF"/>
                </a:solidFill>
                <a:effectLst/>
                <a:latin typeface="system-ui"/>
              </a:rPr>
              <a:t>Now it came to pass, while He blessed them, that He was parted from them and carried up into heaven. </a:t>
            </a:r>
            <a:r>
              <a:rPr lang="en-CA" sz="2600" b="1" i="0" baseline="30000" dirty="0">
                <a:solidFill>
                  <a:srgbClr val="FFFFFF"/>
                </a:solidFill>
                <a:effectLst/>
                <a:latin typeface="system-ui"/>
              </a:rPr>
              <a:t>52 </a:t>
            </a:r>
            <a:r>
              <a:rPr lang="en-CA" sz="2600" b="0" i="0" dirty="0">
                <a:solidFill>
                  <a:srgbClr val="FFFFFF"/>
                </a:solidFill>
                <a:effectLst/>
                <a:latin typeface="system-ui"/>
              </a:rPr>
              <a:t>And they worshiped Him, and returned to Jerusalem with great joy, </a:t>
            </a:r>
            <a:r>
              <a:rPr lang="en-CA" sz="2600" b="1" i="0" baseline="30000" dirty="0">
                <a:solidFill>
                  <a:srgbClr val="FFFFFF"/>
                </a:solidFill>
                <a:effectLst/>
                <a:latin typeface="system-ui"/>
              </a:rPr>
              <a:t>53 </a:t>
            </a:r>
            <a:r>
              <a:rPr lang="en-CA" sz="2600" b="0" i="0" dirty="0">
                <a:solidFill>
                  <a:srgbClr val="FFFFFF"/>
                </a:solidFill>
                <a:effectLst/>
                <a:latin typeface="system-ui"/>
              </a:rPr>
              <a:t>and were continually in the temple praising and blessing God. Amen.</a:t>
            </a:r>
            <a:endParaRPr lang="en-US" sz="2600" dirty="0">
              <a:solidFill>
                <a:srgbClr val="FFFFFF"/>
              </a:solidFill>
            </a:endParaRPr>
          </a:p>
        </p:txBody>
      </p:sp>
    </p:spTree>
    <p:extLst>
      <p:ext uri="{BB962C8B-B14F-4D97-AF65-F5344CB8AC3E}">
        <p14:creationId xmlns:p14="http://schemas.microsoft.com/office/powerpoint/2010/main" val="79437592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1AB55-1C69-47BB-DFA2-5C1A9A67AB9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religious figure&#10;&#10;Description automatically generated">
            <a:extLst>
              <a:ext uri="{FF2B5EF4-FFF2-40B4-BE49-F238E27FC236}">
                <a16:creationId xmlns:a16="http://schemas.microsoft.com/office/drawing/2014/main" id="{C35320F3-78AD-7F43-18E9-931DE3CBCC37}"/>
              </a:ext>
            </a:extLst>
          </p:cNvPr>
          <p:cNvPicPr>
            <a:picLocks noChangeAspect="1"/>
          </p:cNvPicPr>
          <p:nvPr/>
        </p:nvPicPr>
        <p:blipFill>
          <a:blip r:embed="rId2">
            <a:alphaModFix amt="35000"/>
          </a:blip>
          <a:srcRect l="3186" r="8813" b="-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69B1F99-90B7-1C50-1C27-029C21F7FB8C}"/>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Acts 1:6-11</a:t>
            </a:r>
          </a:p>
        </p:txBody>
      </p:sp>
      <p:sp>
        <p:nvSpPr>
          <p:cNvPr id="3" name="Content Placeholder 2">
            <a:extLst>
              <a:ext uri="{FF2B5EF4-FFF2-40B4-BE49-F238E27FC236}">
                <a16:creationId xmlns:a16="http://schemas.microsoft.com/office/drawing/2014/main" id="{6A959348-681D-0825-7D36-F38799AC6349}"/>
              </a:ext>
            </a:extLst>
          </p:cNvPr>
          <p:cNvSpPr>
            <a:spLocks noGrp="1"/>
          </p:cNvSpPr>
          <p:nvPr>
            <p:ph idx="1"/>
          </p:nvPr>
        </p:nvSpPr>
        <p:spPr>
          <a:xfrm>
            <a:off x="838200" y="1326524"/>
            <a:ext cx="10515600" cy="5383369"/>
          </a:xfrm>
        </p:spPr>
        <p:txBody>
          <a:bodyPr>
            <a:normAutofit fontScale="92500"/>
          </a:bodyPr>
          <a:lstStyle/>
          <a:p>
            <a:pPr marL="0" indent="0">
              <a:lnSpc>
                <a:spcPct val="150000"/>
              </a:lnSpc>
              <a:buNone/>
            </a:pPr>
            <a:r>
              <a:rPr lang="en-CA" sz="2400" b="1" i="0" baseline="30000" dirty="0">
                <a:solidFill>
                  <a:srgbClr val="FFFFFF"/>
                </a:solidFill>
                <a:effectLst/>
                <a:latin typeface="system-ui"/>
              </a:rPr>
              <a:t>6 </a:t>
            </a:r>
            <a:r>
              <a:rPr lang="en-CA" sz="2400" b="0" i="0" dirty="0">
                <a:solidFill>
                  <a:srgbClr val="FFFFFF"/>
                </a:solidFill>
                <a:effectLst/>
                <a:latin typeface="system-ui"/>
              </a:rPr>
              <a:t>Therefore, when they had come together, they asked Him, saying, “Lord, will You at this time restore the kingdom to Israel?” </a:t>
            </a:r>
            <a:r>
              <a:rPr lang="en-CA" sz="2400" b="1" i="0" baseline="30000" dirty="0">
                <a:solidFill>
                  <a:srgbClr val="FFFFFF"/>
                </a:solidFill>
                <a:effectLst/>
                <a:latin typeface="system-ui"/>
              </a:rPr>
              <a:t>7 </a:t>
            </a:r>
            <a:r>
              <a:rPr lang="en-CA" sz="2400" b="0" i="0" dirty="0">
                <a:solidFill>
                  <a:srgbClr val="FFFFFF"/>
                </a:solidFill>
                <a:effectLst/>
                <a:latin typeface="system-ui"/>
              </a:rPr>
              <a:t>And He said to them, “It is not for you to know times or seasons which the Father has put in His own authority. </a:t>
            </a:r>
            <a:r>
              <a:rPr lang="en-CA" sz="2400" b="1" i="0" baseline="30000" dirty="0">
                <a:solidFill>
                  <a:srgbClr val="FFFFFF"/>
                </a:solidFill>
                <a:effectLst/>
                <a:latin typeface="system-ui"/>
              </a:rPr>
              <a:t>8 </a:t>
            </a:r>
            <a:r>
              <a:rPr lang="en-CA" sz="2400" b="0" i="0" dirty="0">
                <a:solidFill>
                  <a:srgbClr val="FFFFFF"/>
                </a:solidFill>
                <a:effectLst/>
                <a:latin typeface="system-ui"/>
              </a:rPr>
              <a:t>But you shall receive power when the Holy Spirit has come upon you; and you shall be witnesses to Me in Jerusalem, and in all Judea and Samaria, and to the end of the earth.”</a:t>
            </a:r>
          </a:p>
          <a:p>
            <a:pPr marL="0" indent="0">
              <a:lnSpc>
                <a:spcPct val="150000"/>
              </a:lnSpc>
              <a:buNone/>
            </a:pPr>
            <a:r>
              <a:rPr lang="en-CA" sz="2400" b="1" i="0" baseline="30000" dirty="0">
                <a:solidFill>
                  <a:srgbClr val="FFFFFF"/>
                </a:solidFill>
                <a:effectLst/>
                <a:latin typeface="system-ui"/>
              </a:rPr>
              <a:t>9 </a:t>
            </a:r>
            <a:r>
              <a:rPr lang="en-CA" sz="2400" b="0" i="0" dirty="0">
                <a:solidFill>
                  <a:srgbClr val="FFFFFF"/>
                </a:solidFill>
                <a:effectLst/>
                <a:latin typeface="system-ui"/>
              </a:rPr>
              <a:t>Now when He had spoken these things, while they watched, He was taken up, and a cloud received Him out of their sight. </a:t>
            </a:r>
            <a:r>
              <a:rPr lang="en-CA" sz="2400" b="1" i="0" baseline="30000" dirty="0">
                <a:solidFill>
                  <a:srgbClr val="FFFFFF"/>
                </a:solidFill>
                <a:effectLst/>
                <a:latin typeface="system-ui"/>
              </a:rPr>
              <a:t>10 </a:t>
            </a:r>
            <a:r>
              <a:rPr lang="en-CA" sz="2400" b="0" i="0" dirty="0">
                <a:solidFill>
                  <a:srgbClr val="FFFFFF"/>
                </a:solidFill>
                <a:effectLst/>
                <a:latin typeface="system-ui"/>
              </a:rPr>
              <a:t>And while they looked steadfastly toward heaven as He went up, behold, two men stood by them in white apparel, </a:t>
            </a:r>
            <a:r>
              <a:rPr lang="en-CA" sz="2400" b="1" i="0" baseline="30000" dirty="0">
                <a:solidFill>
                  <a:srgbClr val="FFFFFF"/>
                </a:solidFill>
                <a:effectLst/>
                <a:latin typeface="system-ui"/>
              </a:rPr>
              <a:t>11 </a:t>
            </a:r>
            <a:r>
              <a:rPr lang="en-CA" sz="2400" b="0" i="0" dirty="0">
                <a:solidFill>
                  <a:srgbClr val="FFFFFF"/>
                </a:solidFill>
                <a:effectLst/>
                <a:latin typeface="system-ui"/>
              </a:rPr>
              <a:t>who also said, “Men of Galilee, why do you stand gazing up into heaven? This </a:t>
            </a:r>
            <a:r>
              <a:rPr lang="en-CA" sz="2400" b="0" i="1" dirty="0">
                <a:solidFill>
                  <a:srgbClr val="FFFFFF"/>
                </a:solidFill>
                <a:effectLst/>
                <a:latin typeface="system-ui"/>
              </a:rPr>
              <a:t>same</a:t>
            </a:r>
            <a:r>
              <a:rPr lang="en-CA" sz="2400" b="0" i="0" dirty="0">
                <a:solidFill>
                  <a:srgbClr val="FFFFFF"/>
                </a:solidFill>
                <a:effectLst/>
                <a:latin typeface="system-ui"/>
              </a:rPr>
              <a:t> Jesus, who was taken up from you into heaven, will so come in like manner as you saw Him go into heaven.”</a:t>
            </a:r>
          </a:p>
        </p:txBody>
      </p:sp>
    </p:spTree>
    <p:extLst>
      <p:ext uri="{BB962C8B-B14F-4D97-AF65-F5344CB8AC3E}">
        <p14:creationId xmlns:p14="http://schemas.microsoft.com/office/powerpoint/2010/main" val="415686844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9309-96EA-CB9E-C028-6DE80D1BA340}"/>
              </a:ext>
            </a:extLst>
          </p:cNvPr>
          <p:cNvSpPr>
            <a:spLocks noGrp="1"/>
          </p:cNvSpPr>
          <p:nvPr>
            <p:ph type="title"/>
          </p:nvPr>
        </p:nvSpPr>
        <p:spPr/>
        <p:txBody>
          <a:bodyPr/>
          <a:lstStyle/>
          <a:p>
            <a:endParaRPr lang="en-US"/>
          </a:p>
        </p:txBody>
      </p:sp>
      <p:pic>
        <p:nvPicPr>
          <p:cNvPr id="5" name="Content Placeholder 4" descr="A religious painting of two people&#10;&#10;Description automatically generated">
            <a:extLst>
              <a:ext uri="{FF2B5EF4-FFF2-40B4-BE49-F238E27FC236}">
                <a16:creationId xmlns:a16="http://schemas.microsoft.com/office/drawing/2014/main" id="{B35E6B3C-CD61-92F6-808C-2A08C8FA5C19}"/>
              </a:ext>
            </a:extLst>
          </p:cNvPr>
          <p:cNvPicPr>
            <a:picLocks noGrp="1" noChangeAspect="1"/>
          </p:cNvPicPr>
          <p:nvPr>
            <p:ph idx="1"/>
          </p:nvPr>
        </p:nvPicPr>
        <p:blipFill>
          <a:blip r:embed="rId3"/>
          <a:stretch>
            <a:fillRect/>
          </a:stretch>
        </p:blipFill>
        <p:spPr>
          <a:xfrm>
            <a:off x="838200" y="365125"/>
            <a:ext cx="4812487" cy="6127750"/>
          </a:xfrm>
        </p:spPr>
      </p:pic>
      <p:pic>
        <p:nvPicPr>
          <p:cNvPr id="1028" name="Picture 4" descr="Great Feast Icons: Ascension Icon | Monastery Icons">
            <a:extLst>
              <a:ext uri="{FF2B5EF4-FFF2-40B4-BE49-F238E27FC236}">
                <a16:creationId xmlns:a16="http://schemas.microsoft.com/office/drawing/2014/main" id="{99916A7A-15B9-32F3-B2F1-4D4C7B387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5435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0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painting of a religious figure&#10;&#10;Description automatically generated">
            <a:extLst>
              <a:ext uri="{FF2B5EF4-FFF2-40B4-BE49-F238E27FC236}">
                <a16:creationId xmlns:a16="http://schemas.microsoft.com/office/drawing/2014/main" id="{7430929C-3D31-9103-1257-986E4F27AAA4}"/>
              </a:ext>
            </a:extLst>
          </p:cNvPr>
          <p:cNvPicPr>
            <a:picLocks noChangeAspect="1"/>
          </p:cNvPicPr>
          <p:nvPr/>
        </p:nvPicPr>
        <p:blipFill>
          <a:blip r:embed="rId2">
            <a:alphaModFix amt="60000"/>
          </a:blip>
          <a:srcRect l="3186" r="8813" b="-1"/>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49762410-9C03-CD29-7B77-9602CA531D22}"/>
              </a:ext>
            </a:extLst>
          </p:cNvPr>
          <p:cNvSpPr>
            <a:spLocks noGrp="1"/>
          </p:cNvSpPr>
          <p:nvPr>
            <p:ph type="title"/>
          </p:nvPr>
        </p:nvSpPr>
        <p:spPr>
          <a:xfrm>
            <a:off x="835153" y="721489"/>
            <a:ext cx="10987653" cy="2253531"/>
          </a:xfrm>
        </p:spPr>
        <p:txBody>
          <a:bodyPr anchor="t">
            <a:normAutofit/>
          </a:bodyPr>
          <a:lstStyle/>
          <a:p>
            <a:r>
              <a:rPr lang="en-US" dirty="0">
                <a:solidFill>
                  <a:srgbClr val="FFFFFF"/>
                </a:solidFill>
              </a:rPr>
              <a:t>St. John Chrysostom on the Ascension</a:t>
            </a:r>
          </a:p>
        </p:txBody>
      </p:sp>
      <p:sp>
        <p:nvSpPr>
          <p:cNvPr id="3" name="Content Placeholder 2">
            <a:extLst>
              <a:ext uri="{FF2B5EF4-FFF2-40B4-BE49-F238E27FC236}">
                <a16:creationId xmlns:a16="http://schemas.microsoft.com/office/drawing/2014/main" id="{4C76620C-8073-6CEA-46AF-60F3324A7FF9}"/>
              </a:ext>
            </a:extLst>
          </p:cNvPr>
          <p:cNvSpPr>
            <a:spLocks noGrp="1"/>
          </p:cNvSpPr>
          <p:nvPr>
            <p:ph idx="1"/>
          </p:nvPr>
        </p:nvSpPr>
        <p:spPr>
          <a:xfrm>
            <a:off x="832105" y="1419400"/>
            <a:ext cx="10171991" cy="5173545"/>
          </a:xfrm>
        </p:spPr>
        <p:txBody>
          <a:bodyPr>
            <a:normAutofit/>
          </a:bodyPr>
          <a:lstStyle/>
          <a:p>
            <a:pPr marL="0" indent="0" fontAlgn="base">
              <a:buNone/>
            </a:pPr>
            <a:r>
              <a:rPr lang="en-CA" b="0" i="0" dirty="0">
                <a:solidFill>
                  <a:srgbClr val="FFFFFF"/>
                </a:solidFill>
                <a:effectLst/>
                <a:latin typeface="inherit"/>
              </a:rPr>
              <a:t>Today, the angels have received what they had long yearned for; today, the archangels have seen what they long desired: our nature gleaming from the royal throne, resplendent in immortal glory and beauty.</a:t>
            </a:r>
            <a:br>
              <a:rPr lang="en-CA" b="0" i="0" dirty="0">
                <a:solidFill>
                  <a:srgbClr val="FFFFFF"/>
                </a:solidFill>
                <a:effectLst/>
                <a:latin typeface="inherit"/>
              </a:rPr>
            </a:br>
            <a:r>
              <a:rPr lang="en-CA" b="0" i="0" dirty="0">
                <a:solidFill>
                  <a:srgbClr val="FFFFFF"/>
                </a:solidFill>
                <a:effectLst/>
                <a:latin typeface="inherit"/>
              </a:rPr>
              <a:t>For it is this that the angels long yearned for; it is this that the archangels long desired. And even though the honor exceeded their own, they still rejoiced in our blessings. For, indeed, when we were punished, they were grieved; and even as the Cherubim were guarding Paradise they nevertheless felt sorrow. And just as a servant who has taken a fellow slave into custody watches over him due to the master’s command but is still distraught by the fact due to his compassion for his fellow slave, so likewise the Cherubim assumed the guardianship of Paradise but grieved at having to do so. </a:t>
            </a:r>
            <a:endParaRPr lang="en-CA" b="0" i="0" dirty="0">
              <a:solidFill>
                <a:srgbClr val="FFFFFF"/>
              </a:solidFill>
              <a:effectLst/>
              <a:latin typeface="var(--ricos-custom-p-font-family,unset)"/>
            </a:endParaRPr>
          </a:p>
          <a:p>
            <a:endParaRPr lang="en-US" dirty="0">
              <a:solidFill>
                <a:srgbClr val="FFFFFF"/>
              </a:solidFill>
            </a:endParaRPr>
          </a:p>
        </p:txBody>
      </p:sp>
    </p:spTree>
    <p:extLst>
      <p:ext uri="{BB962C8B-B14F-4D97-AF65-F5344CB8AC3E}">
        <p14:creationId xmlns:p14="http://schemas.microsoft.com/office/powerpoint/2010/main" val="392225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F2CD-A1EC-9013-D05B-8B30C4B9592E}"/>
              </a:ext>
            </a:extLst>
          </p:cNvPr>
          <p:cNvSpPr>
            <a:spLocks noGrp="1"/>
          </p:cNvSpPr>
          <p:nvPr>
            <p:ph type="title"/>
          </p:nvPr>
        </p:nvSpPr>
        <p:spPr/>
        <p:txBody>
          <a:bodyPr/>
          <a:lstStyle/>
          <a:p>
            <a:r>
              <a:rPr lang="en-US" dirty="0"/>
              <a:t>Humanity Restored</a:t>
            </a:r>
          </a:p>
        </p:txBody>
      </p:sp>
      <p:sp>
        <p:nvSpPr>
          <p:cNvPr id="3" name="Content Placeholder 2">
            <a:extLst>
              <a:ext uri="{FF2B5EF4-FFF2-40B4-BE49-F238E27FC236}">
                <a16:creationId xmlns:a16="http://schemas.microsoft.com/office/drawing/2014/main" id="{B66D7718-DDB5-9F20-2294-ACB677F43588}"/>
              </a:ext>
            </a:extLst>
          </p:cNvPr>
          <p:cNvSpPr>
            <a:spLocks noGrp="1"/>
          </p:cNvSpPr>
          <p:nvPr>
            <p:ph idx="1"/>
          </p:nvPr>
        </p:nvSpPr>
        <p:spPr/>
        <p:txBody>
          <a:bodyPr/>
          <a:lstStyle/>
          <a:p>
            <a:endParaRPr lang="en-US"/>
          </a:p>
        </p:txBody>
      </p:sp>
      <p:pic>
        <p:nvPicPr>
          <p:cNvPr id="2050" name="Picture 2" descr="From Paradise Lost to Salvation Found: The Story of Adam and Eve. | by Sam  Werner | Medium">
            <a:extLst>
              <a:ext uri="{FF2B5EF4-FFF2-40B4-BE49-F238E27FC236}">
                <a16:creationId xmlns:a16="http://schemas.microsoft.com/office/drawing/2014/main" id="{407868EC-2DA4-81D1-B1D8-E0F96AD6A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57" y="1825625"/>
            <a:ext cx="5731656" cy="3226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cension of Jesus - Wikipedia">
            <a:extLst>
              <a:ext uri="{FF2B5EF4-FFF2-40B4-BE49-F238E27FC236}">
                <a16:creationId xmlns:a16="http://schemas.microsoft.com/office/drawing/2014/main" id="{14FB48BE-17F3-ED8F-2D79-983E27456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74" y="516809"/>
            <a:ext cx="5206887" cy="582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06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3451</TotalTime>
  <Words>1175</Words>
  <Application>Microsoft Macintosh PowerPoint</Application>
  <PresentationFormat>Widescreen</PresentationFormat>
  <Paragraphs>43</Paragraphs>
  <Slides>13</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-webkit-standard</vt:lpstr>
      <vt:lpstr>Aptos</vt:lpstr>
      <vt:lpstr>Aptos Display</vt:lpstr>
      <vt:lpstr>Arial</vt:lpstr>
      <vt:lpstr>Calibri</vt:lpstr>
      <vt:lpstr>Google Sans</vt:lpstr>
      <vt:lpstr>inherit</vt:lpstr>
      <vt:lpstr>system-ui</vt:lpstr>
      <vt:lpstr>var(--ricos-custom-p-font-family,unset)</vt:lpstr>
      <vt:lpstr>Office Theme</vt:lpstr>
      <vt:lpstr>The Ascension</vt:lpstr>
      <vt:lpstr>So what? What does it mean for me?</vt:lpstr>
      <vt:lpstr>The Ascension Passages</vt:lpstr>
      <vt:lpstr>Mark 16:15-20</vt:lpstr>
      <vt:lpstr>Luke 24:50-54</vt:lpstr>
      <vt:lpstr>Acts 1:6-11</vt:lpstr>
      <vt:lpstr>PowerPoint Presentation</vt:lpstr>
      <vt:lpstr>St. John Chrysostom on the Ascension</vt:lpstr>
      <vt:lpstr>Humanity Restored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Ramez Hanna</dc:creator>
  <cp:lastModifiedBy>Ramez Hanna</cp:lastModifiedBy>
  <cp:revision>2</cp:revision>
  <dcterms:created xsi:type="dcterms:W3CDTF">2026-05-18T15:31:10Z</dcterms:created>
  <dcterms:modified xsi:type="dcterms:W3CDTF">2026-05-21T01:03:05Z</dcterms:modified>
</cp:coreProperties>
</file>